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110"/>
  </p:notesMasterIdLst>
  <p:handoutMasterIdLst>
    <p:handoutMasterId r:id="rId111"/>
  </p:handoutMasterIdLst>
  <p:sldIdLst>
    <p:sldId id="519" r:id="rId2"/>
    <p:sldId id="296" r:id="rId3"/>
    <p:sldId id="425" r:id="rId4"/>
    <p:sldId id="297" r:id="rId5"/>
    <p:sldId id="259" r:id="rId6"/>
    <p:sldId id="526" r:id="rId7"/>
    <p:sldId id="449" r:id="rId8"/>
    <p:sldId id="527" r:id="rId9"/>
    <p:sldId id="450" r:id="rId10"/>
    <p:sldId id="482" r:id="rId11"/>
    <p:sldId id="379" r:id="rId12"/>
    <p:sldId id="262" r:id="rId13"/>
    <p:sldId id="263" r:id="rId14"/>
    <p:sldId id="372" r:id="rId15"/>
    <p:sldId id="371" r:id="rId16"/>
    <p:sldId id="369" r:id="rId17"/>
    <p:sldId id="370" r:id="rId18"/>
    <p:sldId id="373" r:id="rId19"/>
    <p:sldId id="374" r:id="rId20"/>
    <p:sldId id="375" r:id="rId21"/>
    <p:sldId id="376" r:id="rId22"/>
    <p:sldId id="377" r:id="rId23"/>
    <p:sldId id="378" r:id="rId24"/>
    <p:sldId id="467" r:id="rId25"/>
    <p:sldId id="468" r:id="rId26"/>
    <p:sldId id="517" r:id="rId27"/>
    <p:sldId id="451" r:id="rId28"/>
    <p:sldId id="452" r:id="rId29"/>
    <p:sldId id="453" r:id="rId30"/>
    <p:sldId id="512" r:id="rId31"/>
    <p:sldId id="518" r:id="rId32"/>
    <p:sldId id="454" r:id="rId33"/>
    <p:sldId id="521" r:id="rId34"/>
    <p:sldId id="522" r:id="rId35"/>
    <p:sldId id="524" r:id="rId36"/>
    <p:sldId id="523" r:id="rId37"/>
    <p:sldId id="520" r:id="rId38"/>
    <p:sldId id="456" r:id="rId39"/>
    <p:sldId id="487" r:id="rId40"/>
    <p:sldId id="488" r:id="rId41"/>
    <p:sldId id="457" r:id="rId42"/>
    <p:sldId id="458" r:id="rId43"/>
    <p:sldId id="459" r:id="rId44"/>
    <p:sldId id="460" r:id="rId45"/>
    <p:sldId id="461" r:id="rId46"/>
    <p:sldId id="462" r:id="rId47"/>
    <p:sldId id="463" r:id="rId48"/>
    <p:sldId id="464" r:id="rId49"/>
    <p:sldId id="465" r:id="rId50"/>
    <p:sldId id="466" r:id="rId51"/>
    <p:sldId id="516" r:id="rId52"/>
    <p:sldId id="271" r:id="rId53"/>
    <p:sldId id="307" r:id="rId54"/>
    <p:sldId id="330" r:id="rId55"/>
    <p:sldId id="317" r:id="rId56"/>
    <p:sldId id="331" r:id="rId57"/>
    <p:sldId id="332" r:id="rId58"/>
    <p:sldId id="267" r:id="rId59"/>
    <p:sldId id="363" r:id="rId60"/>
    <p:sldId id="339" r:id="rId61"/>
    <p:sldId id="338" r:id="rId62"/>
    <p:sldId id="340" r:id="rId63"/>
    <p:sldId id="362" r:id="rId64"/>
    <p:sldId id="341" r:id="rId65"/>
    <p:sldId id="342" r:id="rId66"/>
    <p:sldId id="343" r:id="rId67"/>
    <p:sldId id="344" r:id="rId68"/>
    <p:sldId id="345" r:id="rId69"/>
    <p:sldId id="346" r:id="rId70"/>
    <p:sldId id="322" r:id="rId71"/>
    <p:sldId id="323" r:id="rId72"/>
    <p:sldId id="324" r:id="rId73"/>
    <p:sldId id="327" r:id="rId74"/>
    <p:sldId id="513" r:id="rId75"/>
    <p:sldId id="350" r:id="rId76"/>
    <p:sldId id="353" r:id="rId77"/>
    <p:sldId id="354" r:id="rId78"/>
    <p:sldId id="356" r:id="rId79"/>
    <p:sldId id="357" r:id="rId80"/>
    <p:sldId id="360" r:id="rId81"/>
    <p:sldId id="265" r:id="rId82"/>
    <p:sldId id="278" r:id="rId83"/>
    <p:sldId id="337" r:id="rId84"/>
    <p:sldId id="382" r:id="rId85"/>
    <p:sldId id="413" r:id="rId86"/>
    <p:sldId id="414" r:id="rId87"/>
    <p:sldId id="485" r:id="rId88"/>
    <p:sldId id="486" r:id="rId89"/>
    <p:sldId id="412" r:id="rId90"/>
    <p:sldId id="411" r:id="rId91"/>
    <p:sldId id="410" r:id="rId92"/>
    <p:sldId id="420" r:id="rId93"/>
    <p:sldId id="418" r:id="rId94"/>
    <p:sldId id="417" r:id="rId95"/>
    <p:sldId id="422" r:id="rId96"/>
    <p:sldId id="421" r:id="rId97"/>
    <p:sldId id="515" r:id="rId98"/>
    <p:sldId id="490" r:id="rId99"/>
    <p:sldId id="525" r:id="rId100"/>
    <p:sldId id="491" r:id="rId101"/>
    <p:sldId id="492" r:id="rId102"/>
    <p:sldId id="493" r:id="rId103"/>
    <p:sldId id="498" r:id="rId104"/>
    <p:sldId id="514" r:id="rId105"/>
    <p:sldId id="510" r:id="rId106"/>
    <p:sldId id="504" r:id="rId107"/>
    <p:sldId id="511" r:id="rId108"/>
    <p:sldId id="507" r:id="rId10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3" autoAdjust="0"/>
    <p:restoredTop sz="94704" autoAdjust="0"/>
  </p:normalViewPr>
  <p:slideViewPr>
    <p:cSldViewPr>
      <p:cViewPr varScale="1">
        <p:scale>
          <a:sx n="110" d="100"/>
          <a:sy n="110" d="100"/>
        </p:scale>
        <p:origin x="906" y="108"/>
      </p:cViewPr>
      <p:guideLst>
        <p:guide orient="horz" pos="2160"/>
        <p:guide pos="3840"/>
      </p:guideLst>
    </p:cSldViewPr>
  </p:slideViewPr>
  <p:outlineViewPr>
    <p:cViewPr>
      <p:scale>
        <a:sx n="33" d="100"/>
        <a:sy n="33" d="100"/>
      </p:scale>
      <p:origin x="0" y="279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2FE2EE8-FF0C-4435-BF0D-33DD273FDBE8}" type="datetimeFigureOut">
              <a:rPr lang="en-US" smtClean="0"/>
              <a:pPr/>
              <a:t>9/4/2018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FA70357-FCD1-4D87-BB79-D7DC736377B5}" type="slidenum">
              <a:rPr lang="en-US" smtClean="0"/>
              <a:pPr/>
              <a:t>‹#›</a:t>
            </a:fld>
            <a:endParaRPr lang="en-US"/>
          </a:p>
        </p:txBody>
      </p:sp>
    </p:spTree>
    <p:extLst>
      <p:ext uri="{BB962C8B-B14F-4D97-AF65-F5344CB8AC3E}">
        <p14:creationId xmlns:p14="http://schemas.microsoft.com/office/powerpoint/2010/main" val="2354358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E63E4D1F-C86E-44CC-9D34-D9F24184D335}" type="datetimeFigureOut">
              <a:rPr lang="en-US"/>
              <a:pPr>
                <a:defRPr/>
              </a:pPr>
              <a:t>9/4/2018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88978B76-A8EB-41A0-82A7-32B89B78A1FD}" type="slidenum">
              <a:rPr lang="en-US"/>
              <a:pPr>
                <a:defRPr/>
              </a:pPr>
              <a:t>‹#›</a:t>
            </a:fld>
            <a:endParaRPr lang="en-US"/>
          </a:p>
        </p:txBody>
      </p:sp>
    </p:spTree>
    <p:extLst>
      <p:ext uri="{BB962C8B-B14F-4D97-AF65-F5344CB8AC3E}">
        <p14:creationId xmlns:p14="http://schemas.microsoft.com/office/powerpoint/2010/main" val="34239307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1</a:t>
            </a:fld>
            <a:endParaRPr lang="en-US"/>
          </a:p>
        </p:txBody>
      </p:sp>
    </p:spTree>
    <p:extLst>
      <p:ext uri="{BB962C8B-B14F-4D97-AF65-F5344CB8AC3E}">
        <p14:creationId xmlns:p14="http://schemas.microsoft.com/office/powerpoint/2010/main" val="270643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2</a:t>
            </a:fld>
            <a:endParaRPr lang="en-US"/>
          </a:p>
        </p:txBody>
      </p:sp>
    </p:spTree>
    <p:extLst>
      <p:ext uri="{BB962C8B-B14F-4D97-AF65-F5344CB8AC3E}">
        <p14:creationId xmlns:p14="http://schemas.microsoft.com/office/powerpoint/2010/main" val="14129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3</a:t>
            </a:fld>
            <a:endParaRPr lang="en-US"/>
          </a:p>
        </p:txBody>
      </p:sp>
    </p:spTree>
    <p:extLst>
      <p:ext uri="{BB962C8B-B14F-4D97-AF65-F5344CB8AC3E}">
        <p14:creationId xmlns:p14="http://schemas.microsoft.com/office/powerpoint/2010/main" val="328889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5</a:t>
            </a:fld>
            <a:endParaRPr lang="en-US"/>
          </a:p>
        </p:txBody>
      </p:sp>
    </p:spTree>
    <p:extLst>
      <p:ext uri="{BB962C8B-B14F-4D97-AF65-F5344CB8AC3E}">
        <p14:creationId xmlns:p14="http://schemas.microsoft.com/office/powerpoint/2010/main" val="23530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6</a:t>
            </a:fld>
            <a:endParaRPr lang="en-US"/>
          </a:p>
        </p:txBody>
      </p:sp>
    </p:spTree>
    <p:extLst>
      <p:ext uri="{BB962C8B-B14F-4D97-AF65-F5344CB8AC3E}">
        <p14:creationId xmlns:p14="http://schemas.microsoft.com/office/powerpoint/2010/main" val="201918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7</a:t>
            </a:fld>
            <a:endParaRPr lang="en-US"/>
          </a:p>
        </p:txBody>
      </p:sp>
    </p:spTree>
    <p:extLst>
      <p:ext uri="{BB962C8B-B14F-4D97-AF65-F5344CB8AC3E}">
        <p14:creationId xmlns:p14="http://schemas.microsoft.com/office/powerpoint/2010/main" val="149807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13</a:t>
            </a:fld>
            <a:endParaRPr lang="en-US"/>
          </a:p>
        </p:txBody>
      </p:sp>
    </p:spTree>
    <p:extLst>
      <p:ext uri="{BB962C8B-B14F-4D97-AF65-F5344CB8AC3E}">
        <p14:creationId xmlns:p14="http://schemas.microsoft.com/office/powerpoint/2010/main" val="3806736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EF48D2CA-D2FE-46CB-BD69-11B971E6A6C8}" type="datetime1">
              <a:rPr lang="en-US" smtClean="0"/>
              <a:t>9/4/2018</a:t>
            </a:fld>
            <a:endParaRPr lang="en-US"/>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E781E79B-F73F-4D58-BB3D-2E951F98E0CD}" type="slidenum">
              <a:rPr lang="en-US" smtClean="0"/>
              <a:pPr>
                <a:defRPr/>
              </a:pPr>
              <a:t>‹#›</a:t>
            </a:fld>
            <a:endParaRPr lang="en-US"/>
          </a:p>
        </p:txBody>
      </p:sp>
    </p:spTree>
    <p:extLst>
      <p:ext uri="{BB962C8B-B14F-4D97-AF65-F5344CB8AC3E}">
        <p14:creationId xmlns:p14="http://schemas.microsoft.com/office/powerpoint/2010/main" val="1755636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6FFD60E-4D1E-44B6-961D-254C61062852}" type="datetime1">
              <a:rPr lang="en-US" smtClean="0"/>
              <a:t>9/4/2018</a:t>
            </a:fld>
            <a:endParaRPr lang="en-US"/>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7D58307B-7E04-42A4-9D94-2A45C15D436B}" type="slidenum">
              <a:rPr lang="en-US" smtClean="0"/>
              <a:pPr>
                <a:defRPr/>
              </a:pPr>
              <a:t>‹#›</a:t>
            </a:fld>
            <a:endParaRPr lang="en-US"/>
          </a:p>
        </p:txBody>
      </p:sp>
    </p:spTree>
    <p:extLst>
      <p:ext uri="{BB962C8B-B14F-4D97-AF65-F5344CB8AC3E}">
        <p14:creationId xmlns:p14="http://schemas.microsoft.com/office/powerpoint/2010/main" val="118599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B1072EF8-28BF-406D-B882-5064617A1B48}" type="datetime1">
              <a:rPr lang="en-US" smtClean="0"/>
              <a:t>9/4/2018</a:t>
            </a:fld>
            <a:endParaRPr lang="en-US"/>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DF001924-D546-4596-901F-A53C50F03A0B}" type="slidenum">
              <a:rPr lang="en-US" smtClean="0"/>
              <a:pPr>
                <a:defRPr/>
              </a:pPr>
              <a:t>‹#›</a:t>
            </a:fld>
            <a:endParaRPr lang="en-US"/>
          </a:p>
        </p:txBody>
      </p:sp>
    </p:spTree>
    <p:extLst>
      <p:ext uri="{BB962C8B-B14F-4D97-AF65-F5344CB8AC3E}">
        <p14:creationId xmlns:p14="http://schemas.microsoft.com/office/powerpoint/2010/main" val="2232484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BB2691B-076C-46D3-9685-AFE311562BFB}" type="datetime1">
              <a:rPr lang="en-US" smtClean="0"/>
              <a:t>9/4/2018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pt-BR" smtClean="0"/>
              <a:t>CAM8302E  F2018</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0691A90-6731-445D-9A92-2CB1345C0FD0}" type="slidenum">
              <a:rPr lang="en-US"/>
              <a:pPr>
                <a:defRPr/>
              </a:pPr>
              <a:t>‹#›</a:t>
            </a:fld>
            <a:endParaRPr lang="en-US"/>
          </a:p>
        </p:txBody>
      </p:sp>
    </p:spTree>
    <p:extLst>
      <p:ext uri="{BB962C8B-B14F-4D97-AF65-F5344CB8AC3E}">
        <p14:creationId xmlns:p14="http://schemas.microsoft.com/office/powerpoint/2010/main" val="51592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4DDAC8F-314E-4093-998C-9A9192593662}" type="datetime1">
              <a:rPr lang="en-US" smtClean="0"/>
              <a:t>9/4/2018</a:t>
            </a:fld>
            <a:endParaRPr lang="en-US"/>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BA799FCB-897E-4639-9B44-632A4A3C2564}" type="slidenum">
              <a:rPr lang="en-US" smtClean="0"/>
              <a:pPr>
                <a:defRPr/>
              </a:pPr>
              <a:t>‹#›</a:t>
            </a:fld>
            <a:endParaRPr lang="en-US"/>
          </a:p>
        </p:txBody>
      </p:sp>
    </p:spTree>
    <p:extLst>
      <p:ext uri="{BB962C8B-B14F-4D97-AF65-F5344CB8AC3E}">
        <p14:creationId xmlns:p14="http://schemas.microsoft.com/office/powerpoint/2010/main" val="200399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D8AEEC4-EE7C-4C44-AB93-E2D64A954091}" type="datetime1">
              <a:rPr lang="en-US" smtClean="0"/>
              <a:t>9/4/2018</a:t>
            </a:fld>
            <a:endParaRPr lang="en-US"/>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1FC0BCC2-3B83-4565-9A31-2BCD93E96BCD}" type="slidenum">
              <a:rPr lang="en-US" smtClean="0"/>
              <a:pPr>
                <a:defRPr/>
              </a:pPr>
              <a:t>‹#›</a:t>
            </a:fld>
            <a:endParaRPr lang="en-US"/>
          </a:p>
        </p:txBody>
      </p:sp>
    </p:spTree>
    <p:extLst>
      <p:ext uri="{BB962C8B-B14F-4D97-AF65-F5344CB8AC3E}">
        <p14:creationId xmlns:p14="http://schemas.microsoft.com/office/powerpoint/2010/main" val="12738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BDC28B9D-E067-4569-A20F-0B71662B423B}" type="datetime1">
              <a:rPr lang="en-US" smtClean="0"/>
              <a:t>9/4/2018</a:t>
            </a:fld>
            <a:endParaRPr lang="en-US"/>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7" name="Slide Number Placeholder 6"/>
          <p:cNvSpPr>
            <a:spLocks noGrp="1"/>
          </p:cNvSpPr>
          <p:nvPr>
            <p:ph type="sldNum" sz="quarter" idx="12"/>
          </p:nvPr>
        </p:nvSpPr>
        <p:spPr/>
        <p:txBody>
          <a:bodyPr/>
          <a:lstStyle/>
          <a:p>
            <a:pPr>
              <a:defRPr/>
            </a:pPr>
            <a:fld id="{C09CECE7-6DFF-4697-8117-3313FB025FF2}" type="slidenum">
              <a:rPr lang="en-US" smtClean="0"/>
              <a:pPr>
                <a:defRPr/>
              </a:pPr>
              <a:t>‹#›</a:t>
            </a:fld>
            <a:endParaRPr lang="en-US"/>
          </a:p>
        </p:txBody>
      </p:sp>
    </p:spTree>
    <p:extLst>
      <p:ext uri="{BB962C8B-B14F-4D97-AF65-F5344CB8AC3E}">
        <p14:creationId xmlns:p14="http://schemas.microsoft.com/office/powerpoint/2010/main" val="23092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EC6D46F-796C-4F5B-9167-C3DAFABF22DA}" type="datetime1">
              <a:rPr lang="en-US" smtClean="0"/>
              <a:t>9/4/2018</a:t>
            </a:fld>
            <a:endParaRPr lang="en-US"/>
          </a:p>
        </p:txBody>
      </p:sp>
      <p:sp>
        <p:nvSpPr>
          <p:cNvPr id="8" name="Footer Placeholder 7"/>
          <p:cNvSpPr>
            <a:spLocks noGrp="1"/>
          </p:cNvSpPr>
          <p:nvPr>
            <p:ph type="ftr" sz="quarter" idx="11"/>
          </p:nvPr>
        </p:nvSpPr>
        <p:spPr/>
        <p:txBody>
          <a:bodyPr/>
          <a:lstStyle/>
          <a:p>
            <a:pPr>
              <a:defRPr/>
            </a:pPr>
            <a:r>
              <a:rPr lang="en-US" smtClean="0"/>
              <a:t>CAM8302E  F2018</a:t>
            </a:r>
            <a:endParaRPr lang="en-US" dirty="0"/>
          </a:p>
        </p:txBody>
      </p:sp>
      <p:sp>
        <p:nvSpPr>
          <p:cNvPr id="9" name="Slide Number Placeholder 8"/>
          <p:cNvSpPr>
            <a:spLocks noGrp="1"/>
          </p:cNvSpPr>
          <p:nvPr>
            <p:ph type="sldNum" sz="quarter" idx="12"/>
          </p:nvPr>
        </p:nvSpPr>
        <p:spPr/>
        <p:txBody>
          <a:bodyPr/>
          <a:lstStyle/>
          <a:p>
            <a:pPr>
              <a:defRPr/>
            </a:pPr>
            <a:fld id="{7AD9DBA4-88D1-4857-8199-D06D15902280}" type="slidenum">
              <a:rPr lang="en-US" smtClean="0"/>
              <a:pPr>
                <a:defRPr/>
              </a:pPr>
              <a:t>‹#›</a:t>
            </a:fld>
            <a:endParaRPr lang="en-US"/>
          </a:p>
        </p:txBody>
      </p:sp>
    </p:spTree>
    <p:extLst>
      <p:ext uri="{BB962C8B-B14F-4D97-AF65-F5344CB8AC3E}">
        <p14:creationId xmlns:p14="http://schemas.microsoft.com/office/powerpoint/2010/main" val="166019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5CD543DA-5672-4017-AE58-B1315801634B}" type="datetime1">
              <a:rPr lang="en-US" smtClean="0"/>
              <a:t>9/4/2018</a:t>
            </a:fld>
            <a:endParaRPr lang="en-US"/>
          </a:p>
        </p:txBody>
      </p:sp>
      <p:sp>
        <p:nvSpPr>
          <p:cNvPr id="4" name="Footer Placeholder 3"/>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a:t>
            </a:fld>
            <a:endParaRPr lang="en-US"/>
          </a:p>
        </p:txBody>
      </p:sp>
    </p:spTree>
    <p:extLst>
      <p:ext uri="{BB962C8B-B14F-4D97-AF65-F5344CB8AC3E}">
        <p14:creationId xmlns:p14="http://schemas.microsoft.com/office/powerpoint/2010/main" val="236300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51B83AA-8521-40F0-8554-2D8F560C04E6}" type="datetime1">
              <a:rPr lang="en-US" smtClean="0"/>
              <a:t>9/4/2018</a:t>
            </a:fld>
            <a:endParaRPr lang="en-US"/>
          </a:p>
        </p:txBody>
      </p:sp>
      <p:sp>
        <p:nvSpPr>
          <p:cNvPr id="3" name="Footer Placeholder 2"/>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54FAB4E8-503E-461E-807F-5CCC55F76981}" type="slidenum">
              <a:rPr lang="en-US" smtClean="0"/>
              <a:pPr>
                <a:defRPr/>
              </a:pPr>
              <a:t>‹#›</a:t>
            </a:fld>
            <a:endParaRPr lang="en-US"/>
          </a:p>
        </p:txBody>
      </p:sp>
    </p:spTree>
    <p:extLst>
      <p:ext uri="{BB962C8B-B14F-4D97-AF65-F5344CB8AC3E}">
        <p14:creationId xmlns:p14="http://schemas.microsoft.com/office/powerpoint/2010/main" val="112872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DA59267-4C9C-4CE8-AC33-5D49DFAB725A}" type="datetime1">
              <a:rPr lang="en-US" smtClean="0"/>
              <a:t>9/4/2018</a:t>
            </a:fld>
            <a:endParaRPr lang="en-US"/>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7" name="Slide Number Placeholder 6"/>
          <p:cNvSpPr>
            <a:spLocks noGrp="1"/>
          </p:cNvSpPr>
          <p:nvPr>
            <p:ph type="sldNum" sz="quarter" idx="12"/>
          </p:nvPr>
        </p:nvSpPr>
        <p:spPr/>
        <p:txBody>
          <a:bodyPr/>
          <a:lstStyle/>
          <a:p>
            <a:pPr>
              <a:defRPr/>
            </a:pPr>
            <a:fld id="{A6A38729-6049-4F18-9B6B-5B372D17B058}" type="slidenum">
              <a:rPr lang="en-US" smtClean="0"/>
              <a:pPr>
                <a:defRPr/>
              </a:pPr>
              <a:t>‹#›</a:t>
            </a:fld>
            <a:endParaRPr lang="en-US"/>
          </a:p>
        </p:txBody>
      </p:sp>
    </p:spTree>
    <p:extLst>
      <p:ext uri="{BB962C8B-B14F-4D97-AF65-F5344CB8AC3E}">
        <p14:creationId xmlns:p14="http://schemas.microsoft.com/office/powerpoint/2010/main" val="49165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EA4211C-E5AA-4CE7-BD46-FD6778B9C4AF}" type="datetime1">
              <a:rPr lang="en-US" smtClean="0"/>
              <a:t>9/4/2018</a:t>
            </a:fld>
            <a:endParaRPr lang="en-US"/>
          </a:p>
        </p:txBody>
      </p:sp>
      <p:sp>
        <p:nvSpPr>
          <p:cNvPr id="6" name="Footer Placeholder 5"/>
          <p:cNvSpPr>
            <a:spLocks noGrp="1"/>
          </p:cNvSpPr>
          <p:nvPr>
            <p:ph type="ftr" sz="quarter" idx="11"/>
          </p:nvPr>
        </p:nvSpPr>
        <p:spPr/>
        <p:txBody>
          <a:bodyPr/>
          <a:lstStyle/>
          <a:p>
            <a:r>
              <a:rPr lang="en-US" smtClean="0"/>
              <a:t>CAM8302E  F2018</a:t>
            </a:r>
            <a:endParaRPr lang="en-US" dirty="0"/>
          </a:p>
        </p:txBody>
      </p:sp>
      <p:sp>
        <p:nvSpPr>
          <p:cNvPr id="7" name="Slide Number Placeholder 6"/>
          <p:cNvSpPr>
            <a:spLocks noGrp="1"/>
          </p:cNvSpPr>
          <p:nvPr>
            <p:ph type="sldNum" sz="quarter" idx="12"/>
          </p:nvPr>
        </p:nvSpPr>
        <p:spPr/>
        <p:txBody>
          <a:bodyPr/>
          <a:lstStyle/>
          <a:p>
            <a:pPr>
              <a:defRPr/>
            </a:pPr>
            <a:fld id="{9694BABF-1D29-47E2-91AE-E66FD97063EA}" type="slidenum">
              <a:rPr lang="en-US" smtClean="0"/>
              <a:pPr>
                <a:defRPr/>
              </a:pPr>
              <a:t>‹#›</a:t>
            </a:fld>
            <a:endParaRPr lang="en-US"/>
          </a:p>
        </p:txBody>
      </p:sp>
    </p:spTree>
    <p:extLst>
      <p:ext uri="{BB962C8B-B14F-4D97-AF65-F5344CB8AC3E}">
        <p14:creationId xmlns:p14="http://schemas.microsoft.com/office/powerpoint/2010/main" val="345203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F4DA172-DA78-401B-A0DC-846B04B288A5}" type="datetime1">
              <a:rPr lang="en-US" smtClean="0"/>
              <a:t>9/4/2018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CAM8302E  F2018</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2D4D5CA-E385-4E8D-897B-BBB76B5939D9}" type="slidenum">
              <a:rPr lang="en-US" smtClean="0"/>
              <a:pPr>
                <a:defRPr/>
              </a:pPr>
              <a:t>‹#›</a:t>
            </a:fld>
            <a:endParaRPr lang="en-US"/>
          </a:p>
        </p:txBody>
      </p:sp>
    </p:spTree>
    <p:extLst>
      <p:ext uri="{BB962C8B-B14F-4D97-AF65-F5344CB8AC3E}">
        <p14:creationId xmlns:p14="http://schemas.microsoft.com/office/powerpoint/2010/main" val="18140301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2.xml"/><Relationship Id="rId7" Type="http://schemas.openxmlformats.org/officeDocument/2006/relationships/slide" Target="slide74.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1.xml"/><Relationship Id="rId5" Type="http://schemas.openxmlformats.org/officeDocument/2006/relationships/slide" Target="slide31.xml"/><Relationship Id="rId10" Type="http://schemas.openxmlformats.org/officeDocument/2006/relationships/image" Target="../media/image1.png"/><Relationship Id="rId4" Type="http://schemas.openxmlformats.org/officeDocument/2006/relationships/slide" Target="slide26.xml"/><Relationship Id="rId9" Type="http://schemas.openxmlformats.org/officeDocument/2006/relationships/slide" Target="slide10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4.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Luminous_flux" TargetMode="External"/><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en.wikipedia.org/wiki/Lumen_(uni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hyperlink" Target="https://learn.adafruit.com/thermistor/using-a-thermistor"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E781E79B-F73F-4D58-BB3D-2E951F98E0CD}" type="slidenum">
              <a:rPr lang="en-US" smtClean="0"/>
              <a:pPr>
                <a:defRPr/>
              </a:pPr>
              <a:t>1</a:t>
            </a:fld>
            <a:endParaRPr lang="en-US"/>
          </a:p>
        </p:txBody>
      </p:sp>
      <p:sp>
        <p:nvSpPr>
          <p:cNvPr id="9" name="Rectangle 8"/>
          <p:cNvSpPr/>
          <p:nvPr/>
        </p:nvSpPr>
        <p:spPr>
          <a:xfrm>
            <a:off x="2514600" y="609601"/>
            <a:ext cx="6705600" cy="4524315"/>
          </a:xfrm>
          <a:prstGeom prst="rect">
            <a:avLst/>
          </a:prstGeom>
        </p:spPr>
        <p:txBody>
          <a:bodyPr wrap="square">
            <a:spAutoFit/>
          </a:bodyPr>
          <a:lstStyle/>
          <a:p>
            <a:r>
              <a:rPr lang="en-US" dirty="0">
                <a:solidFill>
                  <a:srgbClr val="000000"/>
                </a:solidFill>
                <a:latin typeface="clear_sans"/>
              </a:rPr>
              <a:t>Slide Numbers </a:t>
            </a:r>
            <a:r>
              <a:rPr lang="en-US" dirty="0" smtClean="0">
                <a:solidFill>
                  <a:srgbClr val="000000"/>
                </a:solidFill>
                <a:latin typeface="clear_sans"/>
              </a:rPr>
              <a:t>Index and Hyperlink (</a:t>
            </a:r>
            <a:r>
              <a:rPr lang="en-US" dirty="0" smtClean="0">
                <a:solidFill>
                  <a:srgbClr val="000000"/>
                </a:solidFill>
                <a:latin typeface="clear_sans"/>
              </a:rPr>
              <a:t>106 </a:t>
            </a:r>
            <a:r>
              <a:rPr lang="en-US" dirty="0" smtClean="0">
                <a:solidFill>
                  <a:srgbClr val="000000"/>
                </a:solidFill>
                <a:latin typeface="clear_sans"/>
              </a:rPr>
              <a:t>slides)</a:t>
            </a:r>
          </a:p>
          <a:p>
            <a:endParaRPr lang="en-US" dirty="0">
              <a:solidFill>
                <a:srgbClr val="000000"/>
              </a:solidFill>
              <a:latin typeface="clear_sans"/>
            </a:endParaRPr>
          </a:p>
          <a:p>
            <a:r>
              <a:rPr lang="en-US" dirty="0" smtClean="0">
                <a:solidFill>
                  <a:srgbClr val="000000"/>
                </a:solidFill>
                <a:latin typeface="clear_sans"/>
              </a:rPr>
              <a:t>2-22 </a:t>
            </a:r>
            <a:r>
              <a:rPr lang="en-US" dirty="0">
                <a:solidFill>
                  <a:srgbClr val="000000"/>
                </a:solidFill>
                <a:latin typeface="clear_sans"/>
                <a:hlinkClick r:id="rId3" action="ppaction://hlinksldjump"/>
              </a:rPr>
              <a:t>General Course </a:t>
            </a:r>
            <a:r>
              <a:rPr lang="en-US" dirty="0" smtClean="0">
                <a:solidFill>
                  <a:srgbClr val="000000"/>
                </a:solidFill>
                <a:latin typeface="clear_sans"/>
                <a:hlinkClick r:id="rId3" action="ppaction://hlinksldjump"/>
              </a:rPr>
              <a:t>Info</a:t>
            </a:r>
            <a:endParaRPr lang="en-US" dirty="0" smtClean="0">
              <a:solidFill>
                <a:srgbClr val="000000"/>
              </a:solidFill>
              <a:latin typeface="clear_sans"/>
            </a:endParaRPr>
          </a:p>
          <a:p>
            <a:endParaRPr lang="en-US" dirty="0">
              <a:solidFill>
                <a:srgbClr val="000000"/>
              </a:solidFill>
              <a:latin typeface="clear_sans"/>
            </a:endParaRPr>
          </a:p>
          <a:p>
            <a:r>
              <a:rPr lang="en-US" dirty="0" smtClean="0">
                <a:solidFill>
                  <a:srgbClr val="000000"/>
                </a:solidFill>
                <a:latin typeface="clear_sans"/>
              </a:rPr>
              <a:t>24-28</a:t>
            </a:r>
            <a:r>
              <a:rPr lang="en-US" dirty="0">
                <a:solidFill>
                  <a:srgbClr val="000000"/>
                </a:solidFill>
                <a:latin typeface="clear_sans"/>
              </a:rPr>
              <a:t> </a:t>
            </a:r>
            <a:r>
              <a:rPr lang="en-US" dirty="0">
                <a:solidFill>
                  <a:srgbClr val="000000"/>
                </a:solidFill>
                <a:latin typeface="inherit"/>
                <a:hlinkClick r:id="rId4" action="ppaction://hlinksldjump"/>
              </a:rPr>
              <a:t>myDAQ</a:t>
            </a:r>
            <a:r>
              <a:rPr lang="en-US" dirty="0">
                <a:solidFill>
                  <a:srgbClr val="000000"/>
                </a:solidFill>
                <a:latin typeface="clear_sans"/>
                <a:hlinkClick r:id="rId4" action="ppaction://hlinksldjump"/>
              </a:rPr>
              <a:t> </a:t>
            </a:r>
            <a:r>
              <a:rPr lang="en-US" dirty="0" smtClean="0">
                <a:solidFill>
                  <a:srgbClr val="000000"/>
                </a:solidFill>
                <a:latin typeface="clear_sans"/>
                <a:hlinkClick r:id="rId4" action="ppaction://hlinksldjump"/>
              </a:rPr>
              <a:t>specifications</a:t>
            </a:r>
            <a:endParaRPr lang="en-US" dirty="0" smtClean="0">
              <a:solidFill>
                <a:srgbClr val="000000"/>
              </a:solidFill>
              <a:latin typeface="clear_sans"/>
            </a:endParaRPr>
          </a:p>
          <a:p>
            <a:endParaRPr lang="en-US" dirty="0">
              <a:solidFill>
                <a:srgbClr val="000000"/>
              </a:solidFill>
              <a:latin typeface="clear_sans"/>
            </a:endParaRPr>
          </a:p>
          <a:p>
            <a:r>
              <a:rPr lang="en-US" dirty="0" smtClean="0">
                <a:solidFill>
                  <a:srgbClr val="000000"/>
                </a:solidFill>
                <a:latin typeface="clear_sans"/>
              </a:rPr>
              <a:t>29-44</a:t>
            </a:r>
            <a:r>
              <a:rPr lang="en-US" dirty="0">
                <a:solidFill>
                  <a:srgbClr val="000000"/>
                </a:solidFill>
                <a:latin typeface="clear_sans"/>
              </a:rPr>
              <a:t> </a:t>
            </a:r>
            <a:r>
              <a:rPr lang="en-US" dirty="0">
                <a:solidFill>
                  <a:srgbClr val="000000"/>
                </a:solidFill>
                <a:latin typeface="inherit"/>
                <a:hlinkClick r:id="rId5" action="ppaction://hlinksldjump"/>
              </a:rPr>
              <a:t>LabVIEW</a:t>
            </a:r>
            <a:r>
              <a:rPr lang="en-US" dirty="0">
                <a:solidFill>
                  <a:srgbClr val="000000"/>
                </a:solidFill>
                <a:latin typeface="clear_sans"/>
                <a:hlinkClick r:id="rId5" action="ppaction://hlinksldjump"/>
              </a:rPr>
              <a:t> DAQ </a:t>
            </a:r>
            <a:r>
              <a:rPr lang="en-US" dirty="0" smtClean="0">
                <a:solidFill>
                  <a:srgbClr val="000000"/>
                </a:solidFill>
                <a:latin typeface="clear_sans"/>
                <a:hlinkClick r:id="rId5" action="ppaction://hlinksldjump"/>
              </a:rPr>
              <a:t>Assist</a:t>
            </a:r>
            <a:endParaRPr lang="en-US" dirty="0" smtClean="0">
              <a:solidFill>
                <a:srgbClr val="000000"/>
              </a:solidFill>
              <a:latin typeface="clear_sans"/>
            </a:endParaRPr>
          </a:p>
          <a:p>
            <a:endParaRPr lang="en-US" dirty="0">
              <a:solidFill>
                <a:srgbClr val="000000"/>
              </a:solidFill>
              <a:latin typeface="clear_sans"/>
            </a:endParaRPr>
          </a:p>
          <a:p>
            <a:r>
              <a:rPr lang="en-US" dirty="0" smtClean="0">
                <a:solidFill>
                  <a:srgbClr val="000000"/>
                </a:solidFill>
                <a:latin typeface="clear_sans"/>
              </a:rPr>
              <a:t>45-67</a:t>
            </a:r>
            <a:r>
              <a:rPr lang="en-US" dirty="0">
                <a:solidFill>
                  <a:srgbClr val="000000"/>
                </a:solidFill>
                <a:latin typeface="clear_sans"/>
              </a:rPr>
              <a:t> </a:t>
            </a:r>
            <a:r>
              <a:rPr lang="en-US" dirty="0">
                <a:solidFill>
                  <a:srgbClr val="000000"/>
                </a:solidFill>
                <a:latin typeface="inherit"/>
                <a:hlinkClick r:id="rId6" action="ppaction://hlinksldjump"/>
              </a:rPr>
              <a:t>LabVIEW</a:t>
            </a:r>
            <a:r>
              <a:rPr lang="en-US" dirty="0">
                <a:solidFill>
                  <a:srgbClr val="000000"/>
                </a:solidFill>
                <a:latin typeface="clear_sans"/>
                <a:hlinkClick r:id="rId6" action="ppaction://hlinksldjump"/>
              </a:rPr>
              <a:t> Block Diagram and Front Panel Controls, Indicators and </a:t>
            </a:r>
            <a:r>
              <a:rPr lang="en-US" dirty="0" smtClean="0">
                <a:solidFill>
                  <a:srgbClr val="000000"/>
                </a:solidFill>
                <a:latin typeface="clear_sans"/>
                <a:hlinkClick r:id="rId6" action="ppaction://hlinksldjump"/>
              </a:rPr>
              <a:t>Functions</a:t>
            </a:r>
            <a:endParaRPr lang="en-US" dirty="0" smtClean="0">
              <a:solidFill>
                <a:srgbClr val="000000"/>
              </a:solidFill>
              <a:latin typeface="clear_sans"/>
            </a:endParaRPr>
          </a:p>
          <a:p>
            <a:endParaRPr lang="en-US" dirty="0">
              <a:solidFill>
                <a:srgbClr val="000000"/>
              </a:solidFill>
              <a:latin typeface="clear_sans"/>
            </a:endParaRPr>
          </a:p>
          <a:p>
            <a:r>
              <a:rPr lang="en-US" dirty="0" smtClean="0">
                <a:solidFill>
                  <a:srgbClr val="000000"/>
                </a:solidFill>
                <a:latin typeface="clear_sans"/>
              </a:rPr>
              <a:t>68-90</a:t>
            </a:r>
            <a:r>
              <a:rPr lang="en-US" dirty="0">
                <a:solidFill>
                  <a:srgbClr val="000000"/>
                </a:solidFill>
                <a:latin typeface="clear_sans"/>
              </a:rPr>
              <a:t> </a:t>
            </a:r>
            <a:r>
              <a:rPr lang="en-US" dirty="0">
                <a:solidFill>
                  <a:srgbClr val="000000"/>
                </a:solidFill>
                <a:latin typeface="inherit"/>
                <a:hlinkClick r:id="rId7" action="ppaction://hlinksldjump"/>
              </a:rPr>
              <a:t>LabVIEW</a:t>
            </a:r>
            <a:r>
              <a:rPr lang="en-US" dirty="0">
                <a:solidFill>
                  <a:srgbClr val="000000"/>
                </a:solidFill>
                <a:latin typeface="clear_sans"/>
                <a:hlinkClick r:id="rId7" action="ppaction://hlinksldjump"/>
              </a:rPr>
              <a:t> data </a:t>
            </a:r>
            <a:r>
              <a:rPr lang="en-US" dirty="0" smtClean="0">
                <a:solidFill>
                  <a:srgbClr val="000000"/>
                </a:solidFill>
                <a:latin typeface="clear_sans"/>
                <a:hlinkClick r:id="rId7" action="ppaction://hlinksldjump"/>
              </a:rPr>
              <a:t>types</a:t>
            </a:r>
            <a:endParaRPr lang="en-US" dirty="0" smtClean="0">
              <a:solidFill>
                <a:srgbClr val="000000"/>
              </a:solidFill>
              <a:latin typeface="clear_sans"/>
            </a:endParaRPr>
          </a:p>
          <a:p>
            <a:endParaRPr lang="en-US" dirty="0">
              <a:solidFill>
                <a:srgbClr val="000000"/>
              </a:solidFill>
              <a:latin typeface="clear_sans"/>
            </a:endParaRPr>
          </a:p>
          <a:p>
            <a:r>
              <a:rPr lang="en-US" dirty="0" smtClean="0">
                <a:solidFill>
                  <a:srgbClr val="000000"/>
                </a:solidFill>
                <a:latin typeface="clear_sans"/>
              </a:rPr>
              <a:t>91-96 </a:t>
            </a:r>
            <a:r>
              <a:rPr lang="en-US" dirty="0">
                <a:solidFill>
                  <a:srgbClr val="000000"/>
                </a:solidFill>
                <a:latin typeface="clear_sans"/>
                <a:hlinkClick r:id="rId8" action="ppaction://hlinksldjump"/>
              </a:rPr>
              <a:t>Shift Register, Mechanical Action, Formula </a:t>
            </a:r>
            <a:r>
              <a:rPr lang="en-US" dirty="0" smtClean="0">
                <a:solidFill>
                  <a:srgbClr val="000000"/>
                </a:solidFill>
                <a:latin typeface="clear_sans"/>
                <a:hlinkClick r:id="rId8" action="ppaction://hlinksldjump"/>
              </a:rPr>
              <a:t>Node</a:t>
            </a:r>
            <a:endParaRPr lang="en-US" dirty="0" smtClean="0">
              <a:solidFill>
                <a:srgbClr val="000000"/>
              </a:solidFill>
              <a:latin typeface="clear_sans"/>
            </a:endParaRPr>
          </a:p>
          <a:p>
            <a:endParaRPr lang="en-US" dirty="0">
              <a:solidFill>
                <a:srgbClr val="000000"/>
              </a:solidFill>
              <a:latin typeface="clear_sans"/>
            </a:endParaRPr>
          </a:p>
          <a:p>
            <a:r>
              <a:rPr lang="en-US" dirty="0" smtClean="0">
                <a:solidFill>
                  <a:srgbClr val="000000"/>
                </a:solidFill>
                <a:latin typeface="clear_sans"/>
              </a:rPr>
              <a:t>97-101 </a:t>
            </a:r>
            <a:r>
              <a:rPr lang="en-US" dirty="0">
                <a:solidFill>
                  <a:srgbClr val="000000"/>
                </a:solidFill>
                <a:latin typeface="clear_sans"/>
                <a:hlinkClick r:id="rId9" action="ppaction://hlinksldjump"/>
              </a:rPr>
              <a:t>Array Basic</a:t>
            </a:r>
            <a:endParaRPr lang="en-US" b="0" i="0" dirty="0">
              <a:solidFill>
                <a:srgbClr val="000000"/>
              </a:solidFill>
              <a:effectLst/>
              <a:latin typeface="clear_sans"/>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609600"/>
            <a:ext cx="2778673" cy="762000"/>
          </a:xfrm>
          <a:prstGeom prst="rect">
            <a:avLst/>
          </a:prstGeom>
        </p:spPr>
      </p:pic>
    </p:spTree>
    <p:extLst>
      <p:ext uri="{BB962C8B-B14F-4D97-AF65-F5344CB8AC3E}">
        <p14:creationId xmlns:p14="http://schemas.microsoft.com/office/powerpoint/2010/main" val="924544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smtClean="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10</a:t>
            </a:fld>
            <a:endParaRPr lang="en-US" dirty="0"/>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pic>
        <p:nvPicPr>
          <p:cNvPr id="8" name="Picture 7"/>
          <p:cNvPicPr>
            <a:picLocks noChangeAspect="1"/>
          </p:cNvPicPr>
          <p:nvPr/>
        </p:nvPicPr>
        <p:blipFill>
          <a:blip r:embed="rId2"/>
          <a:stretch>
            <a:fillRect/>
          </a:stretch>
        </p:blipFill>
        <p:spPr>
          <a:xfrm>
            <a:off x="1981567" y="287383"/>
            <a:ext cx="7543433" cy="5886450"/>
          </a:xfrm>
          <a:prstGeom prst="rect">
            <a:avLst/>
          </a:prstGeom>
        </p:spPr>
      </p:pic>
      <p:sp>
        <p:nvSpPr>
          <p:cNvPr id="4" name="TextBox 3"/>
          <p:cNvSpPr txBox="1"/>
          <p:nvPr/>
        </p:nvSpPr>
        <p:spPr>
          <a:xfrm>
            <a:off x="5486400" y="1667014"/>
            <a:ext cx="4038600" cy="1938992"/>
          </a:xfrm>
          <a:prstGeom prst="rect">
            <a:avLst/>
          </a:prstGeom>
          <a:noFill/>
        </p:spPr>
        <p:txBody>
          <a:bodyPr wrap="square" rtlCol="0">
            <a:spAutoFit/>
          </a:bodyPr>
          <a:lstStyle/>
          <a:p>
            <a:r>
              <a:rPr lang="en-US" sz="2400" dirty="0" smtClean="0">
                <a:latin typeface="Calibri" panose="020F0502020204030204" pitchFamily="34" charset="0"/>
              </a:rPr>
              <a:t>(123d.circuits.io)</a:t>
            </a:r>
          </a:p>
          <a:p>
            <a:r>
              <a:rPr lang="en-US" sz="2400" dirty="0" smtClean="0">
                <a:latin typeface="Calibri" panose="020F0502020204030204" pitchFamily="34" charset="0"/>
              </a:rPr>
              <a:t>Free </a:t>
            </a:r>
            <a:r>
              <a:rPr lang="en-US" sz="2400" dirty="0">
                <a:latin typeface="Calibri" panose="020F0502020204030204" pitchFamily="34" charset="0"/>
              </a:rPr>
              <a:t>Web Simulation</a:t>
            </a:r>
          </a:p>
          <a:p>
            <a:endParaRPr lang="en-US" sz="2400" dirty="0">
              <a:latin typeface="Calibri" panose="020F0502020204030204" pitchFamily="34" charset="0"/>
            </a:endParaRPr>
          </a:p>
          <a:p>
            <a:r>
              <a:rPr lang="en-US" sz="2400" dirty="0">
                <a:latin typeface="Calibri" panose="020F0502020204030204" pitchFamily="34" charset="0"/>
              </a:rPr>
              <a:t>Allows simulation of hardware and software. Try it out.</a:t>
            </a:r>
          </a:p>
        </p:txBody>
      </p:sp>
    </p:spTree>
    <p:extLst>
      <p:ext uri="{BB962C8B-B14F-4D97-AF65-F5344CB8AC3E}">
        <p14:creationId xmlns:p14="http://schemas.microsoft.com/office/powerpoint/2010/main" val="16416340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100</a:t>
            </a:fld>
            <a:endParaRPr lang="en-US"/>
          </a:p>
        </p:txBody>
      </p:sp>
      <p:pic>
        <p:nvPicPr>
          <p:cNvPr id="2" name="Picture 1"/>
          <p:cNvPicPr>
            <a:picLocks noChangeAspect="1"/>
          </p:cNvPicPr>
          <p:nvPr/>
        </p:nvPicPr>
        <p:blipFill>
          <a:blip r:embed="rId2"/>
          <a:stretch>
            <a:fillRect/>
          </a:stretch>
        </p:blipFill>
        <p:spPr>
          <a:xfrm>
            <a:off x="2230767" y="3276600"/>
            <a:ext cx="5669540" cy="2571750"/>
          </a:xfrm>
          <a:prstGeom prst="rect">
            <a:avLst/>
          </a:prstGeom>
        </p:spPr>
      </p:pic>
      <p:sp>
        <p:nvSpPr>
          <p:cNvPr id="6" name="TextBox 5"/>
          <p:cNvSpPr txBox="1"/>
          <p:nvPr/>
        </p:nvSpPr>
        <p:spPr>
          <a:xfrm>
            <a:off x="1905001" y="652617"/>
            <a:ext cx="4610261" cy="2585323"/>
          </a:xfrm>
          <a:prstGeom prst="rect">
            <a:avLst/>
          </a:prstGeom>
          <a:noFill/>
        </p:spPr>
        <p:txBody>
          <a:bodyPr wrap="square" rtlCol="0">
            <a:spAutoFit/>
          </a:bodyPr>
          <a:lstStyle/>
          <a:p>
            <a:endParaRPr lang="en-US" dirty="0">
              <a:latin typeface="Adobe Heiti Std R" panose="020B0400000000000000" pitchFamily="34" charset="-128"/>
              <a:ea typeface="Adobe Heiti Std R" panose="020B0400000000000000" pitchFamily="34" charset="-128"/>
            </a:endParaRPr>
          </a:p>
          <a:p>
            <a:r>
              <a:rPr lang="en-US" dirty="0" smtClean="0">
                <a:latin typeface="+mn-lt"/>
                <a:ea typeface="Adobe Heiti Std R" panose="020B0400000000000000" pitchFamily="34" charset="-128"/>
              </a:rPr>
              <a:t>To create the shift register right click on the border the While </a:t>
            </a:r>
            <a:r>
              <a:rPr lang="en-US" dirty="0">
                <a:latin typeface="+mn-lt"/>
                <a:ea typeface="Adobe Heiti Std R" panose="020B0400000000000000" pitchFamily="34" charset="-128"/>
              </a:rPr>
              <a:t>L</a:t>
            </a:r>
            <a:r>
              <a:rPr lang="en-US" dirty="0" smtClean="0">
                <a:latin typeface="+mn-lt"/>
                <a:ea typeface="Adobe Heiti Std R" panose="020B0400000000000000" pitchFamily="34" charset="-128"/>
              </a:rPr>
              <a:t>oop.</a:t>
            </a:r>
          </a:p>
          <a:p>
            <a:r>
              <a:rPr lang="en-US" dirty="0" smtClean="0">
                <a:latin typeface="+mn-lt"/>
                <a:ea typeface="Adobe Heiti Std R" panose="020B0400000000000000" pitchFamily="34" charset="-128"/>
              </a:rPr>
              <a:t>Select Add </a:t>
            </a:r>
            <a:r>
              <a:rPr lang="en-US" dirty="0">
                <a:latin typeface="+mn-lt"/>
                <a:ea typeface="Adobe Heiti Std R" panose="020B0400000000000000" pitchFamily="34" charset="-128"/>
              </a:rPr>
              <a:t>S</a:t>
            </a:r>
            <a:r>
              <a:rPr lang="en-US" dirty="0" smtClean="0">
                <a:latin typeface="+mn-lt"/>
                <a:ea typeface="Adobe Heiti Std R" panose="020B0400000000000000" pitchFamily="34" charset="-128"/>
              </a:rPr>
              <a:t>hift </a:t>
            </a:r>
            <a:r>
              <a:rPr lang="en-US" dirty="0">
                <a:latin typeface="+mn-lt"/>
                <a:ea typeface="Adobe Heiti Std R" panose="020B0400000000000000" pitchFamily="34" charset="-128"/>
              </a:rPr>
              <a:t>R</a:t>
            </a:r>
            <a:r>
              <a:rPr lang="en-US" dirty="0" smtClean="0">
                <a:latin typeface="+mn-lt"/>
                <a:ea typeface="Adobe Heiti Std R" panose="020B0400000000000000" pitchFamily="34" charset="-128"/>
              </a:rPr>
              <a:t>egister.</a:t>
            </a:r>
          </a:p>
          <a:p>
            <a:endParaRPr lang="en-US" dirty="0">
              <a:latin typeface="+mn-lt"/>
              <a:ea typeface="Adobe Heiti Std R" panose="020B0400000000000000" pitchFamily="34" charset="-128"/>
            </a:endParaRPr>
          </a:p>
          <a:p>
            <a:r>
              <a:rPr lang="en-US" dirty="0" smtClean="0">
                <a:latin typeface="+mn-lt"/>
                <a:ea typeface="Adobe Heiti Std R" panose="020B0400000000000000" pitchFamily="34" charset="-128"/>
              </a:rPr>
              <a:t>On each iteration of the loop the data from the right side of the loop is sent to the left. The constant on the left is only active on the first iteration.</a:t>
            </a:r>
            <a:endParaRPr lang="en-US" dirty="0">
              <a:latin typeface="+mn-lt"/>
              <a:ea typeface="Adobe Heiti Std R" panose="020B0400000000000000" pitchFamily="34" charset="-128"/>
            </a:endParaRPr>
          </a:p>
        </p:txBody>
      </p:sp>
      <p:pic>
        <p:nvPicPr>
          <p:cNvPr id="7" name="Picture 6"/>
          <p:cNvPicPr>
            <a:picLocks noChangeAspect="1"/>
          </p:cNvPicPr>
          <p:nvPr/>
        </p:nvPicPr>
        <p:blipFill>
          <a:blip r:embed="rId3"/>
          <a:stretch>
            <a:fillRect/>
          </a:stretch>
        </p:blipFill>
        <p:spPr>
          <a:xfrm>
            <a:off x="7162800" y="2117906"/>
            <a:ext cx="1371600" cy="657225"/>
          </a:xfrm>
          <a:prstGeom prst="rect">
            <a:avLst/>
          </a:prstGeom>
        </p:spPr>
      </p:pic>
      <p:sp>
        <p:nvSpPr>
          <p:cNvPr id="8" name="Rectangle 7"/>
          <p:cNvSpPr/>
          <p:nvPr/>
        </p:nvSpPr>
        <p:spPr>
          <a:xfrm>
            <a:off x="3390613" y="113819"/>
            <a:ext cx="5410777"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Shift Register Example</a:t>
            </a:r>
          </a:p>
        </p:txBody>
      </p:sp>
    </p:spTree>
    <p:extLst>
      <p:ext uri="{BB962C8B-B14F-4D97-AF65-F5344CB8AC3E}">
        <p14:creationId xmlns:p14="http://schemas.microsoft.com/office/powerpoint/2010/main" val="1987556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101</a:t>
            </a:fld>
            <a:endParaRPr lang="en-US"/>
          </a:p>
        </p:txBody>
      </p:sp>
      <p:pic>
        <p:nvPicPr>
          <p:cNvPr id="6" name="Picture 5"/>
          <p:cNvPicPr>
            <a:picLocks noChangeAspect="1"/>
          </p:cNvPicPr>
          <p:nvPr/>
        </p:nvPicPr>
        <p:blipFill>
          <a:blip r:embed="rId2"/>
          <a:stretch>
            <a:fillRect/>
          </a:stretch>
        </p:blipFill>
        <p:spPr>
          <a:xfrm>
            <a:off x="7146327" y="846909"/>
            <a:ext cx="2941464" cy="2514600"/>
          </a:xfrm>
          <a:prstGeom prst="rect">
            <a:avLst/>
          </a:prstGeom>
        </p:spPr>
      </p:pic>
      <p:pic>
        <p:nvPicPr>
          <p:cNvPr id="3" name="Picture 2"/>
          <p:cNvPicPr>
            <a:picLocks noChangeAspect="1"/>
          </p:cNvPicPr>
          <p:nvPr/>
        </p:nvPicPr>
        <p:blipFill>
          <a:blip r:embed="rId3"/>
          <a:stretch>
            <a:fillRect/>
          </a:stretch>
        </p:blipFill>
        <p:spPr>
          <a:xfrm>
            <a:off x="1752601" y="618309"/>
            <a:ext cx="4795405" cy="2971800"/>
          </a:xfrm>
          <a:prstGeom prst="rect">
            <a:avLst/>
          </a:prstGeom>
        </p:spPr>
      </p:pic>
      <p:sp>
        <p:nvSpPr>
          <p:cNvPr id="8" name="Rectangle 7"/>
          <p:cNvSpPr/>
          <p:nvPr/>
        </p:nvSpPr>
        <p:spPr>
          <a:xfrm>
            <a:off x="1752601" y="3618412"/>
            <a:ext cx="8286749" cy="2369880"/>
          </a:xfrm>
          <a:prstGeom prst="rect">
            <a:avLst/>
          </a:prstGeom>
        </p:spPr>
        <p:txBody>
          <a:bodyPr wrap="square">
            <a:spAutoFit/>
          </a:bodyPr>
          <a:lstStyle/>
          <a:p>
            <a:r>
              <a:rPr lang="en-US" dirty="0">
                <a:solidFill>
                  <a:srgbClr val="0070C0"/>
                </a:solidFill>
                <a:latin typeface="Adobe Heiti Std R" panose="020B0400000000000000" pitchFamily="34" charset="-128"/>
                <a:ea typeface="Adobe Heiti Std R" panose="020B0400000000000000" pitchFamily="34" charset="-128"/>
              </a:rPr>
              <a:t>Shift Register </a:t>
            </a:r>
            <a:r>
              <a:rPr lang="en-US" dirty="0" smtClean="0">
                <a:solidFill>
                  <a:srgbClr val="0070C0"/>
                </a:solidFill>
                <a:latin typeface="Adobe Heiti Std R" panose="020B0400000000000000" pitchFamily="34" charset="-128"/>
                <a:ea typeface="Adobe Heiti Std R" panose="020B0400000000000000" pitchFamily="34" charset="-128"/>
              </a:rPr>
              <a:t>2</a:t>
            </a:r>
            <a:r>
              <a:rPr lang="en-US" baseline="30000" dirty="0" smtClean="0">
                <a:solidFill>
                  <a:srgbClr val="0070C0"/>
                </a:solidFill>
                <a:latin typeface="Adobe Heiti Std R" panose="020B0400000000000000" pitchFamily="34" charset="-128"/>
                <a:ea typeface="Adobe Heiti Std R" panose="020B0400000000000000" pitchFamily="34" charset="-128"/>
              </a:rPr>
              <a:t>nd</a:t>
            </a:r>
            <a:r>
              <a:rPr lang="en-US" dirty="0" smtClean="0">
                <a:solidFill>
                  <a:srgbClr val="0070C0"/>
                </a:solidFill>
                <a:latin typeface="Adobe Heiti Std R" panose="020B0400000000000000" pitchFamily="34" charset="-128"/>
                <a:ea typeface="Adobe Heiti Std R" panose="020B0400000000000000" pitchFamily="34" charset="-128"/>
              </a:rPr>
              <a:t> Example</a:t>
            </a:r>
            <a:r>
              <a:rPr lang="en-US" dirty="0">
                <a:solidFill>
                  <a:srgbClr val="0070C0"/>
                </a:solidFill>
                <a:latin typeface="Adobe Heiti Std R" panose="020B0400000000000000" pitchFamily="34" charset="-128"/>
                <a:ea typeface="Adobe Heiti Std R" panose="020B0400000000000000" pitchFamily="34" charset="-128"/>
              </a:rPr>
              <a:t>:</a:t>
            </a:r>
          </a:p>
          <a:p>
            <a:endParaRPr lang="en-US" dirty="0">
              <a:latin typeface="Adobe Heiti Std R" panose="020B0400000000000000" pitchFamily="34" charset="-128"/>
              <a:ea typeface="Adobe Heiti Std R" panose="020B0400000000000000" pitchFamily="34" charset="-128"/>
            </a:endParaRPr>
          </a:p>
          <a:p>
            <a:r>
              <a:rPr lang="en-US" sz="1400" dirty="0">
                <a:ea typeface="Adobe Heiti Std R" panose="020B0400000000000000" pitchFamily="34" charset="-128"/>
              </a:rPr>
              <a:t>To create the shift register right click on the border of the while loop.</a:t>
            </a:r>
          </a:p>
          <a:p>
            <a:r>
              <a:rPr lang="en-US" sz="1400" dirty="0">
                <a:ea typeface="Adobe Heiti Std R" panose="020B0400000000000000" pitchFamily="34" charset="-128"/>
              </a:rPr>
              <a:t>Select Add Shift Register.</a:t>
            </a:r>
          </a:p>
          <a:p>
            <a:endParaRPr lang="en-US" sz="1400" dirty="0">
              <a:ea typeface="Adobe Heiti Std R" panose="020B0400000000000000" pitchFamily="34" charset="-128"/>
            </a:endParaRPr>
          </a:p>
          <a:p>
            <a:r>
              <a:rPr lang="en-US" sz="1400" dirty="0">
                <a:ea typeface="Adobe Heiti Std R" panose="020B0400000000000000" pitchFamily="34" charset="-128"/>
              </a:rPr>
              <a:t>The motor signal will go true when start is true and remain that way because of the shift register until stop is true. Take some time to understand the shift register, try it out in the lab.</a:t>
            </a:r>
          </a:p>
          <a:p>
            <a:endParaRPr lang="en-US" sz="1400" dirty="0">
              <a:ea typeface="Adobe Heiti Std R" panose="020B0400000000000000" pitchFamily="34" charset="-128"/>
            </a:endParaRPr>
          </a:p>
          <a:p>
            <a:r>
              <a:rPr lang="en-US" sz="1400" dirty="0">
                <a:ea typeface="Adobe Heiti Std R" panose="020B0400000000000000" pitchFamily="34" charset="-128"/>
              </a:rPr>
              <a:t>The Boolean constant “F” is true only on the first iteration of the while loop. </a:t>
            </a:r>
          </a:p>
          <a:p>
            <a:endParaRPr lang="en-US" sz="1400" dirty="0">
              <a:ea typeface="Adobe Heiti Std R" panose="020B0400000000000000" pitchFamily="34" charset="-128"/>
            </a:endParaRPr>
          </a:p>
        </p:txBody>
      </p:sp>
      <p:sp>
        <p:nvSpPr>
          <p:cNvPr id="9" name="Rectangle 8"/>
          <p:cNvSpPr/>
          <p:nvPr/>
        </p:nvSpPr>
        <p:spPr>
          <a:xfrm>
            <a:off x="3390613" y="113819"/>
            <a:ext cx="5410777"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Shift Register Example</a:t>
            </a:r>
          </a:p>
        </p:txBody>
      </p:sp>
    </p:spTree>
    <p:extLst>
      <p:ext uri="{BB962C8B-B14F-4D97-AF65-F5344CB8AC3E}">
        <p14:creationId xmlns:p14="http://schemas.microsoft.com/office/powerpoint/2010/main" val="19972209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343401" y="6086861"/>
            <a:ext cx="2314575" cy="273844"/>
          </a:xfrm>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102</a:t>
            </a:fld>
            <a:endParaRPr lang="en-US"/>
          </a:p>
        </p:txBody>
      </p:sp>
      <p:pic>
        <p:nvPicPr>
          <p:cNvPr id="2" name="Picture 1"/>
          <p:cNvPicPr>
            <a:picLocks noChangeAspect="1"/>
          </p:cNvPicPr>
          <p:nvPr/>
        </p:nvPicPr>
        <p:blipFill>
          <a:blip r:embed="rId2"/>
          <a:stretch>
            <a:fillRect/>
          </a:stretch>
        </p:blipFill>
        <p:spPr>
          <a:xfrm>
            <a:off x="2185987" y="1830527"/>
            <a:ext cx="6629400" cy="4135171"/>
          </a:xfrm>
          <a:prstGeom prst="rect">
            <a:avLst/>
          </a:prstGeom>
        </p:spPr>
      </p:pic>
      <p:sp>
        <p:nvSpPr>
          <p:cNvPr id="3" name="Rectangle 2"/>
          <p:cNvSpPr/>
          <p:nvPr/>
        </p:nvSpPr>
        <p:spPr>
          <a:xfrm>
            <a:off x="1905000" y="76200"/>
            <a:ext cx="8001000" cy="1754326"/>
          </a:xfrm>
          <a:prstGeom prst="rect">
            <a:avLst/>
          </a:prstGeom>
        </p:spPr>
        <p:txBody>
          <a:bodyPr wrap="square">
            <a:spAutoFit/>
          </a:bodyPr>
          <a:lstStyle/>
          <a:p>
            <a:r>
              <a:rPr lang="en-US" dirty="0" smtClean="0">
                <a:solidFill>
                  <a:srgbClr val="0070C0"/>
                </a:solidFill>
                <a:latin typeface="Adobe Heiti Std R" panose="020B0400000000000000" pitchFamily="34" charset="-128"/>
                <a:ea typeface="Adobe Heiti Std R" panose="020B0400000000000000" pitchFamily="34" charset="-128"/>
              </a:rPr>
              <a:t>Formula Node:</a:t>
            </a:r>
            <a:endParaRPr lang="en-US" dirty="0">
              <a:solidFill>
                <a:srgbClr val="0070C0"/>
              </a:solidFill>
              <a:latin typeface="Adobe Heiti Std R" panose="020B0400000000000000" pitchFamily="34" charset="-128"/>
              <a:ea typeface="Adobe Heiti Std R" panose="020B0400000000000000" pitchFamily="34" charset="-128"/>
            </a:endParaRPr>
          </a:p>
          <a:p>
            <a:r>
              <a:rPr lang="en-US" dirty="0" smtClean="0">
                <a:ea typeface="Adobe Heiti Std R" panose="020B0400000000000000" pitchFamily="34" charset="-128"/>
              </a:rPr>
              <a:t>The Formula node allows a programmer to write “C” code within LabVIEW. The program uses functions to convert Boolean to numeric and numeric to Boolean. The program also uses local variables to reduce the amount of wiring. The block diagram (BD) includes an express VI for myDAQ digital input and output.</a:t>
            </a:r>
            <a:endParaRPr lang="en-US" dirty="0">
              <a:ea typeface="Adobe Heiti Std R" panose="020B0400000000000000" pitchFamily="34" charset="-128"/>
            </a:endParaRPr>
          </a:p>
        </p:txBody>
      </p:sp>
    </p:spTree>
    <p:extLst>
      <p:ext uri="{BB962C8B-B14F-4D97-AF65-F5344CB8AC3E}">
        <p14:creationId xmlns:p14="http://schemas.microsoft.com/office/powerpoint/2010/main" val="23103522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a:t>
            </a:r>
            <a:endParaRPr lang="en-US" dirty="0"/>
          </a:p>
        </p:txBody>
      </p:sp>
      <p:sp>
        <p:nvSpPr>
          <p:cNvPr id="5" name="Slide Number Placeholder 4"/>
          <p:cNvSpPr>
            <a:spLocks noGrp="1"/>
          </p:cNvSpPr>
          <p:nvPr>
            <p:ph type="sldNum" sz="quarter" idx="12"/>
          </p:nvPr>
        </p:nvSpPr>
        <p:spPr/>
        <p:txBody>
          <a:bodyPr/>
          <a:lstStyle/>
          <a:p>
            <a:fld id="{ACB88EEA-209C-4598-B68F-AE8C8CE50CEF}" type="slidenum">
              <a:rPr lang="en-US" smtClean="0"/>
              <a:pPr/>
              <a:t>103</a:t>
            </a:fld>
            <a:endParaRPr lang="en-US"/>
          </a:p>
        </p:txBody>
      </p:sp>
      <p:pic>
        <p:nvPicPr>
          <p:cNvPr id="8" name="Picture 7"/>
          <p:cNvPicPr>
            <a:picLocks noChangeAspect="1"/>
          </p:cNvPicPr>
          <p:nvPr/>
        </p:nvPicPr>
        <p:blipFill>
          <a:blip r:embed="rId2"/>
          <a:stretch>
            <a:fillRect/>
          </a:stretch>
        </p:blipFill>
        <p:spPr>
          <a:xfrm>
            <a:off x="6282158" y="376714"/>
            <a:ext cx="4047706" cy="2388810"/>
          </a:xfrm>
          <a:prstGeom prst="rect">
            <a:avLst/>
          </a:prstGeom>
        </p:spPr>
      </p:pic>
      <p:sp>
        <p:nvSpPr>
          <p:cNvPr id="9" name="Rectangle 8"/>
          <p:cNvSpPr/>
          <p:nvPr/>
        </p:nvSpPr>
        <p:spPr>
          <a:xfrm>
            <a:off x="1981200" y="457200"/>
            <a:ext cx="4572000" cy="2369880"/>
          </a:xfrm>
          <a:prstGeom prst="rect">
            <a:avLst/>
          </a:prstGeom>
        </p:spPr>
        <p:txBody>
          <a:bodyPr>
            <a:spAutoFit/>
          </a:bodyPr>
          <a:lstStyle/>
          <a:p>
            <a:r>
              <a:rPr lang="en-US" dirty="0" smtClean="0">
                <a:solidFill>
                  <a:srgbClr val="0070C0"/>
                </a:solidFill>
                <a:latin typeface="Adobe Heiti Std R" panose="020B0400000000000000" pitchFamily="34" charset="-128"/>
                <a:ea typeface="Adobe Heiti Std R" panose="020B0400000000000000" pitchFamily="34" charset="-128"/>
              </a:rPr>
              <a:t>Mechanical Action:</a:t>
            </a:r>
          </a:p>
          <a:p>
            <a:endParaRPr lang="en-US" dirty="0">
              <a:solidFill>
                <a:srgbClr val="0070C0"/>
              </a:solidFill>
              <a:latin typeface="Adobe Heiti Std R" panose="020B0400000000000000" pitchFamily="34" charset="-128"/>
              <a:ea typeface="Adobe Heiti Std R" panose="020B0400000000000000" pitchFamily="34" charset="-128"/>
            </a:endParaRPr>
          </a:p>
          <a:p>
            <a:r>
              <a:rPr lang="en-US" sz="1600" dirty="0">
                <a:ea typeface="Adobe Heiti Std R" panose="020B0400000000000000" pitchFamily="34" charset="-128"/>
              </a:rPr>
              <a:t>LabVIEW push buttons have a feature called mechanical action which can be changed to suit the type of switch the application requires. The are 6 choices.</a:t>
            </a:r>
          </a:p>
          <a:p>
            <a:endParaRPr lang="en-US" sz="1600" dirty="0">
              <a:ea typeface="Adobe Heiti Std R" panose="020B0400000000000000" pitchFamily="34" charset="-128"/>
            </a:endParaRPr>
          </a:p>
          <a:p>
            <a:r>
              <a:rPr lang="en-US" sz="1600" dirty="0">
                <a:ea typeface="Adobe Heiti Std R" panose="020B0400000000000000" pitchFamily="34" charset="-128"/>
              </a:rPr>
              <a:t> ** Use Switch until release when you use a local variable.</a:t>
            </a:r>
            <a:endParaRPr lang="en-US" sz="1600" dirty="0"/>
          </a:p>
        </p:txBody>
      </p:sp>
      <p:pic>
        <p:nvPicPr>
          <p:cNvPr id="13" name="Picture 12"/>
          <p:cNvPicPr>
            <a:picLocks noChangeAspect="1"/>
          </p:cNvPicPr>
          <p:nvPr/>
        </p:nvPicPr>
        <p:blipFill>
          <a:blip r:embed="rId3"/>
          <a:stretch>
            <a:fillRect/>
          </a:stretch>
        </p:blipFill>
        <p:spPr>
          <a:xfrm>
            <a:off x="1905000" y="2850607"/>
            <a:ext cx="8257518" cy="3486150"/>
          </a:xfrm>
          <a:prstGeom prst="rect">
            <a:avLst/>
          </a:prstGeom>
        </p:spPr>
      </p:pic>
      <p:pic>
        <p:nvPicPr>
          <p:cNvPr id="2" name="Picture 1"/>
          <p:cNvPicPr>
            <a:picLocks noChangeAspect="1"/>
          </p:cNvPicPr>
          <p:nvPr/>
        </p:nvPicPr>
        <p:blipFill>
          <a:blip r:embed="rId4"/>
          <a:stretch>
            <a:fillRect/>
          </a:stretch>
        </p:blipFill>
        <p:spPr>
          <a:xfrm>
            <a:off x="7162801" y="1752600"/>
            <a:ext cx="3070355" cy="1098007"/>
          </a:xfrm>
          <a:prstGeom prst="rect">
            <a:avLst/>
          </a:prstGeom>
        </p:spPr>
      </p:pic>
    </p:spTree>
    <p:extLst>
      <p:ext uri="{BB962C8B-B14F-4D97-AF65-F5344CB8AC3E}">
        <p14:creationId xmlns:p14="http://schemas.microsoft.com/office/powerpoint/2010/main" val="38979517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104</a:t>
            </a:fld>
            <a:endParaRPr lang="en-US"/>
          </a:p>
        </p:txBody>
      </p:sp>
      <p:sp>
        <p:nvSpPr>
          <p:cNvPr id="7" name="Rectangle 6"/>
          <p:cNvSpPr/>
          <p:nvPr/>
        </p:nvSpPr>
        <p:spPr>
          <a:xfrm>
            <a:off x="3922844" y="2438401"/>
            <a:ext cx="3930628"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Arrays Basics</a:t>
            </a:r>
          </a:p>
        </p:txBody>
      </p:sp>
      <p:pic>
        <p:nvPicPr>
          <p:cNvPr id="2" name="Picture 1">
            <a:hlinkClick r:id="rId2" action="ppaction://hlinksldjump"/>
          </p:cNvPr>
          <p:cNvPicPr>
            <a:picLocks noChangeAspect="1"/>
          </p:cNvPicPr>
          <p:nvPr/>
        </p:nvPicPr>
        <p:blipFill>
          <a:blip r:embed="rId3"/>
          <a:stretch>
            <a:fillRect/>
          </a:stretch>
        </p:blipFill>
        <p:spPr>
          <a:xfrm>
            <a:off x="8904222" y="533401"/>
            <a:ext cx="1169962" cy="1128713"/>
          </a:xfrm>
          <a:prstGeom prst="rect">
            <a:avLst/>
          </a:prstGeom>
        </p:spPr>
      </p:pic>
    </p:spTree>
    <p:extLst>
      <p:ext uri="{BB962C8B-B14F-4D97-AF65-F5344CB8AC3E}">
        <p14:creationId xmlns:p14="http://schemas.microsoft.com/office/powerpoint/2010/main" val="33470962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105</a:t>
            </a:fld>
            <a:endParaRPr lang="en-US"/>
          </a:p>
        </p:txBody>
      </p:sp>
      <p:pic>
        <p:nvPicPr>
          <p:cNvPr id="2" name="Picture 1"/>
          <p:cNvPicPr>
            <a:picLocks noChangeAspect="1"/>
          </p:cNvPicPr>
          <p:nvPr/>
        </p:nvPicPr>
        <p:blipFill>
          <a:blip r:embed="rId2"/>
          <a:stretch>
            <a:fillRect/>
          </a:stretch>
        </p:blipFill>
        <p:spPr>
          <a:xfrm>
            <a:off x="1905000" y="3657600"/>
            <a:ext cx="4632036" cy="2590800"/>
          </a:xfrm>
          <a:prstGeom prst="rect">
            <a:avLst/>
          </a:prstGeom>
        </p:spPr>
      </p:pic>
      <p:sp>
        <p:nvSpPr>
          <p:cNvPr id="6" name="TextBox 5"/>
          <p:cNvSpPr txBox="1"/>
          <p:nvPr/>
        </p:nvSpPr>
        <p:spPr>
          <a:xfrm>
            <a:off x="1905000" y="914401"/>
            <a:ext cx="8305800" cy="3139321"/>
          </a:xfrm>
          <a:prstGeom prst="rect">
            <a:avLst/>
          </a:prstGeom>
          <a:noFill/>
        </p:spPr>
        <p:txBody>
          <a:bodyPr wrap="square" rtlCol="0">
            <a:spAutoFit/>
          </a:bodyPr>
          <a:lstStyle/>
          <a:p>
            <a:r>
              <a:rPr lang="en-US" dirty="0" smtClean="0">
                <a:latin typeface="Calibri" panose="020F0502020204030204" pitchFamily="34" charset="0"/>
              </a:rPr>
              <a:t>An array is a group of elements of the </a:t>
            </a:r>
            <a:r>
              <a:rPr lang="en-US" dirty="0" smtClean="0">
                <a:solidFill>
                  <a:srgbClr val="FF0000"/>
                </a:solidFill>
                <a:latin typeface="Calibri" panose="020F0502020204030204" pitchFamily="34" charset="0"/>
              </a:rPr>
              <a:t>same data type</a:t>
            </a:r>
            <a:r>
              <a:rPr lang="en-US" dirty="0" smtClean="0">
                <a:latin typeface="Calibri" panose="020F0502020204030204" pitchFamily="34" charset="0"/>
              </a:rPr>
              <a:t>. Arrays are often used in LabVIEW to store data from analog readings. The data can then be used in a spreadsheet file.</a:t>
            </a:r>
            <a:r>
              <a:rPr lang="en-US" dirty="0">
                <a:solidFill>
                  <a:srgbClr val="FF0000"/>
                </a:solidFill>
                <a:effectLst>
                  <a:outerShdw blurRad="38100" dist="38100" dir="2700000" algn="tl">
                    <a:srgbClr val="000000">
                      <a:alpha val="43137"/>
                    </a:srgbClr>
                  </a:outerShdw>
                </a:effectLst>
              </a:rPr>
              <a:t> </a:t>
            </a:r>
            <a:r>
              <a:rPr lang="en-US" dirty="0">
                <a:latin typeface="+mn-lt"/>
              </a:rPr>
              <a:t>Arrays are accessed by their indices; each element‘s index is in the range of 0 to </a:t>
            </a:r>
            <a:r>
              <a:rPr lang="en-US" i="1" dirty="0">
                <a:latin typeface="+mn-lt"/>
              </a:rPr>
              <a:t>N</a:t>
            </a:r>
            <a:r>
              <a:rPr lang="en-US" dirty="0">
                <a:latin typeface="+mn-lt"/>
              </a:rPr>
              <a:t>-1 where </a:t>
            </a:r>
            <a:r>
              <a:rPr lang="en-US" i="1" dirty="0">
                <a:latin typeface="+mn-lt"/>
              </a:rPr>
              <a:t>N</a:t>
            </a:r>
            <a:r>
              <a:rPr lang="en-US" dirty="0">
                <a:latin typeface="+mn-lt"/>
              </a:rPr>
              <a:t> is the total elements in the array.</a:t>
            </a:r>
          </a:p>
          <a:p>
            <a:endParaRPr lang="en-US" dirty="0">
              <a:latin typeface="Calibri" panose="020F0502020204030204" pitchFamily="34" charset="0"/>
            </a:endParaRPr>
          </a:p>
          <a:p>
            <a:r>
              <a:rPr lang="en-US" dirty="0" smtClean="0">
                <a:latin typeface="Calibri" panose="020F0502020204030204" pitchFamily="34" charset="0"/>
              </a:rPr>
              <a:t>The lines connecting arrays are thicker than integer or numeric values.  The first element in an array is 0.</a:t>
            </a:r>
          </a:p>
          <a:p>
            <a:endParaRPr lang="en-US" dirty="0">
              <a:latin typeface="Calibri" panose="020F0502020204030204" pitchFamily="34" charset="0"/>
            </a:endParaRPr>
          </a:p>
          <a:p>
            <a:r>
              <a:rPr lang="en-US" dirty="0" smtClean="0">
                <a:latin typeface="Calibri" panose="020F0502020204030204" pitchFamily="34" charset="0"/>
              </a:rPr>
              <a:t>An </a:t>
            </a:r>
            <a:r>
              <a:rPr lang="en-US" dirty="0">
                <a:solidFill>
                  <a:srgbClr val="FF0000"/>
                </a:solidFill>
                <a:latin typeface="Calibri" panose="020F0502020204030204" pitchFamily="34" charset="0"/>
              </a:rPr>
              <a:t>A</a:t>
            </a:r>
            <a:r>
              <a:rPr lang="en-US" dirty="0" smtClean="0">
                <a:solidFill>
                  <a:srgbClr val="FF0000"/>
                </a:solidFill>
                <a:latin typeface="Calibri" panose="020F0502020204030204" pitchFamily="34" charset="0"/>
              </a:rPr>
              <a:t>rray </a:t>
            </a:r>
            <a:r>
              <a:rPr lang="en-US" dirty="0">
                <a:solidFill>
                  <a:srgbClr val="FF0000"/>
                </a:solidFill>
                <a:latin typeface="Calibri" panose="020F0502020204030204" pitchFamily="34" charset="0"/>
              </a:rPr>
              <a:t>I</a:t>
            </a:r>
            <a:r>
              <a:rPr lang="en-US" dirty="0" smtClean="0">
                <a:solidFill>
                  <a:srgbClr val="FF0000"/>
                </a:solidFill>
                <a:latin typeface="Calibri" panose="020F0502020204030204" pitchFamily="34" charset="0"/>
              </a:rPr>
              <a:t>ndex </a:t>
            </a:r>
            <a:r>
              <a:rPr lang="en-US" dirty="0" smtClean="0">
                <a:latin typeface="Calibri" panose="020F0502020204030204" pitchFamily="34" charset="0"/>
              </a:rPr>
              <a:t>is used to point to a specific element within the array.</a:t>
            </a:r>
          </a:p>
          <a:p>
            <a:r>
              <a:rPr lang="en-US" dirty="0" smtClean="0">
                <a:latin typeface="Calibri" panose="020F0502020204030204" pitchFamily="34" charset="0"/>
              </a:rPr>
              <a:t>The </a:t>
            </a:r>
            <a:r>
              <a:rPr lang="en-US" dirty="0" smtClean="0">
                <a:solidFill>
                  <a:srgbClr val="FF0000"/>
                </a:solidFill>
                <a:latin typeface="Calibri" panose="020F0502020204030204" pitchFamily="34" charset="0"/>
              </a:rPr>
              <a:t>Array size </a:t>
            </a:r>
            <a:r>
              <a:rPr lang="en-US" dirty="0" smtClean="0">
                <a:latin typeface="Calibri" panose="020F0502020204030204" pitchFamily="34" charset="0"/>
              </a:rPr>
              <a:t>function returns the number of elements in an array.</a:t>
            </a:r>
          </a:p>
          <a:p>
            <a:endParaRPr lang="en-US" dirty="0">
              <a:latin typeface="Calibri" panose="020F0502020204030204" pitchFamily="34" charset="0"/>
            </a:endParaRPr>
          </a:p>
        </p:txBody>
      </p:sp>
      <p:sp>
        <p:nvSpPr>
          <p:cNvPr id="7" name="Rectangle 6"/>
          <p:cNvSpPr/>
          <p:nvPr/>
        </p:nvSpPr>
        <p:spPr>
          <a:xfrm>
            <a:off x="5027704" y="319376"/>
            <a:ext cx="2773259"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Arrays</a:t>
            </a:r>
          </a:p>
        </p:txBody>
      </p:sp>
    </p:spTree>
    <p:extLst>
      <p:ext uri="{BB962C8B-B14F-4D97-AF65-F5344CB8AC3E}">
        <p14:creationId xmlns:p14="http://schemas.microsoft.com/office/powerpoint/2010/main" val="1220477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106</a:t>
            </a:fld>
            <a:endParaRPr lang="en-US"/>
          </a:p>
        </p:txBody>
      </p:sp>
      <p:sp>
        <p:nvSpPr>
          <p:cNvPr id="6" name="Rectangle 5"/>
          <p:cNvSpPr/>
          <p:nvPr/>
        </p:nvSpPr>
        <p:spPr>
          <a:xfrm>
            <a:off x="2138001" y="370795"/>
            <a:ext cx="4613507"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Creating Arrays in LabVIEW</a:t>
            </a:r>
          </a:p>
        </p:txBody>
      </p:sp>
      <p:sp>
        <p:nvSpPr>
          <p:cNvPr id="7" name="TextBox 6"/>
          <p:cNvSpPr txBox="1"/>
          <p:nvPr/>
        </p:nvSpPr>
        <p:spPr>
          <a:xfrm>
            <a:off x="2138000" y="962927"/>
            <a:ext cx="5799338" cy="1969770"/>
          </a:xfrm>
          <a:prstGeom prst="rect">
            <a:avLst/>
          </a:prstGeom>
          <a:noFill/>
        </p:spPr>
        <p:txBody>
          <a:bodyPr wrap="square" rtlCol="0">
            <a:spAutoFit/>
          </a:bodyPr>
          <a:lstStyle/>
          <a:p>
            <a:pPr marL="257175" indent="-257175">
              <a:buFont typeface="+mj-lt"/>
              <a:buAutoNum type="arabicPeriod"/>
            </a:pPr>
            <a:r>
              <a:rPr lang="en-US" sz="1400" dirty="0"/>
              <a:t>Place an empty array shell onto the block diagram.</a:t>
            </a:r>
          </a:p>
          <a:p>
            <a:pPr marL="257175" indent="-257175">
              <a:buFont typeface="+mj-lt"/>
              <a:buAutoNum type="arabicPeriod"/>
            </a:pPr>
            <a:endParaRPr lang="en-US" b="1" dirty="0">
              <a:effectLst>
                <a:outerShdw blurRad="38100" dist="38100" dir="2700000" algn="tl">
                  <a:srgbClr val="000000">
                    <a:alpha val="43137"/>
                  </a:srgbClr>
                </a:outerShdw>
              </a:effectLst>
            </a:endParaRPr>
          </a:p>
          <a:p>
            <a:pPr marL="257175" indent="-257175">
              <a:buFont typeface="+mj-lt"/>
              <a:buAutoNum type="arabicPeriod"/>
            </a:pPr>
            <a:endParaRPr lang="en-US" b="1" dirty="0">
              <a:effectLst>
                <a:outerShdw blurRad="38100" dist="38100" dir="2700000" algn="tl">
                  <a:srgbClr val="000000">
                    <a:alpha val="43137"/>
                  </a:srgbClr>
                </a:outerShdw>
              </a:effectLst>
            </a:endParaRPr>
          </a:p>
          <a:p>
            <a:pPr marL="257175" indent="-257175">
              <a:buFont typeface="+mj-lt"/>
              <a:buAutoNum type="arabicPeriod"/>
            </a:pPr>
            <a:endParaRPr lang="en-US" b="1" dirty="0">
              <a:effectLst>
                <a:outerShdw blurRad="38100" dist="38100" dir="2700000" algn="tl">
                  <a:srgbClr val="000000">
                    <a:alpha val="43137"/>
                  </a:srgbClr>
                </a:outerShdw>
              </a:effectLst>
            </a:endParaRPr>
          </a:p>
          <a:p>
            <a:pPr marL="257175" indent="-257175">
              <a:buFont typeface="+mj-lt"/>
              <a:buAutoNum type="arabicPeriod"/>
            </a:pPr>
            <a:endParaRPr lang="en-US" b="1" dirty="0">
              <a:effectLst>
                <a:outerShdw blurRad="38100" dist="38100" dir="2700000" algn="tl">
                  <a:srgbClr val="000000">
                    <a:alpha val="43137"/>
                  </a:srgbClr>
                </a:outerShdw>
              </a:effectLst>
            </a:endParaRPr>
          </a:p>
          <a:p>
            <a:pPr marL="257175" indent="-257175">
              <a:buFont typeface="+mj-lt"/>
              <a:buAutoNum type="arabicPeriod"/>
            </a:pPr>
            <a:endParaRPr lang="en-US" b="1" dirty="0">
              <a:effectLst>
                <a:outerShdw blurRad="38100" dist="38100" dir="2700000" algn="tl">
                  <a:srgbClr val="000000">
                    <a:alpha val="43137"/>
                  </a:srgbClr>
                </a:outerShdw>
              </a:effectLst>
            </a:endParaRPr>
          </a:p>
          <a:p>
            <a:pPr marL="257175" indent="-257175">
              <a:buFont typeface="+mj-lt"/>
              <a:buAutoNum type="arabicPeriod"/>
            </a:pPr>
            <a:endParaRPr lang="en-US"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2202998" y="1389856"/>
            <a:ext cx="2456405" cy="194894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144695" y="1405096"/>
            <a:ext cx="1641647" cy="1169173"/>
          </a:xfrm>
          <a:prstGeom prst="rect">
            <a:avLst/>
          </a:prstGeom>
          <a:noFill/>
          <a:ln w="9525">
            <a:noFill/>
            <a:miter lim="800000"/>
            <a:headEnd/>
            <a:tailEnd/>
          </a:ln>
        </p:spPr>
      </p:pic>
      <p:cxnSp>
        <p:nvCxnSpPr>
          <p:cNvPr id="10" name="Straight Arrow Connector 9"/>
          <p:cNvCxnSpPr/>
          <p:nvPr/>
        </p:nvCxnSpPr>
        <p:spPr>
          <a:xfrm flipV="1">
            <a:off x="4724401" y="2514600"/>
            <a:ext cx="324155" cy="133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8000" y="3395908"/>
            <a:ext cx="7805332" cy="1015663"/>
          </a:xfrm>
          <a:prstGeom prst="rect">
            <a:avLst/>
          </a:prstGeom>
          <a:noFill/>
        </p:spPr>
        <p:txBody>
          <a:bodyPr wrap="square" rtlCol="0">
            <a:spAutoFit/>
          </a:bodyPr>
          <a:lstStyle/>
          <a:p>
            <a:pPr marL="342900" indent="-342900">
              <a:buFont typeface="+mj-lt"/>
              <a:buAutoNum type="arabicPeriod" startAt="2"/>
            </a:pPr>
            <a:r>
              <a:rPr lang="en-US" sz="1400" dirty="0"/>
              <a:t>Drag a data object(such as a numeric indicator or control) into the empty element window. Resize the shell by dragging the frame handles. Arrays can be an any data type including character and Boolean. The arrays can be indicators or controls.</a:t>
            </a:r>
          </a:p>
          <a:p>
            <a:pPr marL="257175" indent="-257175">
              <a:buFont typeface="+mj-lt"/>
              <a:buAutoNum type="arabicPeriod" startAt="2"/>
            </a:pPr>
            <a:endParaRPr lang="en-US" b="1" dirty="0">
              <a:effectLst>
                <a:outerShdw blurRad="38100" dist="38100" dir="2700000" algn="tl">
                  <a:srgbClr val="000000">
                    <a:alpha val="43137"/>
                  </a:srgbClr>
                </a:outerShdw>
              </a:effectLst>
            </a:endParaRPr>
          </a:p>
        </p:txBody>
      </p:sp>
      <p:pic>
        <p:nvPicPr>
          <p:cNvPr id="12" name="Picture 5"/>
          <p:cNvPicPr>
            <a:picLocks noChangeAspect="1" noChangeArrowheads="1"/>
          </p:cNvPicPr>
          <p:nvPr/>
        </p:nvPicPr>
        <p:blipFill>
          <a:blip r:embed="rId4" cstate="print"/>
          <a:srcRect/>
          <a:stretch>
            <a:fillRect/>
          </a:stretch>
        </p:blipFill>
        <p:spPr bwMode="auto">
          <a:xfrm>
            <a:off x="7315200" y="4045816"/>
            <a:ext cx="2292544" cy="875840"/>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srcRect/>
          <a:stretch>
            <a:fillRect/>
          </a:stretch>
        </p:blipFill>
        <p:spPr bwMode="auto">
          <a:xfrm>
            <a:off x="4730931" y="4991319"/>
            <a:ext cx="1959828" cy="1027425"/>
          </a:xfrm>
          <a:prstGeom prst="rect">
            <a:avLst/>
          </a:prstGeom>
          <a:noFill/>
          <a:ln w="9525">
            <a:noFill/>
            <a:miter lim="800000"/>
            <a:headEnd/>
            <a:tailEnd/>
          </a:ln>
        </p:spPr>
      </p:pic>
      <p:pic>
        <p:nvPicPr>
          <p:cNvPr id="14" name="Picture 7"/>
          <p:cNvPicPr>
            <a:picLocks noChangeAspect="1" noChangeArrowheads="1"/>
          </p:cNvPicPr>
          <p:nvPr/>
        </p:nvPicPr>
        <p:blipFill>
          <a:blip r:embed="rId6" cstate="print"/>
          <a:srcRect/>
          <a:stretch>
            <a:fillRect/>
          </a:stretch>
        </p:blipFill>
        <p:spPr bwMode="auto">
          <a:xfrm>
            <a:off x="2362200" y="4411571"/>
            <a:ext cx="1400664" cy="1607173"/>
          </a:xfrm>
          <a:prstGeom prst="rect">
            <a:avLst/>
          </a:prstGeom>
          <a:noFill/>
          <a:ln w="9525">
            <a:noFill/>
            <a:miter lim="800000"/>
            <a:headEnd/>
            <a:tailEnd/>
          </a:ln>
        </p:spPr>
      </p:pic>
      <p:pic>
        <p:nvPicPr>
          <p:cNvPr id="15" name="Picture 5"/>
          <p:cNvPicPr>
            <a:picLocks noChangeAspect="1" noChangeArrowheads="1"/>
          </p:cNvPicPr>
          <p:nvPr/>
        </p:nvPicPr>
        <p:blipFill>
          <a:blip r:embed="rId7" cstate="print"/>
          <a:srcRect/>
          <a:stretch>
            <a:fillRect/>
          </a:stretch>
        </p:blipFill>
        <p:spPr bwMode="auto">
          <a:xfrm>
            <a:off x="7597684" y="5197767"/>
            <a:ext cx="2345648" cy="820976"/>
          </a:xfrm>
          <a:prstGeom prst="rect">
            <a:avLst/>
          </a:prstGeom>
          <a:noFill/>
          <a:ln w="9525">
            <a:noFill/>
            <a:miter lim="800000"/>
            <a:headEnd/>
            <a:tailEnd/>
          </a:ln>
        </p:spPr>
      </p:pic>
    </p:spTree>
    <p:extLst>
      <p:ext uri="{BB962C8B-B14F-4D97-AF65-F5344CB8AC3E}">
        <p14:creationId xmlns:p14="http://schemas.microsoft.com/office/powerpoint/2010/main" val="36262379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107</a:t>
            </a:fld>
            <a:endParaRPr lang="en-US"/>
          </a:p>
        </p:txBody>
      </p:sp>
      <p:pic>
        <p:nvPicPr>
          <p:cNvPr id="3" name="Picture 2"/>
          <p:cNvPicPr>
            <a:picLocks noChangeAspect="1"/>
          </p:cNvPicPr>
          <p:nvPr/>
        </p:nvPicPr>
        <p:blipFill>
          <a:blip r:embed="rId2"/>
          <a:stretch>
            <a:fillRect/>
          </a:stretch>
        </p:blipFill>
        <p:spPr>
          <a:xfrm>
            <a:off x="5733292" y="3471412"/>
            <a:ext cx="4175621" cy="2319789"/>
          </a:xfrm>
          <a:prstGeom prst="rect">
            <a:avLst/>
          </a:prstGeom>
        </p:spPr>
      </p:pic>
      <p:pic>
        <p:nvPicPr>
          <p:cNvPr id="8" name="Picture 7"/>
          <p:cNvPicPr>
            <a:picLocks noChangeAspect="1"/>
          </p:cNvPicPr>
          <p:nvPr/>
        </p:nvPicPr>
        <p:blipFill>
          <a:blip r:embed="rId3"/>
          <a:stretch>
            <a:fillRect/>
          </a:stretch>
        </p:blipFill>
        <p:spPr>
          <a:xfrm>
            <a:off x="1752600" y="3639952"/>
            <a:ext cx="3923566" cy="2303649"/>
          </a:xfrm>
          <a:prstGeom prst="rect">
            <a:avLst/>
          </a:prstGeom>
        </p:spPr>
      </p:pic>
      <p:sp>
        <p:nvSpPr>
          <p:cNvPr id="9" name="Rectangle 8"/>
          <p:cNvSpPr/>
          <p:nvPr/>
        </p:nvSpPr>
        <p:spPr>
          <a:xfrm>
            <a:off x="1828801" y="1994083"/>
            <a:ext cx="8082289" cy="1477328"/>
          </a:xfrm>
          <a:prstGeom prst="rect">
            <a:avLst/>
          </a:prstGeom>
        </p:spPr>
        <p:txBody>
          <a:bodyPr wrap="square">
            <a:spAutoFit/>
          </a:bodyPr>
          <a:lstStyle/>
          <a:p>
            <a:r>
              <a:rPr lang="en-US" dirty="0" smtClean="0">
                <a:latin typeface="Calibri" panose="020F0502020204030204" pitchFamily="34" charset="0"/>
              </a:rPr>
              <a:t>An </a:t>
            </a:r>
            <a:r>
              <a:rPr lang="en-US" dirty="0" smtClean="0">
                <a:solidFill>
                  <a:srgbClr val="FF0000"/>
                </a:solidFill>
                <a:latin typeface="Calibri" panose="020F0502020204030204" pitchFamily="34" charset="0"/>
              </a:rPr>
              <a:t>array</a:t>
            </a:r>
            <a:r>
              <a:rPr lang="en-US" dirty="0" smtClean="0">
                <a:latin typeface="Calibri" panose="020F0502020204030204" pitchFamily="34" charset="0"/>
              </a:rPr>
              <a:t> is often used in data acquisition systems to read or sample data and store the sample in an array.  The data can later be displayed in a spreadsheet file once it has been captured. The example below uses a “</a:t>
            </a:r>
            <a:r>
              <a:rPr lang="en-US" dirty="0" smtClean="0">
                <a:solidFill>
                  <a:srgbClr val="FF0000"/>
                </a:solidFill>
                <a:latin typeface="Calibri" panose="020F0502020204030204" pitchFamily="34" charset="0"/>
              </a:rPr>
              <a:t>For Loop</a:t>
            </a:r>
            <a:r>
              <a:rPr lang="en-US" dirty="0" smtClean="0">
                <a:latin typeface="Calibri" panose="020F0502020204030204" pitchFamily="34" charset="0"/>
              </a:rPr>
              <a:t>” that executes 6 times (once/second) and captures one sample of data on each loop and stores the data in an array.</a:t>
            </a:r>
            <a:endParaRPr lang="en-US" dirty="0">
              <a:latin typeface="Calibri" panose="020F0502020204030204" pitchFamily="34" charset="0"/>
            </a:endParaRPr>
          </a:p>
        </p:txBody>
      </p:sp>
      <p:sp>
        <p:nvSpPr>
          <p:cNvPr id="10" name="Rectangle 9"/>
          <p:cNvSpPr/>
          <p:nvPr/>
        </p:nvSpPr>
        <p:spPr>
          <a:xfrm>
            <a:off x="2667000" y="766338"/>
            <a:ext cx="5970672"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Arrays for Data Acquisition</a:t>
            </a:r>
          </a:p>
        </p:txBody>
      </p:sp>
    </p:spTree>
    <p:extLst>
      <p:ext uri="{BB962C8B-B14F-4D97-AF65-F5344CB8AC3E}">
        <p14:creationId xmlns:p14="http://schemas.microsoft.com/office/powerpoint/2010/main" val="17308207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108</a:t>
            </a:fld>
            <a:endParaRPr lang="en-US"/>
          </a:p>
        </p:txBody>
      </p:sp>
      <p:pic>
        <p:nvPicPr>
          <p:cNvPr id="13316" name="Picture 4"/>
          <p:cNvPicPr>
            <a:picLocks noChangeAspect="1" noChangeArrowheads="1"/>
          </p:cNvPicPr>
          <p:nvPr/>
        </p:nvPicPr>
        <p:blipFill>
          <a:blip r:embed="rId2" cstate="print"/>
          <a:srcRect/>
          <a:stretch>
            <a:fillRect/>
          </a:stretch>
        </p:blipFill>
        <p:spPr bwMode="auto">
          <a:xfrm>
            <a:off x="2172751" y="3005064"/>
            <a:ext cx="4317589" cy="3088438"/>
          </a:xfrm>
          <a:prstGeom prst="rect">
            <a:avLst/>
          </a:prstGeom>
          <a:noFill/>
          <a:ln w="9525">
            <a:noFill/>
            <a:miter lim="800000"/>
            <a:headEnd/>
            <a:tailEnd/>
          </a:ln>
        </p:spPr>
      </p:pic>
      <p:pic>
        <p:nvPicPr>
          <p:cNvPr id="13318" name="Picture 6"/>
          <p:cNvPicPr>
            <a:picLocks noChangeAspect="1" noChangeArrowheads="1"/>
          </p:cNvPicPr>
          <p:nvPr/>
        </p:nvPicPr>
        <p:blipFill>
          <a:blip r:embed="rId3" cstate="print"/>
          <a:srcRect/>
          <a:stretch>
            <a:fillRect/>
          </a:stretch>
        </p:blipFill>
        <p:spPr bwMode="auto">
          <a:xfrm>
            <a:off x="6742094" y="3350941"/>
            <a:ext cx="2393156" cy="564356"/>
          </a:xfrm>
          <a:prstGeom prst="rect">
            <a:avLst/>
          </a:prstGeom>
          <a:noFill/>
          <a:ln w="9525">
            <a:noFill/>
            <a:miter lim="800000"/>
            <a:headEnd/>
            <a:tailEnd/>
          </a:ln>
        </p:spPr>
      </p:pic>
      <p:pic>
        <p:nvPicPr>
          <p:cNvPr id="13319" name="Picture 7"/>
          <p:cNvPicPr>
            <a:picLocks noChangeAspect="1" noChangeArrowheads="1"/>
          </p:cNvPicPr>
          <p:nvPr/>
        </p:nvPicPr>
        <p:blipFill>
          <a:blip r:embed="rId4" cstate="print"/>
          <a:srcRect/>
          <a:stretch>
            <a:fillRect/>
          </a:stretch>
        </p:blipFill>
        <p:spPr bwMode="auto">
          <a:xfrm>
            <a:off x="6733530" y="2880943"/>
            <a:ext cx="1721531" cy="484181"/>
          </a:xfrm>
          <a:prstGeom prst="rect">
            <a:avLst/>
          </a:prstGeom>
          <a:noFill/>
          <a:ln w="9525">
            <a:noFill/>
            <a:miter lim="800000"/>
            <a:headEnd/>
            <a:tailEnd/>
          </a:ln>
        </p:spPr>
      </p:pic>
      <p:pic>
        <p:nvPicPr>
          <p:cNvPr id="13320" name="Picture 8"/>
          <p:cNvPicPr>
            <a:picLocks noChangeAspect="1" noChangeArrowheads="1"/>
          </p:cNvPicPr>
          <p:nvPr/>
        </p:nvPicPr>
        <p:blipFill>
          <a:blip r:embed="rId5" cstate="print"/>
          <a:srcRect/>
          <a:stretch>
            <a:fillRect/>
          </a:stretch>
        </p:blipFill>
        <p:spPr bwMode="auto">
          <a:xfrm>
            <a:off x="6731794" y="3886200"/>
            <a:ext cx="1814513" cy="585788"/>
          </a:xfrm>
          <a:prstGeom prst="rect">
            <a:avLst/>
          </a:prstGeom>
          <a:noFill/>
          <a:ln w="9525">
            <a:noFill/>
            <a:miter lim="800000"/>
            <a:headEnd/>
            <a:tailEnd/>
          </a:ln>
        </p:spPr>
      </p:pic>
      <p:pic>
        <p:nvPicPr>
          <p:cNvPr id="13321" name="Picture 9"/>
          <p:cNvPicPr>
            <a:picLocks noChangeAspect="1" noChangeArrowheads="1"/>
          </p:cNvPicPr>
          <p:nvPr/>
        </p:nvPicPr>
        <p:blipFill>
          <a:blip r:embed="rId6" cstate="print"/>
          <a:srcRect/>
          <a:stretch>
            <a:fillRect/>
          </a:stretch>
        </p:blipFill>
        <p:spPr bwMode="auto">
          <a:xfrm>
            <a:off x="6738939" y="4473099"/>
            <a:ext cx="1800225" cy="557213"/>
          </a:xfrm>
          <a:prstGeom prst="rect">
            <a:avLst/>
          </a:prstGeom>
          <a:noFill/>
          <a:ln w="9525">
            <a:noFill/>
            <a:miter lim="800000"/>
            <a:headEnd/>
            <a:tailEnd/>
          </a:ln>
        </p:spPr>
      </p:pic>
      <p:pic>
        <p:nvPicPr>
          <p:cNvPr id="13322" name="Picture 10"/>
          <p:cNvPicPr>
            <a:picLocks noChangeAspect="1" noChangeArrowheads="1"/>
          </p:cNvPicPr>
          <p:nvPr/>
        </p:nvPicPr>
        <p:blipFill>
          <a:blip r:embed="rId7" cstate="print"/>
          <a:srcRect/>
          <a:stretch>
            <a:fillRect/>
          </a:stretch>
        </p:blipFill>
        <p:spPr bwMode="auto">
          <a:xfrm>
            <a:off x="6730545" y="5049105"/>
            <a:ext cx="2243138" cy="546532"/>
          </a:xfrm>
          <a:prstGeom prst="rect">
            <a:avLst/>
          </a:prstGeom>
          <a:noFill/>
          <a:ln w="9525">
            <a:noFill/>
            <a:miter lim="800000"/>
            <a:headEnd/>
            <a:tailEnd/>
          </a:ln>
        </p:spPr>
      </p:pic>
      <p:pic>
        <p:nvPicPr>
          <p:cNvPr id="13323" name="Picture 11"/>
          <p:cNvPicPr>
            <a:picLocks noChangeAspect="1" noChangeArrowheads="1"/>
          </p:cNvPicPr>
          <p:nvPr/>
        </p:nvPicPr>
        <p:blipFill>
          <a:blip r:embed="rId8" cstate="print"/>
          <a:srcRect/>
          <a:stretch>
            <a:fillRect/>
          </a:stretch>
        </p:blipFill>
        <p:spPr bwMode="auto">
          <a:xfrm>
            <a:off x="6824076" y="5610517"/>
            <a:ext cx="764381" cy="492919"/>
          </a:xfrm>
          <a:prstGeom prst="rect">
            <a:avLst/>
          </a:prstGeom>
          <a:noFill/>
          <a:ln w="9525">
            <a:noFill/>
            <a:miter lim="800000"/>
            <a:headEnd/>
            <a:tailEnd/>
          </a:ln>
        </p:spPr>
      </p:pic>
      <p:sp>
        <p:nvSpPr>
          <p:cNvPr id="33" name="TextBox 32"/>
          <p:cNvSpPr txBox="1"/>
          <p:nvPr/>
        </p:nvSpPr>
        <p:spPr>
          <a:xfrm>
            <a:off x="7525861" y="5668878"/>
            <a:ext cx="885179" cy="230832"/>
          </a:xfrm>
          <a:prstGeom prst="rect">
            <a:avLst/>
          </a:prstGeom>
          <a:noFill/>
        </p:spPr>
        <p:txBody>
          <a:bodyPr wrap="none" rtlCol="0">
            <a:spAutoFit/>
          </a:bodyPr>
          <a:lstStyle/>
          <a:p>
            <a:r>
              <a:rPr lang="en-US" sz="900" dirty="0">
                <a:latin typeface="Calibri" panose="020F0502020204030204" pitchFamily="34" charset="0"/>
              </a:rPr>
              <a:t>Array Constant</a:t>
            </a:r>
          </a:p>
        </p:txBody>
      </p:sp>
      <p:sp>
        <p:nvSpPr>
          <p:cNvPr id="35" name="TextBox 34"/>
          <p:cNvSpPr txBox="1"/>
          <p:nvPr/>
        </p:nvSpPr>
        <p:spPr>
          <a:xfrm>
            <a:off x="8497964" y="2945653"/>
            <a:ext cx="439544" cy="369332"/>
          </a:xfrm>
          <a:prstGeom prst="rect">
            <a:avLst/>
          </a:prstGeom>
          <a:noFill/>
        </p:spPr>
        <p:txBody>
          <a:bodyPr wrap="none" rtlCol="0">
            <a:spAutoFit/>
          </a:bodyPr>
          <a:lstStyle/>
          <a:p>
            <a:r>
              <a:rPr lang="en-US" sz="900" dirty="0">
                <a:latin typeface="Calibri" panose="020F0502020204030204" pitchFamily="34" charset="0"/>
              </a:rPr>
              <a:t>Array</a:t>
            </a:r>
          </a:p>
          <a:p>
            <a:r>
              <a:rPr lang="en-US" sz="900" dirty="0">
                <a:latin typeface="Calibri" panose="020F0502020204030204" pitchFamily="34" charset="0"/>
              </a:rPr>
              <a:t>Size</a:t>
            </a:r>
          </a:p>
        </p:txBody>
      </p:sp>
      <p:sp>
        <p:nvSpPr>
          <p:cNvPr id="36" name="TextBox 35"/>
          <p:cNvSpPr txBox="1"/>
          <p:nvPr/>
        </p:nvSpPr>
        <p:spPr>
          <a:xfrm>
            <a:off x="8557888" y="3990998"/>
            <a:ext cx="439544" cy="369332"/>
          </a:xfrm>
          <a:prstGeom prst="rect">
            <a:avLst/>
          </a:prstGeom>
          <a:noFill/>
        </p:spPr>
        <p:txBody>
          <a:bodyPr wrap="none" rtlCol="0">
            <a:spAutoFit/>
          </a:bodyPr>
          <a:lstStyle/>
          <a:p>
            <a:r>
              <a:rPr lang="en-US" sz="900" dirty="0">
                <a:latin typeface="Calibri" panose="020F0502020204030204" pitchFamily="34" charset="0"/>
              </a:rPr>
              <a:t>Build</a:t>
            </a:r>
          </a:p>
          <a:p>
            <a:r>
              <a:rPr lang="en-US" sz="900" dirty="0">
                <a:latin typeface="Calibri" panose="020F0502020204030204" pitchFamily="34" charset="0"/>
              </a:rPr>
              <a:t>Array</a:t>
            </a:r>
          </a:p>
        </p:txBody>
      </p:sp>
      <p:sp>
        <p:nvSpPr>
          <p:cNvPr id="37" name="TextBox 36"/>
          <p:cNvSpPr txBox="1"/>
          <p:nvPr/>
        </p:nvSpPr>
        <p:spPr>
          <a:xfrm>
            <a:off x="8544573" y="4570266"/>
            <a:ext cx="620683" cy="369332"/>
          </a:xfrm>
          <a:prstGeom prst="rect">
            <a:avLst/>
          </a:prstGeom>
          <a:noFill/>
        </p:spPr>
        <p:txBody>
          <a:bodyPr wrap="none" rtlCol="0">
            <a:spAutoFit/>
          </a:bodyPr>
          <a:lstStyle/>
          <a:p>
            <a:r>
              <a:rPr lang="en-US" sz="900" dirty="0">
                <a:latin typeface="Calibri" panose="020F0502020204030204" pitchFamily="34" charset="0"/>
              </a:rPr>
              <a:t>Array</a:t>
            </a:r>
          </a:p>
          <a:p>
            <a:r>
              <a:rPr lang="en-US" sz="900" dirty="0">
                <a:latin typeface="Calibri" panose="020F0502020204030204" pitchFamily="34" charset="0"/>
              </a:rPr>
              <a:t>Min/Max</a:t>
            </a:r>
          </a:p>
        </p:txBody>
      </p:sp>
      <p:sp>
        <p:nvSpPr>
          <p:cNvPr id="38" name="TextBox 37"/>
          <p:cNvSpPr txBox="1"/>
          <p:nvPr/>
        </p:nvSpPr>
        <p:spPr>
          <a:xfrm>
            <a:off x="6726869" y="5043002"/>
            <a:ext cx="1371600" cy="230832"/>
          </a:xfrm>
          <a:prstGeom prst="rect">
            <a:avLst/>
          </a:prstGeom>
          <a:noFill/>
        </p:spPr>
        <p:txBody>
          <a:bodyPr wrap="square" rtlCol="0">
            <a:spAutoFit/>
          </a:bodyPr>
          <a:lstStyle/>
          <a:p>
            <a:r>
              <a:rPr lang="en-US" sz="900" dirty="0">
                <a:latin typeface="Calibri" panose="020F0502020204030204" pitchFamily="34" charset="0"/>
              </a:rPr>
              <a:t>Linear Interpolation</a:t>
            </a:r>
          </a:p>
        </p:txBody>
      </p:sp>
      <p:sp>
        <p:nvSpPr>
          <p:cNvPr id="39" name="TextBox 38"/>
          <p:cNvSpPr txBox="1"/>
          <p:nvPr/>
        </p:nvSpPr>
        <p:spPr>
          <a:xfrm>
            <a:off x="6740188" y="3345147"/>
            <a:ext cx="723275" cy="230832"/>
          </a:xfrm>
          <a:prstGeom prst="rect">
            <a:avLst/>
          </a:prstGeom>
          <a:noFill/>
        </p:spPr>
        <p:txBody>
          <a:bodyPr wrap="none" rtlCol="0">
            <a:spAutoFit/>
          </a:bodyPr>
          <a:lstStyle/>
          <a:p>
            <a:r>
              <a:rPr lang="en-US" sz="900" dirty="0">
                <a:latin typeface="Calibri" panose="020F0502020204030204" pitchFamily="34" charset="0"/>
              </a:rPr>
              <a:t>Index Array</a:t>
            </a:r>
          </a:p>
        </p:txBody>
      </p:sp>
      <p:sp>
        <p:nvSpPr>
          <p:cNvPr id="28" name="Rectangle 27"/>
          <p:cNvSpPr/>
          <p:nvPr/>
        </p:nvSpPr>
        <p:spPr>
          <a:xfrm>
            <a:off x="2404623" y="245281"/>
            <a:ext cx="2935740"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Arrays Functions:</a:t>
            </a:r>
          </a:p>
        </p:txBody>
      </p:sp>
      <p:pic>
        <p:nvPicPr>
          <p:cNvPr id="29" name="Picture 28"/>
          <p:cNvPicPr>
            <a:picLocks noChangeAspect="1"/>
          </p:cNvPicPr>
          <p:nvPr/>
        </p:nvPicPr>
        <p:blipFill>
          <a:blip r:embed="rId9"/>
          <a:stretch>
            <a:fillRect/>
          </a:stretch>
        </p:blipFill>
        <p:spPr>
          <a:xfrm>
            <a:off x="5778137" y="680979"/>
            <a:ext cx="4419600" cy="1739441"/>
          </a:xfrm>
          <a:prstGeom prst="rect">
            <a:avLst/>
          </a:prstGeom>
        </p:spPr>
      </p:pic>
      <p:sp>
        <p:nvSpPr>
          <p:cNvPr id="2" name="Rectangle 1"/>
          <p:cNvSpPr/>
          <p:nvPr/>
        </p:nvSpPr>
        <p:spPr>
          <a:xfrm>
            <a:off x="2215064" y="973739"/>
            <a:ext cx="4572000" cy="2031325"/>
          </a:xfrm>
          <a:prstGeom prst="rect">
            <a:avLst/>
          </a:prstGeom>
        </p:spPr>
        <p:txBody>
          <a:bodyPr>
            <a:spAutoFit/>
          </a:bodyPr>
          <a:lstStyle/>
          <a:p>
            <a:r>
              <a:rPr lang="en-US" dirty="0" smtClean="0">
                <a:latin typeface="Calibri" panose="020F0502020204030204" pitchFamily="34" charset="0"/>
              </a:rPr>
              <a:t>There are </a:t>
            </a:r>
            <a:r>
              <a:rPr lang="en-US" dirty="0" smtClean="0">
                <a:solidFill>
                  <a:srgbClr val="FF0000"/>
                </a:solidFill>
                <a:latin typeface="Calibri" panose="020F0502020204030204" pitchFamily="34" charset="0"/>
              </a:rPr>
              <a:t>array functions</a:t>
            </a:r>
            <a:r>
              <a:rPr lang="en-US" dirty="0" smtClean="0">
                <a:latin typeface="Calibri" panose="020F0502020204030204" pitchFamily="34" charset="0"/>
              </a:rPr>
              <a:t> to:</a:t>
            </a:r>
          </a:p>
          <a:p>
            <a:endParaRPr lang="en-US" dirty="0">
              <a:latin typeface="Calibri" panose="020F0502020204030204" pitchFamily="34" charset="0"/>
            </a:endParaRPr>
          </a:p>
          <a:p>
            <a:pPr marL="285750" indent="-285750">
              <a:buFontTx/>
              <a:buChar char="-"/>
            </a:pPr>
            <a:r>
              <a:rPr lang="en-US" dirty="0" smtClean="0">
                <a:latin typeface="Calibri" panose="020F0502020204030204" pitchFamily="34" charset="0"/>
              </a:rPr>
              <a:t>Find the size of an array</a:t>
            </a:r>
          </a:p>
          <a:p>
            <a:pPr marL="285750" indent="-285750">
              <a:buFontTx/>
              <a:buChar char="-"/>
            </a:pPr>
            <a:r>
              <a:rPr lang="en-US" dirty="0" smtClean="0">
                <a:latin typeface="Calibri" panose="020F0502020204030204" pitchFamily="34" charset="0"/>
              </a:rPr>
              <a:t>Find the sum of an array.</a:t>
            </a:r>
          </a:p>
          <a:p>
            <a:pPr marL="285750" indent="-285750">
              <a:buFontTx/>
              <a:buChar char="-"/>
            </a:pPr>
            <a:r>
              <a:rPr lang="en-US" dirty="0" smtClean="0">
                <a:latin typeface="Calibri" panose="020F0502020204030204" pitchFamily="34" charset="0"/>
              </a:rPr>
              <a:t>Find the min and max value of an array.</a:t>
            </a:r>
          </a:p>
          <a:p>
            <a:pPr marL="285750" indent="-285750">
              <a:buFontTx/>
              <a:buChar char="-"/>
            </a:pPr>
            <a:r>
              <a:rPr lang="en-US" dirty="0" smtClean="0">
                <a:latin typeface="Calibri" panose="020F0502020204030204" pitchFamily="34" charset="0"/>
              </a:rPr>
              <a:t>Find the index of the min and max value.</a:t>
            </a:r>
          </a:p>
          <a:p>
            <a:pPr marL="285750" indent="-285750">
              <a:buFontTx/>
              <a:buChar char="-"/>
            </a:pPr>
            <a:r>
              <a:rPr lang="en-US" dirty="0" smtClean="0">
                <a:latin typeface="Calibri" panose="020F0502020204030204" pitchFamily="34" charset="0"/>
              </a:rPr>
              <a:t>Find the average of the array values.</a:t>
            </a:r>
            <a:endParaRPr lang="en-US" dirty="0"/>
          </a:p>
        </p:txBody>
      </p:sp>
    </p:spTree>
    <p:extLst>
      <p:ext uri="{BB962C8B-B14F-4D97-AF65-F5344CB8AC3E}">
        <p14:creationId xmlns:p14="http://schemas.microsoft.com/office/powerpoint/2010/main" val="1283566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99" name="Title 2"/>
          <p:cNvSpPr>
            <a:spLocks noGrp="1"/>
          </p:cNvSpPr>
          <p:nvPr>
            <p:ph type="ctrTitle"/>
          </p:nvPr>
        </p:nvSpPr>
        <p:spPr>
          <a:xfrm>
            <a:off x="1946228" y="533400"/>
            <a:ext cx="8093122" cy="2362200"/>
          </a:xfrm>
        </p:spPr>
        <p:txBody>
          <a:bodyPr>
            <a:normAutofit fontScale="90000"/>
          </a:bodyPr>
          <a:lstStyle/>
          <a:p>
            <a:pPr algn="l"/>
            <a:r>
              <a:rPr lang="en-US" dirty="0" smtClean="0">
                <a:latin typeface="Calibri" panose="020F0502020204030204" pitchFamily="34" charset="0"/>
              </a:rPr>
              <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dirty="0" smtClean="0">
                <a:latin typeface="Calibri" panose="020F0502020204030204" pitchFamily="34" charset="0"/>
              </a:rPr>
              <a:t/>
            </a:r>
            <a:br>
              <a:rPr lang="en-US" dirty="0" smtClean="0">
                <a:latin typeface="Calibri" panose="020F0502020204030204" pitchFamily="34" charset="0"/>
              </a:rPr>
            </a:br>
            <a:r>
              <a:rPr lang="en-US" dirty="0" smtClean="0">
                <a:solidFill>
                  <a:srgbClr val="0070C0"/>
                </a:solidFill>
                <a:latin typeface="Calibri" panose="020F0502020204030204" pitchFamily="34" charset="0"/>
              </a:rPr>
              <a:t>Arduino Microcontroller</a:t>
            </a:r>
            <a:br>
              <a:rPr lang="en-US" dirty="0" smtClean="0">
                <a:solidFill>
                  <a:srgbClr val="0070C0"/>
                </a:solidFill>
                <a:latin typeface="Calibri" panose="020F0502020204030204" pitchFamily="34" charset="0"/>
              </a:rPr>
            </a:br>
            <a:r>
              <a:rPr lang="en-US" sz="2200" dirty="0">
                <a:latin typeface="Calibri" panose="020F0502020204030204" pitchFamily="34" charset="0"/>
              </a:rPr>
              <a:t>Powerful high speed (16 MHz) </a:t>
            </a:r>
            <a:r>
              <a:rPr lang="en-US" sz="2200" dirty="0" err="1">
                <a:latin typeface="Calibri" panose="020F0502020204030204" pitchFamily="34" charset="0"/>
              </a:rPr>
              <a:t>Atmega</a:t>
            </a:r>
            <a:r>
              <a:rPr lang="en-US" sz="2200" dirty="0">
                <a:latin typeface="Calibri" panose="020F0502020204030204" pitchFamily="34" charset="0"/>
              </a:rPr>
              <a:t> 2560 processor</a:t>
            </a:r>
            <a:br>
              <a:rPr lang="en-US" sz="2200" dirty="0">
                <a:latin typeface="Calibri" panose="020F0502020204030204" pitchFamily="34" charset="0"/>
              </a:rPr>
            </a:br>
            <a:r>
              <a:rPr lang="en-US" sz="2200" dirty="0">
                <a:latin typeface="Calibri" panose="020F0502020204030204" pitchFamily="34" charset="0"/>
              </a:rPr>
              <a:t>52 I/O pins</a:t>
            </a:r>
            <a:br>
              <a:rPr lang="en-US" sz="2200" dirty="0">
                <a:latin typeface="Calibri" panose="020F0502020204030204" pitchFamily="34" charset="0"/>
              </a:rPr>
            </a:br>
            <a:r>
              <a:rPr lang="en-US" sz="2200" dirty="0">
                <a:latin typeface="Calibri" panose="020F0502020204030204" pitchFamily="34" charset="0"/>
              </a:rPr>
              <a:t>8k RAM, 256k of FLASH, and 4k EEPROM</a:t>
            </a:r>
            <a:br>
              <a:rPr lang="en-US" sz="2200" dirty="0">
                <a:latin typeface="Calibri" panose="020F0502020204030204" pitchFamily="34" charset="0"/>
              </a:rPr>
            </a:br>
            <a:r>
              <a:rPr lang="en-US" sz="2200" dirty="0">
                <a:latin typeface="Calibri" panose="020F0502020204030204" pitchFamily="34" charset="0"/>
              </a:rPr>
              <a:t>Free IDE </a:t>
            </a:r>
            <a:r>
              <a:rPr lang="en-US" sz="2200" dirty="0" smtClean="0">
                <a:latin typeface="Calibri" panose="020F0502020204030204" pitchFamily="34" charset="0"/>
              </a:rPr>
              <a:t>(Integrated </a:t>
            </a:r>
            <a:r>
              <a:rPr lang="en-US" sz="2200" dirty="0">
                <a:latin typeface="Calibri" panose="020F0502020204030204" pitchFamily="34" charset="0"/>
              </a:rPr>
              <a:t>D</a:t>
            </a:r>
            <a:r>
              <a:rPr lang="en-US" sz="2200" dirty="0" smtClean="0">
                <a:latin typeface="Calibri" panose="020F0502020204030204" pitchFamily="34" charset="0"/>
              </a:rPr>
              <a:t>evelopment Environment) – </a:t>
            </a:r>
            <a:r>
              <a:rPr lang="en-US" sz="2200" dirty="0">
                <a:latin typeface="Calibri" panose="020F0502020204030204" pitchFamily="34" charset="0"/>
              </a:rPr>
              <a:t>easy to use and program.</a:t>
            </a:r>
            <a:br>
              <a:rPr lang="en-US" sz="2200" dirty="0">
                <a:latin typeface="Calibri" panose="020F0502020204030204" pitchFamily="34" charset="0"/>
              </a:rPr>
            </a:br>
            <a:r>
              <a:rPr lang="en-US" sz="2200" dirty="0">
                <a:latin typeface="Calibri" panose="020F0502020204030204" pitchFamily="34" charset="0"/>
              </a:rPr>
              <a:t>Low power device. Automatically </a:t>
            </a:r>
            <a:r>
              <a:rPr lang="en-US" sz="2200" dirty="0" smtClean="0">
                <a:latin typeface="Calibri" panose="020F0502020204030204" pitchFamily="34" charset="0"/>
              </a:rPr>
              <a:t>starts </a:t>
            </a:r>
            <a:r>
              <a:rPr lang="en-US" sz="2200" dirty="0">
                <a:latin typeface="Calibri" panose="020F0502020204030204" pitchFamily="34" charset="0"/>
              </a:rPr>
              <a:t>program when powered.</a:t>
            </a:r>
            <a:br>
              <a:rPr lang="en-US" sz="2200" dirty="0">
                <a:latin typeface="Calibri" panose="020F0502020204030204" pitchFamily="34" charset="0"/>
              </a:rPr>
            </a:br>
            <a:r>
              <a:rPr lang="en-US" sz="2200" dirty="0">
                <a:latin typeface="Calibri" panose="020F0502020204030204" pitchFamily="34" charset="0"/>
              </a:rPr>
              <a:t>A/D converters, digital I/O, serial I/O, counters, </a:t>
            </a:r>
            <a:r>
              <a:rPr lang="en-US" sz="2200" dirty="0" smtClean="0">
                <a:latin typeface="Calibri" panose="020F0502020204030204" pitchFamily="34" charset="0"/>
              </a:rPr>
              <a:t>timers, communications </a:t>
            </a:r>
            <a:endParaRPr lang="en-US" sz="2200" dirty="0">
              <a:latin typeface="Calibri" panose="020F0502020204030204" pitchFamily="34" charset="0"/>
            </a:endParaRPr>
          </a:p>
        </p:txBody>
      </p:sp>
      <p:sp>
        <p:nvSpPr>
          <p:cNvPr id="18" name="Footer Placeholder 17"/>
          <p:cNvSpPr>
            <a:spLocks noGrp="1"/>
          </p:cNvSpPr>
          <p:nvPr>
            <p:ph type="ftr" sz="quarter" idx="11"/>
          </p:nvPr>
        </p:nvSpPr>
        <p:spPr>
          <a:xfrm>
            <a:off x="4343400" y="6249989"/>
            <a:ext cx="2895600" cy="365125"/>
          </a:xfrm>
        </p:spPr>
        <p:txBody>
          <a:bodyPr/>
          <a:lstStyle/>
          <a:p>
            <a:pPr>
              <a:defRPr/>
            </a:pPr>
            <a:r>
              <a:rPr lang="en-US" smtClean="0"/>
              <a:t>CAM8302E  F2018</a:t>
            </a:r>
            <a:endParaRPr lang="en-US" dirty="0"/>
          </a:p>
        </p:txBody>
      </p:sp>
      <p:sp>
        <p:nvSpPr>
          <p:cNvPr id="17" name="Slide Number Placeholder 16"/>
          <p:cNvSpPr>
            <a:spLocks noGrp="1"/>
          </p:cNvSpPr>
          <p:nvPr>
            <p:ph type="sldNum" sz="quarter" idx="12"/>
          </p:nvPr>
        </p:nvSpPr>
        <p:spPr/>
        <p:txBody>
          <a:bodyPr/>
          <a:lstStyle/>
          <a:p>
            <a:pPr>
              <a:defRPr/>
            </a:pPr>
            <a:fld id="{E781E79B-F73F-4D58-BB3D-2E951F98E0CD}" type="slidenum">
              <a:rPr lang="en-US" smtClean="0"/>
              <a:pPr>
                <a:defRPr/>
              </a:pPr>
              <a:t>11</a:t>
            </a:fld>
            <a:endParaRPr lang="en-US"/>
          </a:p>
        </p:txBody>
      </p:sp>
      <p:pic>
        <p:nvPicPr>
          <p:cNvPr id="2" name="Picture 1"/>
          <p:cNvPicPr>
            <a:picLocks noChangeAspect="1"/>
          </p:cNvPicPr>
          <p:nvPr/>
        </p:nvPicPr>
        <p:blipFill>
          <a:blip r:embed="rId2"/>
          <a:stretch>
            <a:fillRect/>
          </a:stretch>
        </p:blipFill>
        <p:spPr>
          <a:xfrm>
            <a:off x="3124200" y="3094489"/>
            <a:ext cx="6172200" cy="3177046"/>
          </a:xfrm>
          <a:prstGeom prst="rect">
            <a:avLst/>
          </a:prstGeom>
        </p:spPr>
      </p:pic>
    </p:spTree>
    <p:extLst>
      <p:ext uri="{BB962C8B-B14F-4D97-AF65-F5344CB8AC3E}">
        <p14:creationId xmlns:p14="http://schemas.microsoft.com/office/powerpoint/2010/main" val="2444085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99" name="Title 2"/>
          <p:cNvSpPr>
            <a:spLocks noGrp="1"/>
          </p:cNvSpPr>
          <p:nvPr>
            <p:ph type="ctrTitle"/>
          </p:nvPr>
        </p:nvSpPr>
        <p:spPr>
          <a:xfrm>
            <a:off x="906439" y="308928"/>
            <a:ext cx="9159922" cy="771525"/>
          </a:xfrm>
        </p:spPr>
        <p:txBody>
          <a:bodyPr>
            <a:normAutofit fontScale="90000"/>
          </a:bodyPr>
          <a:lstStyle/>
          <a:p>
            <a:r>
              <a:rPr lang="en-US" dirty="0" smtClean="0">
                <a:latin typeface="Calibri" panose="020F0502020204030204" pitchFamily="34" charset="0"/>
              </a:rPr>
              <a:t>myDAQ USB Output Interface</a:t>
            </a:r>
          </a:p>
        </p:txBody>
      </p:sp>
      <p:sp>
        <p:nvSpPr>
          <p:cNvPr id="18" name="Footer Placeholder 17"/>
          <p:cNvSpPr>
            <a:spLocks noGrp="1"/>
          </p:cNvSpPr>
          <p:nvPr>
            <p:ph type="ftr" sz="quarter" idx="11"/>
          </p:nvPr>
        </p:nvSpPr>
        <p:spPr>
          <a:xfrm>
            <a:off x="1748099" y="6142038"/>
            <a:ext cx="2895600" cy="365125"/>
          </a:xfrm>
        </p:spPr>
        <p:txBody>
          <a:bodyPr/>
          <a:lstStyle/>
          <a:p>
            <a:pPr>
              <a:defRPr/>
            </a:pPr>
            <a:r>
              <a:rPr lang="en-US" smtClean="0"/>
              <a:t>CAM8302E  F2018</a:t>
            </a:r>
            <a:endParaRPr lang="en-US" dirty="0"/>
          </a:p>
        </p:txBody>
      </p:sp>
      <p:sp>
        <p:nvSpPr>
          <p:cNvPr id="17" name="Slide Number Placeholder 16"/>
          <p:cNvSpPr>
            <a:spLocks noGrp="1"/>
          </p:cNvSpPr>
          <p:nvPr>
            <p:ph type="sldNum" sz="quarter" idx="12"/>
          </p:nvPr>
        </p:nvSpPr>
        <p:spPr/>
        <p:txBody>
          <a:bodyPr/>
          <a:lstStyle/>
          <a:p>
            <a:pPr>
              <a:defRPr/>
            </a:pPr>
            <a:fld id="{E781E79B-F73F-4D58-BB3D-2E951F98E0CD}" type="slidenum">
              <a:rPr lang="en-US" smtClean="0"/>
              <a:pPr>
                <a:defRPr/>
              </a:pPr>
              <a:t>12</a:t>
            </a:fld>
            <a:endParaRPr lang="en-US"/>
          </a:p>
        </p:txBody>
      </p:sp>
      <p:pic>
        <p:nvPicPr>
          <p:cNvPr id="19458" name="Picture 2" descr="http://www.icct.ca/images/prod_asus/pc701-cw.bmp"/>
          <p:cNvPicPr>
            <a:picLocks noChangeAspect="1" noChangeArrowheads="1"/>
          </p:cNvPicPr>
          <p:nvPr/>
        </p:nvPicPr>
        <p:blipFill>
          <a:blip r:embed="rId2" cstate="print"/>
          <a:srcRect/>
          <a:stretch>
            <a:fillRect/>
          </a:stretch>
        </p:blipFill>
        <p:spPr bwMode="auto">
          <a:xfrm>
            <a:off x="1752601" y="1752600"/>
            <a:ext cx="1981459" cy="1941830"/>
          </a:xfrm>
          <a:prstGeom prst="rect">
            <a:avLst/>
          </a:prstGeom>
          <a:ln>
            <a:noFill/>
          </a:ln>
          <a:effectLst>
            <a:softEdge rad="112500"/>
          </a:effectLst>
        </p:spPr>
      </p:pic>
      <p:pic>
        <p:nvPicPr>
          <p:cNvPr id="19460" name="Picture 4" descr="http://www.cprmotor.com/products_img/Single_three_phase_ac_asynchronous_electric_motors_IMB34.jpg"/>
          <p:cNvPicPr>
            <a:picLocks noChangeAspect="1" noChangeArrowheads="1"/>
          </p:cNvPicPr>
          <p:nvPr/>
        </p:nvPicPr>
        <p:blipFill>
          <a:blip r:embed="rId3" cstate="print"/>
          <a:srcRect/>
          <a:stretch>
            <a:fillRect/>
          </a:stretch>
        </p:blipFill>
        <p:spPr bwMode="auto">
          <a:xfrm>
            <a:off x="8534400" y="1524000"/>
            <a:ext cx="1917700" cy="1917700"/>
          </a:xfrm>
          <a:prstGeom prst="rect">
            <a:avLst/>
          </a:prstGeom>
          <a:ln>
            <a:noFill/>
          </a:ln>
          <a:effectLst>
            <a:softEdge rad="112500"/>
          </a:effectLst>
        </p:spPr>
      </p:pic>
      <p:pic>
        <p:nvPicPr>
          <p:cNvPr id="19462" name="Picture 6" descr="http://www.kaixunchina.com/suspending-mini-electric-hoist/suspending-mini-electric-hoist01.jpg"/>
          <p:cNvPicPr>
            <a:picLocks noChangeAspect="1" noChangeArrowheads="1"/>
          </p:cNvPicPr>
          <p:nvPr/>
        </p:nvPicPr>
        <p:blipFill>
          <a:blip r:embed="rId4" cstate="print"/>
          <a:srcRect/>
          <a:stretch>
            <a:fillRect/>
          </a:stretch>
        </p:blipFill>
        <p:spPr bwMode="auto">
          <a:xfrm>
            <a:off x="8229600" y="4114801"/>
            <a:ext cx="1765300" cy="2060481"/>
          </a:xfrm>
          <a:prstGeom prst="rect">
            <a:avLst/>
          </a:prstGeom>
          <a:ln>
            <a:noFill/>
          </a:ln>
          <a:effectLst>
            <a:softEdge rad="112500"/>
          </a:effectLst>
        </p:spPr>
      </p:pic>
      <p:pic>
        <p:nvPicPr>
          <p:cNvPr id="19464" name="Picture 8" descr="http://www.flexsys.uk.com/_img/products_conveyor2_lg.jpg"/>
          <p:cNvPicPr>
            <a:picLocks noChangeAspect="1" noChangeArrowheads="1"/>
          </p:cNvPicPr>
          <p:nvPr/>
        </p:nvPicPr>
        <p:blipFill>
          <a:blip r:embed="rId5" cstate="print"/>
          <a:srcRect/>
          <a:stretch>
            <a:fillRect/>
          </a:stretch>
        </p:blipFill>
        <p:spPr bwMode="auto">
          <a:xfrm>
            <a:off x="4786515" y="4403954"/>
            <a:ext cx="2452721" cy="1844446"/>
          </a:xfrm>
          <a:prstGeom prst="rect">
            <a:avLst/>
          </a:prstGeom>
          <a:ln>
            <a:noFill/>
          </a:ln>
          <a:effectLst>
            <a:softEdge rad="112500"/>
          </a:effectLst>
        </p:spPr>
      </p:pic>
      <p:sp>
        <p:nvSpPr>
          <p:cNvPr id="4104" name="TextBox 7"/>
          <p:cNvSpPr txBox="1">
            <a:spLocks noChangeArrowheads="1"/>
          </p:cNvSpPr>
          <p:nvPr/>
        </p:nvSpPr>
        <p:spPr bwMode="auto">
          <a:xfrm>
            <a:off x="4876800" y="6248400"/>
            <a:ext cx="1219200" cy="369888"/>
          </a:xfrm>
          <a:prstGeom prst="rect">
            <a:avLst/>
          </a:prstGeom>
          <a:noFill/>
          <a:ln w="9525">
            <a:noFill/>
            <a:miter lim="800000"/>
            <a:headEnd/>
            <a:tailEnd/>
          </a:ln>
        </p:spPr>
        <p:txBody>
          <a:bodyPr>
            <a:spAutoFit/>
          </a:bodyPr>
          <a:lstStyle/>
          <a:p>
            <a:r>
              <a:rPr lang="en-US">
                <a:latin typeface="Calibri" pitchFamily="34" charset="0"/>
              </a:rPr>
              <a:t>Conveyor</a:t>
            </a:r>
          </a:p>
        </p:txBody>
      </p:sp>
      <p:sp>
        <p:nvSpPr>
          <p:cNvPr id="4105" name="TextBox 8"/>
          <p:cNvSpPr txBox="1">
            <a:spLocks noChangeArrowheads="1"/>
          </p:cNvSpPr>
          <p:nvPr/>
        </p:nvSpPr>
        <p:spPr bwMode="auto">
          <a:xfrm>
            <a:off x="8229600" y="6324600"/>
            <a:ext cx="1219200" cy="369888"/>
          </a:xfrm>
          <a:prstGeom prst="rect">
            <a:avLst/>
          </a:prstGeom>
          <a:noFill/>
          <a:ln w="9525">
            <a:noFill/>
            <a:miter lim="800000"/>
            <a:headEnd/>
            <a:tailEnd/>
          </a:ln>
        </p:spPr>
        <p:txBody>
          <a:bodyPr>
            <a:spAutoFit/>
          </a:bodyPr>
          <a:lstStyle/>
          <a:p>
            <a:r>
              <a:rPr lang="en-US">
                <a:latin typeface="Calibri" pitchFamily="34" charset="0"/>
              </a:rPr>
              <a:t>Hoist</a:t>
            </a:r>
          </a:p>
        </p:txBody>
      </p:sp>
      <p:sp>
        <p:nvSpPr>
          <p:cNvPr id="4106" name="TextBox 9"/>
          <p:cNvSpPr txBox="1">
            <a:spLocks noChangeArrowheads="1"/>
          </p:cNvSpPr>
          <p:nvPr/>
        </p:nvSpPr>
        <p:spPr bwMode="auto">
          <a:xfrm>
            <a:off x="8610600" y="3429000"/>
            <a:ext cx="1219200" cy="369888"/>
          </a:xfrm>
          <a:prstGeom prst="rect">
            <a:avLst/>
          </a:prstGeom>
          <a:noFill/>
          <a:ln w="9525">
            <a:noFill/>
            <a:miter lim="800000"/>
            <a:headEnd/>
            <a:tailEnd/>
          </a:ln>
        </p:spPr>
        <p:txBody>
          <a:bodyPr>
            <a:spAutoFit/>
          </a:bodyPr>
          <a:lstStyle/>
          <a:p>
            <a:r>
              <a:rPr lang="en-US">
                <a:latin typeface="Calibri" pitchFamily="34" charset="0"/>
              </a:rPr>
              <a:t>Motor</a:t>
            </a:r>
          </a:p>
        </p:txBody>
      </p:sp>
      <p:sp>
        <p:nvSpPr>
          <p:cNvPr id="11" name="Up-Down Arrow 10"/>
          <p:cNvSpPr/>
          <p:nvPr/>
        </p:nvSpPr>
        <p:spPr>
          <a:xfrm rot="5400000">
            <a:off x="4024313" y="2147888"/>
            <a:ext cx="393700" cy="8223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Down Arrow 13"/>
          <p:cNvSpPr/>
          <p:nvPr/>
        </p:nvSpPr>
        <p:spPr>
          <a:xfrm rot="16200000">
            <a:off x="7866856" y="21153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own Arrow 14"/>
          <p:cNvSpPr/>
          <p:nvPr/>
        </p:nvSpPr>
        <p:spPr>
          <a:xfrm rot="18645954">
            <a:off x="7525544" y="405209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Down Arrow 15"/>
          <p:cNvSpPr/>
          <p:nvPr/>
        </p:nvSpPr>
        <p:spPr>
          <a:xfrm>
            <a:off x="6019800" y="3810001"/>
            <a:ext cx="484188"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11" name="TextBox 17"/>
          <p:cNvSpPr txBox="1">
            <a:spLocks noChangeArrowheads="1"/>
          </p:cNvSpPr>
          <p:nvPr/>
        </p:nvSpPr>
        <p:spPr bwMode="auto">
          <a:xfrm>
            <a:off x="1905000" y="3810000"/>
            <a:ext cx="1905000" cy="369888"/>
          </a:xfrm>
          <a:prstGeom prst="rect">
            <a:avLst/>
          </a:prstGeom>
          <a:noFill/>
          <a:ln w="9525">
            <a:noFill/>
            <a:miter lim="800000"/>
            <a:headEnd/>
            <a:tailEnd/>
          </a:ln>
        </p:spPr>
        <p:txBody>
          <a:bodyPr>
            <a:spAutoFit/>
          </a:bodyPr>
          <a:lstStyle/>
          <a:p>
            <a:r>
              <a:rPr lang="en-US" dirty="0" smtClean="0">
                <a:latin typeface="Calibri" pitchFamily="34" charset="0"/>
              </a:rPr>
              <a:t>Computer</a:t>
            </a:r>
            <a:endParaRPr lang="en-US" dirty="0">
              <a:latin typeface="Calibri" pitchFamily="34" charset="0"/>
            </a:endParaRPr>
          </a:p>
        </p:txBody>
      </p:sp>
      <p:sp>
        <p:nvSpPr>
          <p:cNvPr id="4112" name="TextBox 18"/>
          <p:cNvSpPr txBox="1">
            <a:spLocks noChangeArrowheads="1"/>
          </p:cNvSpPr>
          <p:nvPr/>
        </p:nvSpPr>
        <p:spPr bwMode="auto">
          <a:xfrm>
            <a:off x="4800600" y="3657600"/>
            <a:ext cx="1219200" cy="369888"/>
          </a:xfrm>
          <a:prstGeom prst="rect">
            <a:avLst/>
          </a:prstGeom>
          <a:noFill/>
          <a:ln w="9525">
            <a:noFill/>
            <a:miter lim="800000"/>
            <a:headEnd/>
            <a:tailEnd/>
          </a:ln>
        </p:spPr>
        <p:txBody>
          <a:bodyPr>
            <a:spAutoFit/>
          </a:bodyPr>
          <a:lstStyle/>
          <a:p>
            <a:r>
              <a:rPr lang="en-US">
                <a:latin typeface="Calibri" pitchFamily="34" charset="0"/>
              </a:rPr>
              <a:t>Interface</a:t>
            </a:r>
          </a:p>
        </p:txBody>
      </p:sp>
      <p:pic>
        <p:nvPicPr>
          <p:cNvPr id="19" name="Picture 18"/>
          <p:cNvPicPr>
            <a:picLocks noChangeAspect="1"/>
          </p:cNvPicPr>
          <p:nvPr/>
        </p:nvPicPr>
        <p:blipFill>
          <a:blip r:embed="rId6"/>
          <a:stretch>
            <a:fillRect/>
          </a:stretch>
        </p:blipFill>
        <p:spPr>
          <a:xfrm>
            <a:off x="4858066" y="1262631"/>
            <a:ext cx="2323466" cy="2262188"/>
          </a:xfrm>
          <a:prstGeom prst="rect">
            <a:avLst/>
          </a:prstGeom>
        </p:spPr>
      </p:pic>
      <p:sp>
        <p:nvSpPr>
          <p:cNvPr id="3" name="TextBox 2"/>
          <p:cNvSpPr txBox="1"/>
          <p:nvPr/>
        </p:nvSpPr>
        <p:spPr>
          <a:xfrm>
            <a:off x="1771930" y="4175579"/>
            <a:ext cx="3014584" cy="1815882"/>
          </a:xfrm>
          <a:prstGeom prst="rect">
            <a:avLst/>
          </a:prstGeom>
          <a:noFill/>
        </p:spPr>
        <p:txBody>
          <a:bodyPr wrap="square" rtlCol="0">
            <a:spAutoFit/>
          </a:bodyPr>
          <a:lstStyle/>
          <a:p>
            <a:r>
              <a:rPr lang="en-US" sz="1600" dirty="0">
                <a:solidFill>
                  <a:srgbClr val="FF0000"/>
                </a:solidFill>
              </a:rPr>
              <a:t>High current, high voltage signals must connect to the myDAQ using an electronic interface circuit to provide the device with voltage and current level which can be safely handled by the myDAQ.</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3" name="Title 2"/>
          <p:cNvSpPr>
            <a:spLocks noGrp="1"/>
          </p:cNvSpPr>
          <p:nvPr>
            <p:ph type="ctrTitle"/>
          </p:nvPr>
        </p:nvSpPr>
        <p:spPr>
          <a:xfrm>
            <a:off x="1613693" y="291650"/>
            <a:ext cx="9296400" cy="792869"/>
          </a:xfrm>
        </p:spPr>
        <p:txBody>
          <a:bodyPr>
            <a:normAutofit fontScale="90000"/>
          </a:bodyPr>
          <a:lstStyle/>
          <a:p>
            <a:r>
              <a:rPr lang="en-US" dirty="0" smtClean="0">
                <a:latin typeface="Calibri" panose="020F0502020204030204" pitchFamily="34" charset="0"/>
              </a:rPr>
              <a:t>myDAQ USB Input Interface</a:t>
            </a:r>
          </a:p>
        </p:txBody>
      </p:sp>
      <p:sp>
        <p:nvSpPr>
          <p:cNvPr id="18" name="Footer Placeholder 17"/>
          <p:cNvSpPr>
            <a:spLocks noGrp="1"/>
          </p:cNvSpPr>
          <p:nvPr>
            <p:ph type="ftr" sz="quarter" idx="11"/>
          </p:nvPr>
        </p:nvSpPr>
        <p:spPr>
          <a:xfrm>
            <a:off x="2209800" y="6248401"/>
            <a:ext cx="2895600" cy="365125"/>
          </a:xfrm>
        </p:spPr>
        <p:txBody>
          <a:bodyPr/>
          <a:lstStyle/>
          <a:p>
            <a:pPr>
              <a:defRPr/>
            </a:pPr>
            <a:r>
              <a:rPr lang="en-US" dirty="0" smtClean="0"/>
              <a:t>CAM8302E  F2018</a:t>
            </a:r>
            <a:endParaRPr lang="en-US" dirty="0"/>
          </a:p>
        </p:txBody>
      </p:sp>
      <p:sp>
        <p:nvSpPr>
          <p:cNvPr id="17" name="Slide Number Placeholder 16"/>
          <p:cNvSpPr>
            <a:spLocks noGrp="1"/>
          </p:cNvSpPr>
          <p:nvPr>
            <p:ph type="sldNum" sz="quarter" idx="12"/>
          </p:nvPr>
        </p:nvSpPr>
        <p:spPr/>
        <p:txBody>
          <a:bodyPr/>
          <a:lstStyle/>
          <a:p>
            <a:pPr>
              <a:defRPr/>
            </a:pPr>
            <a:fld id="{E781E79B-F73F-4D58-BB3D-2E951F98E0CD}" type="slidenum">
              <a:rPr lang="en-US" smtClean="0"/>
              <a:pPr>
                <a:defRPr/>
              </a:pPr>
              <a:t>13</a:t>
            </a:fld>
            <a:endParaRPr lang="en-US"/>
          </a:p>
        </p:txBody>
      </p:sp>
      <p:pic>
        <p:nvPicPr>
          <p:cNvPr id="19458" name="Picture 2" descr="http://www.icct.ca/images/prod_asus/pc701-cw.bmp"/>
          <p:cNvPicPr>
            <a:picLocks noChangeAspect="1" noChangeArrowheads="1"/>
          </p:cNvPicPr>
          <p:nvPr/>
        </p:nvPicPr>
        <p:blipFill>
          <a:blip r:embed="rId3" cstate="print"/>
          <a:srcRect/>
          <a:stretch>
            <a:fillRect/>
          </a:stretch>
        </p:blipFill>
        <p:spPr bwMode="auto">
          <a:xfrm>
            <a:off x="1752601" y="1752600"/>
            <a:ext cx="1981459" cy="1941830"/>
          </a:xfrm>
          <a:prstGeom prst="rect">
            <a:avLst/>
          </a:prstGeom>
          <a:ln>
            <a:noFill/>
          </a:ln>
          <a:effectLst>
            <a:softEdge rad="112500"/>
          </a:effectLst>
        </p:spPr>
      </p:pic>
      <p:sp>
        <p:nvSpPr>
          <p:cNvPr id="5125" name="TextBox 9"/>
          <p:cNvSpPr txBox="1">
            <a:spLocks noChangeArrowheads="1"/>
          </p:cNvSpPr>
          <p:nvPr/>
        </p:nvSpPr>
        <p:spPr bwMode="auto">
          <a:xfrm>
            <a:off x="8686800" y="3200401"/>
            <a:ext cx="1219200" cy="646113"/>
          </a:xfrm>
          <a:prstGeom prst="rect">
            <a:avLst/>
          </a:prstGeom>
          <a:noFill/>
          <a:ln w="9525">
            <a:noFill/>
            <a:miter lim="800000"/>
            <a:headEnd/>
            <a:tailEnd/>
          </a:ln>
        </p:spPr>
        <p:txBody>
          <a:bodyPr>
            <a:spAutoFit/>
          </a:bodyPr>
          <a:lstStyle/>
          <a:p>
            <a:r>
              <a:rPr lang="en-US">
                <a:latin typeface="Calibri" pitchFamily="34" charset="0"/>
              </a:rPr>
              <a:t>Pressure Sensors</a:t>
            </a:r>
          </a:p>
        </p:txBody>
      </p:sp>
      <p:sp>
        <p:nvSpPr>
          <p:cNvPr id="11" name="Up-Down Arrow 10"/>
          <p:cNvSpPr/>
          <p:nvPr/>
        </p:nvSpPr>
        <p:spPr>
          <a:xfrm rot="5400000">
            <a:off x="4024313" y="2147888"/>
            <a:ext cx="393700" cy="8223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Down Arrow 13"/>
          <p:cNvSpPr/>
          <p:nvPr/>
        </p:nvSpPr>
        <p:spPr>
          <a:xfrm rot="5400000">
            <a:off x="7866856" y="21153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own Arrow 14"/>
          <p:cNvSpPr/>
          <p:nvPr/>
        </p:nvSpPr>
        <p:spPr>
          <a:xfrm rot="7993342">
            <a:off x="7525544" y="405209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Down Arrow 15"/>
          <p:cNvSpPr/>
          <p:nvPr/>
        </p:nvSpPr>
        <p:spPr>
          <a:xfrm rot="10800000">
            <a:off x="6019800" y="3810001"/>
            <a:ext cx="484188"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0" name="TextBox 17"/>
          <p:cNvSpPr txBox="1">
            <a:spLocks noChangeArrowheads="1"/>
          </p:cNvSpPr>
          <p:nvPr/>
        </p:nvSpPr>
        <p:spPr bwMode="auto">
          <a:xfrm>
            <a:off x="1905000" y="3810000"/>
            <a:ext cx="1905000" cy="369888"/>
          </a:xfrm>
          <a:prstGeom prst="rect">
            <a:avLst/>
          </a:prstGeom>
          <a:noFill/>
          <a:ln w="9525">
            <a:noFill/>
            <a:miter lim="800000"/>
            <a:headEnd/>
            <a:tailEnd/>
          </a:ln>
        </p:spPr>
        <p:txBody>
          <a:bodyPr>
            <a:spAutoFit/>
          </a:bodyPr>
          <a:lstStyle/>
          <a:p>
            <a:r>
              <a:rPr lang="en-US" dirty="0">
                <a:latin typeface="Calibri" pitchFamily="34" charset="0"/>
              </a:rPr>
              <a:t>C</a:t>
            </a:r>
            <a:r>
              <a:rPr lang="en-US" dirty="0" smtClean="0">
                <a:latin typeface="Calibri" pitchFamily="34" charset="0"/>
              </a:rPr>
              <a:t>omputer</a:t>
            </a:r>
            <a:endParaRPr lang="en-US" dirty="0">
              <a:latin typeface="Calibri" pitchFamily="34" charset="0"/>
            </a:endParaRPr>
          </a:p>
        </p:txBody>
      </p:sp>
      <p:sp>
        <p:nvSpPr>
          <p:cNvPr id="5131" name="TextBox 18"/>
          <p:cNvSpPr txBox="1">
            <a:spLocks noChangeArrowheads="1"/>
          </p:cNvSpPr>
          <p:nvPr/>
        </p:nvSpPr>
        <p:spPr bwMode="auto">
          <a:xfrm>
            <a:off x="4800600" y="3657600"/>
            <a:ext cx="1219200" cy="369888"/>
          </a:xfrm>
          <a:prstGeom prst="rect">
            <a:avLst/>
          </a:prstGeom>
          <a:noFill/>
          <a:ln w="9525">
            <a:noFill/>
            <a:miter lim="800000"/>
            <a:headEnd/>
            <a:tailEnd/>
          </a:ln>
        </p:spPr>
        <p:txBody>
          <a:bodyPr>
            <a:spAutoFit/>
          </a:bodyPr>
          <a:lstStyle/>
          <a:p>
            <a:r>
              <a:rPr lang="en-US" dirty="0">
                <a:latin typeface="Calibri" pitchFamily="34" charset="0"/>
              </a:rPr>
              <a:t>Interface</a:t>
            </a:r>
          </a:p>
        </p:txBody>
      </p:sp>
      <p:pic>
        <p:nvPicPr>
          <p:cNvPr id="5132" name="Picture 2" descr="http://news.thomasnet.com/images/large/504/504250.jpg"/>
          <p:cNvPicPr>
            <a:picLocks noChangeAspect="1" noChangeArrowheads="1"/>
          </p:cNvPicPr>
          <p:nvPr/>
        </p:nvPicPr>
        <p:blipFill>
          <a:blip r:embed="rId4" cstate="print"/>
          <a:srcRect/>
          <a:stretch>
            <a:fillRect/>
          </a:stretch>
        </p:blipFill>
        <p:spPr bwMode="auto">
          <a:xfrm>
            <a:off x="8686801" y="2133600"/>
            <a:ext cx="1617663" cy="958850"/>
          </a:xfrm>
          <a:prstGeom prst="rect">
            <a:avLst/>
          </a:prstGeom>
          <a:noFill/>
          <a:ln w="9525">
            <a:noFill/>
            <a:miter lim="800000"/>
            <a:headEnd/>
            <a:tailEnd/>
          </a:ln>
        </p:spPr>
      </p:pic>
      <p:pic>
        <p:nvPicPr>
          <p:cNvPr id="5133" name="Picture 4" descr="http://www.zigbeesensors.co.uk/images/catalog/WSO-04014_large.gif"/>
          <p:cNvPicPr>
            <a:picLocks noChangeAspect="1" noChangeArrowheads="1"/>
          </p:cNvPicPr>
          <p:nvPr/>
        </p:nvPicPr>
        <p:blipFill>
          <a:blip r:embed="rId5" cstate="print"/>
          <a:srcRect/>
          <a:stretch>
            <a:fillRect/>
          </a:stretch>
        </p:blipFill>
        <p:spPr bwMode="auto">
          <a:xfrm>
            <a:off x="8610600" y="4343400"/>
            <a:ext cx="1536700" cy="1536700"/>
          </a:xfrm>
          <a:prstGeom prst="rect">
            <a:avLst/>
          </a:prstGeom>
          <a:noFill/>
          <a:ln w="9525">
            <a:noFill/>
            <a:miter lim="800000"/>
            <a:headEnd/>
            <a:tailEnd/>
          </a:ln>
        </p:spPr>
      </p:pic>
      <p:sp>
        <p:nvSpPr>
          <p:cNvPr id="5134" name="TextBox 19"/>
          <p:cNvSpPr txBox="1">
            <a:spLocks noChangeArrowheads="1"/>
          </p:cNvSpPr>
          <p:nvPr/>
        </p:nvSpPr>
        <p:spPr bwMode="auto">
          <a:xfrm>
            <a:off x="8534400" y="5858329"/>
            <a:ext cx="1447800" cy="646113"/>
          </a:xfrm>
          <a:prstGeom prst="rect">
            <a:avLst/>
          </a:prstGeom>
          <a:noFill/>
          <a:ln w="9525">
            <a:noFill/>
            <a:miter lim="800000"/>
            <a:headEnd/>
            <a:tailEnd/>
          </a:ln>
        </p:spPr>
        <p:txBody>
          <a:bodyPr>
            <a:spAutoFit/>
          </a:bodyPr>
          <a:lstStyle/>
          <a:p>
            <a:r>
              <a:rPr lang="en-US" dirty="0">
                <a:latin typeface="Calibri" pitchFamily="34" charset="0"/>
              </a:rPr>
              <a:t>Temperature Sensors</a:t>
            </a:r>
          </a:p>
        </p:txBody>
      </p:sp>
      <p:pic>
        <p:nvPicPr>
          <p:cNvPr id="5135" name="Picture 6" descr="http://www.omron-ap.co.in/product_info/HL-5000/Switches_limit_HL5000_pic01_01oct2000.jpg"/>
          <p:cNvPicPr>
            <a:picLocks noChangeAspect="1" noChangeArrowheads="1"/>
          </p:cNvPicPr>
          <p:nvPr/>
        </p:nvPicPr>
        <p:blipFill>
          <a:blip r:embed="rId6" cstate="print"/>
          <a:srcRect/>
          <a:stretch>
            <a:fillRect/>
          </a:stretch>
        </p:blipFill>
        <p:spPr bwMode="auto">
          <a:xfrm>
            <a:off x="5638800" y="4495800"/>
            <a:ext cx="1295400" cy="1447800"/>
          </a:xfrm>
          <a:prstGeom prst="rect">
            <a:avLst/>
          </a:prstGeom>
          <a:noFill/>
          <a:ln w="9525">
            <a:noFill/>
            <a:miter lim="800000"/>
            <a:headEnd/>
            <a:tailEnd/>
          </a:ln>
        </p:spPr>
      </p:pic>
      <p:sp>
        <p:nvSpPr>
          <p:cNvPr id="5136" name="TextBox 20"/>
          <p:cNvSpPr txBox="1">
            <a:spLocks noChangeArrowheads="1"/>
          </p:cNvSpPr>
          <p:nvPr/>
        </p:nvSpPr>
        <p:spPr bwMode="auto">
          <a:xfrm>
            <a:off x="5562600" y="5880100"/>
            <a:ext cx="1447800" cy="646112"/>
          </a:xfrm>
          <a:prstGeom prst="rect">
            <a:avLst/>
          </a:prstGeom>
          <a:noFill/>
          <a:ln w="9525">
            <a:noFill/>
            <a:miter lim="800000"/>
            <a:headEnd/>
            <a:tailEnd/>
          </a:ln>
        </p:spPr>
        <p:txBody>
          <a:bodyPr>
            <a:spAutoFit/>
          </a:bodyPr>
          <a:lstStyle/>
          <a:p>
            <a:r>
              <a:rPr lang="en-US" dirty="0">
                <a:latin typeface="Calibri" pitchFamily="34" charset="0"/>
              </a:rPr>
              <a:t>Limit switches</a:t>
            </a:r>
          </a:p>
        </p:txBody>
      </p:sp>
      <p:sp>
        <p:nvSpPr>
          <p:cNvPr id="19" name="TextBox 18"/>
          <p:cNvSpPr txBox="1">
            <a:spLocks noChangeArrowheads="1"/>
          </p:cNvSpPr>
          <p:nvPr/>
        </p:nvSpPr>
        <p:spPr bwMode="auto">
          <a:xfrm>
            <a:off x="4800600" y="1367630"/>
            <a:ext cx="2133600" cy="369332"/>
          </a:xfrm>
          <a:prstGeom prst="rect">
            <a:avLst/>
          </a:prstGeom>
          <a:noFill/>
          <a:ln w="9525">
            <a:noFill/>
            <a:miter lim="800000"/>
            <a:headEnd/>
            <a:tailEnd/>
          </a:ln>
        </p:spPr>
        <p:txBody>
          <a:bodyPr wrap="square">
            <a:spAutoFit/>
          </a:bodyPr>
          <a:lstStyle/>
          <a:p>
            <a:r>
              <a:rPr lang="en-US" dirty="0" smtClean="0">
                <a:latin typeface="Calibri" pitchFamily="34" charset="0"/>
              </a:rPr>
              <a:t>Internal Controller</a:t>
            </a:r>
            <a:endParaRPr lang="en-US" dirty="0">
              <a:latin typeface="Calibri" pitchFamily="34" charset="0"/>
            </a:endParaRPr>
          </a:p>
        </p:txBody>
      </p:sp>
      <p:pic>
        <p:nvPicPr>
          <p:cNvPr id="2" name="Picture 1"/>
          <p:cNvPicPr>
            <a:picLocks noChangeAspect="1"/>
          </p:cNvPicPr>
          <p:nvPr/>
        </p:nvPicPr>
        <p:blipFill>
          <a:blip r:embed="rId7"/>
          <a:stretch>
            <a:fillRect/>
          </a:stretch>
        </p:blipFill>
        <p:spPr>
          <a:xfrm>
            <a:off x="4858066" y="1262631"/>
            <a:ext cx="2323466" cy="22621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99" name="Title 2"/>
          <p:cNvSpPr>
            <a:spLocks noGrp="1"/>
          </p:cNvSpPr>
          <p:nvPr>
            <p:ph type="ctrTitle"/>
          </p:nvPr>
        </p:nvSpPr>
        <p:spPr>
          <a:xfrm>
            <a:off x="381000" y="342016"/>
            <a:ext cx="11277599" cy="771525"/>
          </a:xfrm>
        </p:spPr>
        <p:txBody>
          <a:bodyPr>
            <a:normAutofit fontScale="90000"/>
          </a:bodyPr>
          <a:lstStyle/>
          <a:p>
            <a:r>
              <a:rPr lang="en-US" dirty="0" smtClean="0">
                <a:latin typeface="Calibri" panose="020F0502020204030204" pitchFamily="34" charset="0"/>
              </a:rPr>
              <a:t>Arduino Embedded Output Interface</a:t>
            </a:r>
          </a:p>
        </p:txBody>
      </p:sp>
      <p:sp>
        <p:nvSpPr>
          <p:cNvPr id="18" name="Footer Placeholder 17"/>
          <p:cNvSpPr>
            <a:spLocks noGrp="1"/>
          </p:cNvSpPr>
          <p:nvPr>
            <p:ph type="ftr" sz="quarter" idx="11"/>
          </p:nvPr>
        </p:nvSpPr>
        <p:spPr>
          <a:xfrm>
            <a:off x="1748099" y="6142038"/>
            <a:ext cx="2895600" cy="365125"/>
          </a:xfrm>
        </p:spPr>
        <p:txBody>
          <a:bodyPr/>
          <a:lstStyle/>
          <a:p>
            <a:pPr>
              <a:defRPr/>
            </a:pPr>
            <a:r>
              <a:rPr lang="en-US" smtClean="0"/>
              <a:t>CAM8302E  F2018</a:t>
            </a:r>
            <a:endParaRPr lang="en-US" dirty="0"/>
          </a:p>
        </p:txBody>
      </p:sp>
      <p:sp>
        <p:nvSpPr>
          <p:cNvPr id="17" name="Slide Number Placeholder 16"/>
          <p:cNvSpPr>
            <a:spLocks noGrp="1"/>
          </p:cNvSpPr>
          <p:nvPr>
            <p:ph type="sldNum" sz="quarter" idx="12"/>
          </p:nvPr>
        </p:nvSpPr>
        <p:spPr/>
        <p:txBody>
          <a:bodyPr/>
          <a:lstStyle/>
          <a:p>
            <a:pPr>
              <a:defRPr/>
            </a:pPr>
            <a:fld id="{E781E79B-F73F-4D58-BB3D-2E951F98E0CD}" type="slidenum">
              <a:rPr lang="en-US" smtClean="0"/>
              <a:pPr>
                <a:defRPr/>
              </a:pPr>
              <a:t>14</a:t>
            </a:fld>
            <a:endParaRPr lang="en-US"/>
          </a:p>
        </p:txBody>
      </p:sp>
      <p:pic>
        <p:nvPicPr>
          <p:cNvPr id="19460" name="Picture 4" descr="http://www.cprmotor.com/products_img/Single_three_phase_ac_asynchronous_electric_motors_IMB34.jpg"/>
          <p:cNvPicPr>
            <a:picLocks noChangeAspect="1" noChangeArrowheads="1"/>
          </p:cNvPicPr>
          <p:nvPr/>
        </p:nvPicPr>
        <p:blipFill>
          <a:blip r:embed="rId2" cstate="print"/>
          <a:srcRect/>
          <a:stretch>
            <a:fillRect/>
          </a:stretch>
        </p:blipFill>
        <p:spPr bwMode="auto">
          <a:xfrm>
            <a:off x="8534400" y="1524000"/>
            <a:ext cx="1917700" cy="1917700"/>
          </a:xfrm>
          <a:prstGeom prst="rect">
            <a:avLst/>
          </a:prstGeom>
          <a:ln>
            <a:noFill/>
          </a:ln>
          <a:effectLst>
            <a:softEdge rad="112500"/>
          </a:effectLst>
        </p:spPr>
      </p:pic>
      <p:pic>
        <p:nvPicPr>
          <p:cNvPr id="19462" name="Picture 6" descr="http://www.kaixunchina.com/suspending-mini-electric-hoist/suspending-mini-electric-hoist01.jpg"/>
          <p:cNvPicPr>
            <a:picLocks noChangeAspect="1" noChangeArrowheads="1"/>
          </p:cNvPicPr>
          <p:nvPr/>
        </p:nvPicPr>
        <p:blipFill>
          <a:blip r:embed="rId3" cstate="print"/>
          <a:srcRect/>
          <a:stretch>
            <a:fillRect/>
          </a:stretch>
        </p:blipFill>
        <p:spPr bwMode="auto">
          <a:xfrm>
            <a:off x="8229600" y="4114801"/>
            <a:ext cx="1765300" cy="2060481"/>
          </a:xfrm>
          <a:prstGeom prst="rect">
            <a:avLst/>
          </a:prstGeom>
          <a:ln>
            <a:noFill/>
          </a:ln>
          <a:effectLst>
            <a:softEdge rad="112500"/>
          </a:effectLst>
        </p:spPr>
      </p:pic>
      <p:pic>
        <p:nvPicPr>
          <p:cNvPr id="19464" name="Picture 8" descr="http://www.flexsys.uk.com/_img/products_conveyor2_lg.jpg"/>
          <p:cNvPicPr>
            <a:picLocks noChangeAspect="1" noChangeArrowheads="1"/>
          </p:cNvPicPr>
          <p:nvPr/>
        </p:nvPicPr>
        <p:blipFill>
          <a:blip r:embed="rId4" cstate="print"/>
          <a:srcRect/>
          <a:stretch>
            <a:fillRect/>
          </a:stretch>
        </p:blipFill>
        <p:spPr bwMode="auto">
          <a:xfrm>
            <a:off x="4724401" y="4419600"/>
            <a:ext cx="2452721" cy="1844446"/>
          </a:xfrm>
          <a:prstGeom prst="rect">
            <a:avLst/>
          </a:prstGeom>
          <a:ln>
            <a:noFill/>
          </a:ln>
          <a:effectLst>
            <a:softEdge rad="112500"/>
          </a:effectLst>
        </p:spPr>
      </p:pic>
      <p:sp>
        <p:nvSpPr>
          <p:cNvPr id="4104" name="TextBox 7"/>
          <p:cNvSpPr txBox="1">
            <a:spLocks noChangeArrowheads="1"/>
          </p:cNvSpPr>
          <p:nvPr/>
        </p:nvSpPr>
        <p:spPr bwMode="auto">
          <a:xfrm>
            <a:off x="4876800" y="6248400"/>
            <a:ext cx="1219200" cy="369888"/>
          </a:xfrm>
          <a:prstGeom prst="rect">
            <a:avLst/>
          </a:prstGeom>
          <a:noFill/>
          <a:ln w="9525">
            <a:noFill/>
            <a:miter lim="800000"/>
            <a:headEnd/>
            <a:tailEnd/>
          </a:ln>
        </p:spPr>
        <p:txBody>
          <a:bodyPr>
            <a:spAutoFit/>
          </a:bodyPr>
          <a:lstStyle/>
          <a:p>
            <a:r>
              <a:rPr lang="en-US">
                <a:latin typeface="Calibri" pitchFamily="34" charset="0"/>
              </a:rPr>
              <a:t>Conveyor</a:t>
            </a:r>
          </a:p>
        </p:txBody>
      </p:sp>
      <p:sp>
        <p:nvSpPr>
          <p:cNvPr id="4105" name="TextBox 8"/>
          <p:cNvSpPr txBox="1">
            <a:spLocks noChangeArrowheads="1"/>
          </p:cNvSpPr>
          <p:nvPr/>
        </p:nvSpPr>
        <p:spPr bwMode="auto">
          <a:xfrm>
            <a:off x="8229600" y="6324600"/>
            <a:ext cx="1219200" cy="369888"/>
          </a:xfrm>
          <a:prstGeom prst="rect">
            <a:avLst/>
          </a:prstGeom>
          <a:noFill/>
          <a:ln w="9525">
            <a:noFill/>
            <a:miter lim="800000"/>
            <a:headEnd/>
            <a:tailEnd/>
          </a:ln>
        </p:spPr>
        <p:txBody>
          <a:bodyPr>
            <a:spAutoFit/>
          </a:bodyPr>
          <a:lstStyle/>
          <a:p>
            <a:r>
              <a:rPr lang="en-US">
                <a:latin typeface="Calibri" pitchFamily="34" charset="0"/>
              </a:rPr>
              <a:t>Hoist</a:t>
            </a:r>
          </a:p>
        </p:txBody>
      </p:sp>
      <p:sp>
        <p:nvSpPr>
          <p:cNvPr id="4106" name="TextBox 9"/>
          <p:cNvSpPr txBox="1">
            <a:spLocks noChangeArrowheads="1"/>
          </p:cNvSpPr>
          <p:nvPr/>
        </p:nvSpPr>
        <p:spPr bwMode="auto">
          <a:xfrm>
            <a:off x="8610600" y="3429000"/>
            <a:ext cx="1219200" cy="369888"/>
          </a:xfrm>
          <a:prstGeom prst="rect">
            <a:avLst/>
          </a:prstGeom>
          <a:noFill/>
          <a:ln w="9525">
            <a:noFill/>
            <a:miter lim="800000"/>
            <a:headEnd/>
            <a:tailEnd/>
          </a:ln>
        </p:spPr>
        <p:txBody>
          <a:bodyPr>
            <a:spAutoFit/>
          </a:bodyPr>
          <a:lstStyle/>
          <a:p>
            <a:r>
              <a:rPr lang="en-US">
                <a:latin typeface="Calibri" pitchFamily="34" charset="0"/>
              </a:rPr>
              <a:t>Motor</a:t>
            </a:r>
          </a:p>
        </p:txBody>
      </p:sp>
      <p:sp>
        <p:nvSpPr>
          <p:cNvPr id="14" name="Down Arrow 13"/>
          <p:cNvSpPr/>
          <p:nvPr/>
        </p:nvSpPr>
        <p:spPr>
          <a:xfrm rot="16200000">
            <a:off x="7866856" y="21153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own Arrow 14"/>
          <p:cNvSpPr/>
          <p:nvPr/>
        </p:nvSpPr>
        <p:spPr>
          <a:xfrm rot="18645954">
            <a:off x="7525544" y="405209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Down Arrow 15"/>
          <p:cNvSpPr/>
          <p:nvPr/>
        </p:nvSpPr>
        <p:spPr>
          <a:xfrm>
            <a:off x="6019800" y="3810001"/>
            <a:ext cx="484188"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12" name="TextBox 18"/>
          <p:cNvSpPr txBox="1">
            <a:spLocks noChangeArrowheads="1"/>
          </p:cNvSpPr>
          <p:nvPr/>
        </p:nvSpPr>
        <p:spPr bwMode="auto">
          <a:xfrm>
            <a:off x="4800600" y="3657600"/>
            <a:ext cx="1219200" cy="369888"/>
          </a:xfrm>
          <a:prstGeom prst="rect">
            <a:avLst/>
          </a:prstGeom>
          <a:noFill/>
          <a:ln w="9525">
            <a:noFill/>
            <a:miter lim="800000"/>
            <a:headEnd/>
            <a:tailEnd/>
          </a:ln>
        </p:spPr>
        <p:txBody>
          <a:bodyPr>
            <a:spAutoFit/>
          </a:bodyPr>
          <a:lstStyle/>
          <a:p>
            <a:r>
              <a:rPr lang="en-US">
                <a:latin typeface="Calibri" pitchFamily="34" charset="0"/>
              </a:rPr>
              <a:t>Interface</a:t>
            </a:r>
          </a:p>
        </p:txBody>
      </p:sp>
      <p:pic>
        <p:nvPicPr>
          <p:cNvPr id="2" name="Picture 1"/>
          <p:cNvPicPr>
            <a:picLocks noChangeAspect="1"/>
          </p:cNvPicPr>
          <p:nvPr/>
        </p:nvPicPr>
        <p:blipFill>
          <a:blip r:embed="rId5"/>
          <a:stretch>
            <a:fillRect/>
          </a:stretch>
        </p:blipFill>
        <p:spPr>
          <a:xfrm>
            <a:off x="2286000" y="1341007"/>
            <a:ext cx="4559300" cy="2346830"/>
          </a:xfrm>
          <a:prstGeom prst="rect">
            <a:avLst/>
          </a:prstGeom>
        </p:spPr>
      </p:pic>
      <p:sp>
        <p:nvSpPr>
          <p:cNvPr id="19" name="TextBox 18"/>
          <p:cNvSpPr txBox="1"/>
          <p:nvPr/>
        </p:nvSpPr>
        <p:spPr>
          <a:xfrm>
            <a:off x="1771930" y="4175579"/>
            <a:ext cx="3014584" cy="1815882"/>
          </a:xfrm>
          <a:prstGeom prst="rect">
            <a:avLst/>
          </a:prstGeom>
          <a:noFill/>
        </p:spPr>
        <p:txBody>
          <a:bodyPr wrap="square" rtlCol="0">
            <a:spAutoFit/>
          </a:bodyPr>
          <a:lstStyle/>
          <a:p>
            <a:r>
              <a:rPr lang="en-US" sz="1600" dirty="0">
                <a:solidFill>
                  <a:srgbClr val="FF0000"/>
                </a:solidFill>
              </a:rPr>
              <a:t>High current, high voltage signals must connect to the Arduino using an electronic interface circuit to provide the device with voltage and current level which can be safely handled by the Arduino.</a:t>
            </a:r>
          </a:p>
        </p:txBody>
      </p:sp>
    </p:spTree>
    <p:extLst>
      <p:ext uri="{BB962C8B-B14F-4D97-AF65-F5344CB8AC3E}">
        <p14:creationId xmlns:p14="http://schemas.microsoft.com/office/powerpoint/2010/main" val="2496819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3" name="Title 2"/>
          <p:cNvSpPr>
            <a:spLocks noGrp="1"/>
          </p:cNvSpPr>
          <p:nvPr>
            <p:ph type="ctrTitle"/>
          </p:nvPr>
        </p:nvSpPr>
        <p:spPr>
          <a:xfrm>
            <a:off x="762000" y="181731"/>
            <a:ext cx="10439400" cy="792869"/>
          </a:xfrm>
        </p:spPr>
        <p:txBody>
          <a:bodyPr>
            <a:noAutofit/>
          </a:bodyPr>
          <a:lstStyle/>
          <a:p>
            <a:r>
              <a:rPr lang="en-US" sz="5400" dirty="0">
                <a:latin typeface="Calibri" panose="020F0502020204030204" pitchFamily="34" charset="0"/>
              </a:rPr>
              <a:t>Arduino Embedded Input Interface</a:t>
            </a:r>
          </a:p>
        </p:txBody>
      </p:sp>
      <p:sp>
        <p:nvSpPr>
          <p:cNvPr id="18" name="Footer Placeholder 17"/>
          <p:cNvSpPr>
            <a:spLocks noGrp="1"/>
          </p:cNvSpPr>
          <p:nvPr>
            <p:ph type="ftr" sz="quarter" idx="11"/>
          </p:nvPr>
        </p:nvSpPr>
        <p:spPr>
          <a:xfrm>
            <a:off x="2209800" y="6248401"/>
            <a:ext cx="2895600" cy="365125"/>
          </a:xfrm>
        </p:spPr>
        <p:txBody>
          <a:bodyPr/>
          <a:lstStyle/>
          <a:p>
            <a:pPr>
              <a:defRPr/>
            </a:pPr>
            <a:r>
              <a:rPr lang="en-US" smtClean="0"/>
              <a:t>CAM8302E  F2018</a:t>
            </a:r>
            <a:endParaRPr lang="en-US" dirty="0"/>
          </a:p>
        </p:txBody>
      </p:sp>
      <p:sp>
        <p:nvSpPr>
          <p:cNvPr id="17" name="Slide Number Placeholder 16"/>
          <p:cNvSpPr>
            <a:spLocks noGrp="1"/>
          </p:cNvSpPr>
          <p:nvPr>
            <p:ph type="sldNum" sz="quarter" idx="12"/>
          </p:nvPr>
        </p:nvSpPr>
        <p:spPr/>
        <p:txBody>
          <a:bodyPr/>
          <a:lstStyle/>
          <a:p>
            <a:pPr>
              <a:defRPr/>
            </a:pPr>
            <a:fld id="{E781E79B-F73F-4D58-BB3D-2E951F98E0CD}" type="slidenum">
              <a:rPr lang="en-US" smtClean="0"/>
              <a:pPr>
                <a:defRPr/>
              </a:pPr>
              <a:t>15</a:t>
            </a:fld>
            <a:endParaRPr lang="en-US"/>
          </a:p>
        </p:txBody>
      </p:sp>
      <p:sp>
        <p:nvSpPr>
          <p:cNvPr id="5125" name="TextBox 9"/>
          <p:cNvSpPr txBox="1">
            <a:spLocks noChangeArrowheads="1"/>
          </p:cNvSpPr>
          <p:nvPr/>
        </p:nvSpPr>
        <p:spPr bwMode="auto">
          <a:xfrm>
            <a:off x="8686800" y="3200401"/>
            <a:ext cx="1219200" cy="646113"/>
          </a:xfrm>
          <a:prstGeom prst="rect">
            <a:avLst/>
          </a:prstGeom>
          <a:noFill/>
          <a:ln w="9525">
            <a:noFill/>
            <a:miter lim="800000"/>
            <a:headEnd/>
            <a:tailEnd/>
          </a:ln>
        </p:spPr>
        <p:txBody>
          <a:bodyPr>
            <a:spAutoFit/>
          </a:bodyPr>
          <a:lstStyle/>
          <a:p>
            <a:r>
              <a:rPr lang="en-US">
                <a:latin typeface="Calibri" pitchFamily="34" charset="0"/>
              </a:rPr>
              <a:t>Pressure Sensors</a:t>
            </a:r>
          </a:p>
        </p:txBody>
      </p:sp>
      <p:sp>
        <p:nvSpPr>
          <p:cNvPr id="14" name="Down Arrow 13"/>
          <p:cNvSpPr/>
          <p:nvPr/>
        </p:nvSpPr>
        <p:spPr>
          <a:xfrm rot="5400000">
            <a:off x="7866856" y="21153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own Arrow 14"/>
          <p:cNvSpPr/>
          <p:nvPr/>
        </p:nvSpPr>
        <p:spPr>
          <a:xfrm rot="7993342">
            <a:off x="7525544" y="405209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Down Arrow 15"/>
          <p:cNvSpPr/>
          <p:nvPr/>
        </p:nvSpPr>
        <p:spPr>
          <a:xfrm rot="10800000">
            <a:off x="6019800" y="3810001"/>
            <a:ext cx="484188"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1" name="TextBox 18"/>
          <p:cNvSpPr txBox="1">
            <a:spLocks noChangeArrowheads="1"/>
          </p:cNvSpPr>
          <p:nvPr/>
        </p:nvSpPr>
        <p:spPr bwMode="auto">
          <a:xfrm>
            <a:off x="4800600" y="3657600"/>
            <a:ext cx="1219200" cy="369888"/>
          </a:xfrm>
          <a:prstGeom prst="rect">
            <a:avLst/>
          </a:prstGeom>
          <a:noFill/>
          <a:ln w="9525">
            <a:noFill/>
            <a:miter lim="800000"/>
            <a:headEnd/>
            <a:tailEnd/>
          </a:ln>
        </p:spPr>
        <p:txBody>
          <a:bodyPr>
            <a:spAutoFit/>
          </a:bodyPr>
          <a:lstStyle/>
          <a:p>
            <a:r>
              <a:rPr lang="en-US" dirty="0">
                <a:latin typeface="Calibri" pitchFamily="34" charset="0"/>
              </a:rPr>
              <a:t>Interface</a:t>
            </a:r>
          </a:p>
        </p:txBody>
      </p:sp>
      <p:pic>
        <p:nvPicPr>
          <p:cNvPr id="5132" name="Picture 2" descr="http://news.thomasnet.com/images/large/504/504250.jpg"/>
          <p:cNvPicPr>
            <a:picLocks noChangeAspect="1" noChangeArrowheads="1"/>
          </p:cNvPicPr>
          <p:nvPr/>
        </p:nvPicPr>
        <p:blipFill>
          <a:blip r:embed="rId2" cstate="print"/>
          <a:srcRect/>
          <a:stretch>
            <a:fillRect/>
          </a:stretch>
        </p:blipFill>
        <p:spPr bwMode="auto">
          <a:xfrm>
            <a:off x="8686801" y="2133600"/>
            <a:ext cx="1617663" cy="958850"/>
          </a:xfrm>
          <a:prstGeom prst="rect">
            <a:avLst/>
          </a:prstGeom>
          <a:noFill/>
          <a:ln w="9525">
            <a:noFill/>
            <a:miter lim="800000"/>
            <a:headEnd/>
            <a:tailEnd/>
          </a:ln>
        </p:spPr>
      </p:pic>
      <p:pic>
        <p:nvPicPr>
          <p:cNvPr id="5133" name="Picture 4" descr="http://www.zigbeesensors.co.uk/images/catalog/WSO-04014_large.gif"/>
          <p:cNvPicPr>
            <a:picLocks noChangeAspect="1" noChangeArrowheads="1"/>
          </p:cNvPicPr>
          <p:nvPr/>
        </p:nvPicPr>
        <p:blipFill>
          <a:blip r:embed="rId3" cstate="print"/>
          <a:srcRect/>
          <a:stretch>
            <a:fillRect/>
          </a:stretch>
        </p:blipFill>
        <p:spPr bwMode="auto">
          <a:xfrm>
            <a:off x="8610600" y="4343400"/>
            <a:ext cx="1536700" cy="1536700"/>
          </a:xfrm>
          <a:prstGeom prst="rect">
            <a:avLst/>
          </a:prstGeom>
          <a:noFill/>
          <a:ln w="9525">
            <a:noFill/>
            <a:miter lim="800000"/>
            <a:headEnd/>
            <a:tailEnd/>
          </a:ln>
        </p:spPr>
      </p:pic>
      <p:sp>
        <p:nvSpPr>
          <p:cNvPr id="5134" name="TextBox 19"/>
          <p:cNvSpPr txBox="1">
            <a:spLocks noChangeArrowheads="1"/>
          </p:cNvSpPr>
          <p:nvPr/>
        </p:nvSpPr>
        <p:spPr bwMode="auto">
          <a:xfrm>
            <a:off x="8534400" y="5858329"/>
            <a:ext cx="1447800" cy="646113"/>
          </a:xfrm>
          <a:prstGeom prst="rect">
            <a:avLst/>
          </a:prstGeom>
          <a:noFill/>
          <a:ln w="9525">
            <a:noFill/>
            <a:miter lim="800000"/>
            <a:headEnd/>
            <a:tailEnd/>
          </a:ln>
        </p:spPr>
        <p:txBody>
          <a:bodyPr>
            <a:spAutoFit/>
          </a:bodyPr>
          <a:lstStyle/>
          <a:p>
            <a:r>
              <a:rPr lang="en-US" dirty="0">
                <a:latin typeface="Calibri" pitchFamily="34" charset="0"/>
              </a:rPr>
              <a:t>Temperature Sensors</a:t>
            </a:r>
          </a:p>
        </p:txBody>
      </p:sp>
      <p:pic>
        <p:nvPicPr>
          <p:cNvPr id="5135" name="Picture 6" descr="http://www.omron-ap.co.in/product_info/HL-5000/Switches_limit_HL5000_pic01_01oct2000.jpg"/>
          <p:cNvPicPr>
            <a:picLocks noChangeAspect="1" noChangeArrowheads="1"/>
          </p:cNvPicPr>
          <p:nvPr/>
        </p:nvPicPr>
        <p:blipFill>
          <a:blip r:embed="rId4" cstate="print"/>
          <a:srcRect/>
          <a:stretch>
            <a:fillRect/>
          </a:stretch>
        </p:blipFill>
        <p:spPr bwMode="auto">
          <a:xfrm>
            <a:off x="5638800" y="4495800"/>
            <a:ext cx="1295400" cy="1447800"/>
          </a:xfrm>
          <a:prstGeom prst="rect">
            <a:avLst/>
          </a:prstGeom>
          <a:noFill/>
          <a:ln w="9525">
            <a:noFill/>
            <a:miter lim="800000"/>
            <a:headEnd/>
            <a:tailEnd/>
          </a:ln>
        </p:spPr>
      </p:pic>
      <p:sp>
        <p:nvSpPr>
          <p:cNvPr id="5136" name="TextBox 20"/>
          <p:cNvSpPr txBox="1">
            <a:spLocks noChangeArrowheads="1"/>
          </p:cNvSpPr>
          <p:nvPr/>
        </p:nvSpPr>
        <p:spPr bwMode="auto">
          <a:xfrm>
            <a:off x="5562600" y="5880100"/>
            <a:ext cx="1447800" cy="646112"/>
          </a:xfrm>
          <a:prstGeom prst="rect">
            <a:avLst/>
          </a:prstGeom>
          <a:noFill/>
          <a:ln w="9525">
            <a:noFill/>
            <a:miter lim="800000"/>
            <a:headEnd/>
            <a:tailEnd/>
          </a:ln>
        </p:spPr>
        <p:txBody>
          <a:bodyPr>
            <a:spAutoFit/>
          </a:bodyPr>
          <a:lstStyle/>
          <a:p>
            <a:r>
              <a:rPr lang="en-US" dirty="0">
                <a:latin typeface="Calibri" pitchFamily="34" charset="0"/>
              </a:rPr>
              <a:t>Limit switches</a:t>
            </a:r>
          </a:p>
        </p:txBody>
      </p:sp>
      <p:pic>
        <p:nvPicPr>
          <p:cNvPr id="3" name="Picture 2"/>
          <p:cNvPicPr>
            <a:picLocks noChangeAspect="1"/>
          </p:cNvPicPr>
          <p:nvPr/>
        </p:nvPicPr>
        <p:blipFill>
          <a:blip r:embed="rId5"/>
          <a:stretch>
            <a:fillRect/>
          </a:stretch>
        </p:blipFill>
        <p:spPr>
          <a:xfrm>
            <a:off x="2313782" y="1191635"/>
            <a:ext cx="4696619" cy="2417513"/>
          </a:xfrm>
          <a:prstGeom prst="rect">
            <a:avLst/>
          </a:prstGeom>
        </p:spPr>
      </p:pic>
    </p:spTree>
    <p:extLst>
      <p:ext uri="{BB962C8B-B14F-4D97-AF65-F5344CB8AC3E}">
        <p14:creationId xmlns:p14="http://schemas.microsoft.com/office/powerpoint/2010/main" val="3812666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16</a:t>
            </a:fld>
            <a:endParaRPr lang="en-US"/>
          </a:p>
        </p:txBody>
      </p:sp>
      <p:sp>
        <p:nvSpPr>
          <p:cNvPr id="2" name="Rectangle 1"/>
          <p:cNvSpPr/>
          <p:nvPr/>
        </p:nvSpPr>
        <p:spPr>
          <a:xfrm>
            <a:off x="152400" y="1676400"/>
            <a:ext cx="5257800" cy="4524315"/>
          </a:xfrm>
          <a:prstGeom prst="rect">
            <a:avLst/>
          </a:prstGeom>
        </p:spPr>
        <p:txBody>
          <a:bodyPr wrap="square">
            <a:spAutoFit/>
          </a:bodyPr>
          <a:lstStyle/>
          <a:p>
            <a:r>
              <a:rPr lang="en-US" b="1" dirty="0">
                <a:solidFill>
                  <a:srgbClr val="000000"/>
                </a:solidFill>
                <a:latin typeface="Arial" panose="020B0604020202020204" pitchFamily="34" charset="0"/>
              </a:rPr>
              <a:t>Overview</a:t>
            </a:r>
          </a:p>
          <a:p>
            <a:r>
              <a:rPr lang="en-US" dirty="0">
                <a:solidFill>
                  <a:srgbClr val="000000"/>
                </a:solidFill>
                <a:latin typeface="Arial" panose="020B0604020202020204" pitchFamily="34" charset="0"/>
              </a:rPr>
              <a:t>NI LabVIEW is a graphical programming language designed for engineers and scientists to develop test, control, and measurement applications. Created and optimized more than 20 years ago for engineers and scientists, the intuitive nature of LabVIEW graphical programming makes it easy for educators and researchers to incorporate the software in a range of courses and applications.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
            </a:r>
            <a:br>
              <a:rPr lang="en-US" dirty="0">
                <a:solidFill>
                  <a:srgbClr val="000000"/>
                </a:solidFill>
                <a:latin typeface="Arial" panose="020B0604020202020204" pitchFamily="34" charset="0"/>
              </a:rPr>
            </a:br>
            <a:r>
              <a:rPr lang="en-US" b="1" dirty="0">
                <a:solidFill>
                  <a:srgbClr val="000000"/>
                </a:solidFill>
                <a:latin typeface="Arial" panose="020B0604020202020204" pitchFamily="34" charset="0"/>
              </a:rPr>
              <a:t>Graphical system design</a:t>
            </a:r>
            <a:r>
              <a:rPr lang="en-US" dirty="0">
                <a:solidFill>
                  <a:srgbClr val="000000"/>
                </a:solidFill>
                <a:latin typeface="Arial" panose="020B0604020202020204" pitchFamily="34" charset="0"/>
              </a:rPr>
              <a:t> is a modern approach to designing, prototyping, and deploying embedded systems. It combines open graphical programming with hardware to dramatically simplify development.</a:t>
            </a:r>
            <a:endParaRPr lang="en-US" b="0" i="0" dirty="0">
              <a:solidFill>
                <a:srgbClr val="000000"/>
              </a:solidFill>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5486400" y="1143000"/>
            <a:ext cx="6489844" cy="4877264"/>
          </a:xfrm>
          <a:prstGeom prst="rect">
            <a:avLst/>
          </a:prstGeom>
        </p:spPr>
      </p:pic>
      <p:pic>
        <p:nvPicPr>
          <p:cNvPr id="7" name="Picture 6"/>
          <p:cNvPicPr>
            <a:picLocks noChangeAspect="1"/>
          </p:cNvPicPr>
          <p:nvPr/>
        </p:nvPicPr>
        <p:blipFill>
          <a:blip r:embed="rId3"/>
          <a:stretch>
            <a:fillRect/>
          </a:stretch>
        </p:blipFill>
        <p:spPr>
          <a:xfrm>
            <a:off x="5486400" y="272277"/>
            <a:ext cx="2743200" cy="792906"/>
          </a:xfrm>
          <a:prstGeom prst="rect">
            <a:avLst/>
          </a:prstGeom>
        </p:spPr>
      </p:pic>
      <p:pic>
        <p:nvPicPr>
          <p:cNvPr id="1026" name="Picture 2" descr="Image result for labview multi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2277"/>
            <a:ext cx="4823251" cy="140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23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17</a:t>
            </a:fld>
            <a:endParaRPr lang="en-US"/>
          </a:p>
        </p:txBody>
      </p:sp>
      <p:sp>
        <p:nvSpPr>
          <p:cNvPr id="4" name="TextBox 3"/>
          <p:cNvSpPr txBox="1"/>
          <p:nvPr/>
        </p:nvSpPr>
        <p:spPr>
          <a:xfrm>
            <a:off x="2971800" y="1282855"/>
            <a:ext cx="6896100" cy="2308324"/>
          </a:xfrm>
          <a:prstGeom prst="rect">
            <a:avLst/>
          </a:prstGeom>
          <a:noFill/>
        </p:spPr>
        <p:txBody>
          <a:bodyPr wrap="square" rtlCol="0">
            <a:spAutoFit/>
          </a:bodyPr>
          <a:lstStyle/>
          <a:p>
            <a:r>
              <a:rPr lang="en-US" sz="2400" dirty="0">
                <a:latin typeface="Calibri" panose="020F0502020204030204" pitchFamily="34" charset="0"/>
              </a:rPr>
              <a:t>How do you measure the signal from a thermocouple that has an output of 42 </a:t>
            </a:r>
            <a:r>
              <a:rPr lang="en-US" sz="2400" dirty="0" err="1">
                <a:latin typeface="Calibri" panose="020F0502020204030204" pitchFamily="34" charset="0"/>
              </a:rPr>
              <a:t>uv</a:t>
            </a:r>
            <a:r>
              <a:rPr lang="en-US" sz="2400" dirty="0">
                <a:latin typeface="Calibri" panose="020F0502020204030204" pitchFamily="34" charset="0"/>
              </a:rPr>
              <a:t>/degree C.</a:t>
            </a:r>
          </a:p>
          <a:p>
            <a:endParaRPr lang="en-US" sz="2400" dirty="0">
              <a:latin typeface="Calibri" panose="020F0502020204030204" pitchFamily="34" charset="0"/>
            </a:endParaRPr>
          </a:p>
          <a:p>
            <a:r>
              <a:rPr lang="en-US" sz="2400" dirty="0">
                <a:latin typeface="Calibri" panose="020F0502020204030204" pitchFamily="34" charset="0"/>
              </a:rPr>
              <a:t>Using  an A/D converter with a 10 bit 5.0 volt ADC with a resolution of 4.9 millivolts.</a:t>
            </a:r>
          </a:p>
          <a:p>
            <a:endParaRPr lang="en-US" sz="2400" dirty="0">
              <a:latin typeface="Calibri" panose="020F0502020204030204" pitchFamily="34" charset="0"/>
            </a:endParaRP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r>
              <a:rPr lang="en-US" sz="4400" dirty="0" smtClean="0">
                <a:latin typeface="Calibri" panose="020F0502020204030204" pitchFamily="34" charset="0"/>
                <a:ea typeface="+mj-ea"/>
                <a:cs typeface="+mj-cs"/>
              </a:rPr>
              <a:t>You</a:t>
            </a:r>
            <a:r>
              <a:rPr lang="en-US" sz="4400" dirty="0" smtClean="0">
                <a:latin typeface="Calibri" panose="020F0502020204030204" pitchFamily="34" charset="0"/>
                <a:ea typeface="+mj-ea"/>
                <a:cs typeface="+mj-cs"/>
              </a:rPr>
              <a:t> </a:t>
            </a:r>
            <a:r>
              <a:rPr lang="en-US" sz="4400" dirty="0">
                <a:latin typeface="Calibri" panose="020F0502020204030204" pitchFamily="34" charset="0"/>
                <a:ea typeface="+mj-ea"/>
                <a:cs typeface="+mj-cs"/>
              </a:rPr>
              <a:t>will solve problems such as:</a:t>
            </a:r>
          </a:p>
        </p:txBody>
      </p:sp>
      <p:pic>
        <p:nvPicPr>
          <p:cNvPr id="2" name="Picture 1"/>
          <p:cNvPicPr>
            <a:picLocks noChangeAspect="1"/>
          </p:cNvPicPr>
          <p:nvPr/>
        </p:nvPicPr>
        <p:blipFill>
          <a:blip r:embed="rId2"/>
          <a:stretch>
            <a:fillRect/>
          </a:stretch>
        </p:blipFill>
        <p:spPr>
          <a:xfrm>
            <a:off x="6705600" y="4012283"/>
            <a:ext cx="1255058" cy="1600199"/>
          </a:xfrm>
          <a:prstGeom prst="rect">
            <a:avLst/>
          </a:prstGeom>
        </p:spPr>
      </p:pic>
      <p:sp>
        <p:nvSpPr>
          <p:cNvPr id="8" name="TextBox 7"/>
          <p:cNvSpPr txBox="1"/>
          <p:nvPr/>
        </p:nvSpPr>
        <p:spPr>
          <a:xfrm>
            <a:off x="3381317" y="4042659"/>
            <a:ext cx="3014584" cy="584775"/>
          </a:xfrm>
          <a:prstGeom prst="rect">
            <a:avLst/>
          </a:prstGeom>
          <a:noFill/>
        </p:spPr>
        <p:txBody>
          <a:bodyPr wrap="square" rtlCol="0">
            <a:spAutoFit/>
          </a:bodyPr>
          <a:lstStyle/>
          <a:p>
            <a:r>
              <a:rPr lang="en-US" sz="1600" dirty="0">
                <a:solidFill>
                  <a:srgbClr val="FF0000"/>
                </a:solidFill>
              </a:rPr>
              <a:t>In this case an amplifier with a high gain could be used.</a:t>
            </a:r>
          </a:p>
        </p:txBody>
      </p:sp>
      <p:pic>
        <p:nvPicPr>
          <p:cNvPr id="3" name="Picture 2"/>
          <p:cNvPicPr>
            <a:picLocks noChangeAspect="1"/>
          </p:cNvPicPr>
          <p:nvPr/>
        </p:nvPicPr>
        <p:blipFill>
          <a:blip r:embed="rId3"/>
          <a:stretch>
            <a:fillRect/>
          </a:stretch>
        </p:blipFill>
        <p:spPr>
          <a:xfrm>
            <a:off x="8839200" y="3761158"/>
            <a:ext cx="2922966" cy="2260619"/>
          </a:xfrm>
          <a:prstGeom prst="rect">
            <a:avLst/>
          </a:prstGeom>
        </p:spPr>
      </p:pic>
      <p:pic>
        <p:nvPicPr>
          <p:cNvPr id="9" name="Picture 8"/>
          <p:cNvPicPr>
            <a:picLocks noChangeAspect="1"/>
          </p:cNvPicPr>
          <p:nvPr/>
        </p:nvPicPr>
        <p:blipFill>
          <a:blip r:embed="rId4"/>
          <a:stretch>
            <a:fillRect/>
          </a:stretch>
        </p:blipFill>
        <p:spPr>
          <a:xfrm>
            <a:off x="152400" y="838200"/>
            <a:ext cx="2228850" cy="5095875"/>
          </a:xfrm>
          <a:prstGeom prst="rect">
            <a:avLst/>
          </a:prstGeom>
        </p:spPr>
      </p:pic>
    </p:spTree>
    <p:extLst>
      <p:ext uri="{BB962C8B-B14F-4D97-AF65-F5344CB8AC3E}">
        <p14:creationId xmlns:p14="http://schemas.microsoft.com/office/powerpoint/2010/main" val="2023260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18</a:t>
            </a:fld>
            <a:endParaRPr lang="en-US"/>
          </a:p>
        </p:txBody>
      </p:sp>
      <p:sp>
        <p:nvSpPr>
          <p:cNvPr id="4" name="TextBox 3"/>
          <p:cNvSpPr txBox="1"/>
          <p:nvPr/>
        </p:nvSpPr>
        <p:spPr>
          <a:xfrm>
            <a:off x="1905000" y="700881"/>
            <a:ext cx="7162800" cy="2308324"/>
          </a:xfrm>
          <a:prstGeom prst="rect">
            <a:avLst/>
          </a:prstGeom>
          <a:noFill/>
        </p:spPr>
        <p:txBody>
          <a:bodyPr wrap="square" rtlCol="0">
            <a:spAutoFit/>
          </a:bodyPr>
          <a:lstStyle/>
          <a:p>
            <a:r>
              <a:rPr lang="en-US" sz="2400" dirty="0">
                <a:latin typeface="Calibri" panose="020F0502020204030204" pitchFamily="34" charset="0"/>
              </a:rPr>
              <a:t>How do you measure the signal from an industrial discrete sensor with an output of 0 or 24 volts DC.</a:t>
            </a:r>
          </a:p>
          <a:p>
            <a:endParaRPr lang="en-US" sz="2400" dirty="0">
              <a:latin typeface="Calibri" panose="020F0502020204030204" pitchFamily="34" charset="0"/>
            </a:endParaRPr>
          </a:p>
          <a:p>
            <a:r>
              <a:rPr lang="en-US" sz="2400" dirty="0">
                <a:latin typeface="Calibri" panose="020F0502020204030204" pitchFamily="34" charset="0"/>
              </a:rPr>
              <a:t>Using the myDAQ and LabVIEW or an </a:t>
            </a:r>
            <a:r>
              <a:rPr lang="en-US" sz="2400" dirty="0" smtClean="0">
                <a:latin typeface="Calibri" panose="020F0502020204030204" pitchFamily="34" charset="0"/>
              </a:rPr>
              <a:t>Arduino(They operate at 5 volts and 3.3 volts.</a:t>
            </a:r>
            <a:endParaRPr lang="en-US" sz="2400" dirty="0">
              <a:latin typeface="Calibri" panose="020F0502020204030204" pitchFamily="34" charset="0"/>
            </a:endParaRPr>
          </a:p>
          <a:p>
            <a:endParaRPr lang="en-US" sz="2400" dirty="0">
              <a:latin typeface="Calibri" panose="020F0502020204030204" pitchFamily="34" charset="0"/>
            </a:endParaRP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pic>
        <p:nvPicPr>
          <p:cNvPr id="8" name="Picture 7"/>
          <p:cNvPicPr>
            <a:picLocks noChangeAspect="1"/>
          </p:cNvPicPr>
          <p:nvPr/>
        </p:nvPicPr>
        <p:blipFill>
          <a:blip r:embed="rId2"/>
          <a:stretch>
            <a:fillRect/>
          </a:stretch>
        </p:blipFill>
        <p:spPr>
          <a:xfrm>
            <a:off x="7090556" y="2639873"/>
            <a:ext cx="2739244" cy="2667000"/>
          </a:xfrm>
          <a:prstGeom prst="rect">
            <a:avLst/>
          </a:prstGeom>
        </p:spPr>
      </p:pic>
      <p:pic>
        <p:nvPicPr>
          <p:cNvPr id="3" name="Picture 2"/>
          <p:cNvPicPr>
            <a:picLocks noChangeAspect="1"/>
          </p:cNvPicPr>
          <p:nvPr/>
        </p:nvPicPr>
        <p:blipFill>
          <a:blip r:embed="rId3"/>
          <a:stretch>
            <a:fillRect/>
          </a:stretch>
        </p:blipFill>
        <p:spPr>
          <a:xfrm>
            <a:off x="1905001" y="2959823"/>
            <a:ext cx="3057525" cy="1933575"/>
          </a:xfrm>
          <a:prstGeom prst="rect">
            <a:avLst/>
          </a:prstGeom>
        </p:spPr>
      </p:pic>
      <p:sp>
        <p:nvSpPr>
          <p:cNvPr id="9" name="Down Arrow 8"/>
          <p:cNvSpPr/>
          <p:nvPr/>
        </p:nvSpPr>
        <p:spPr>
          <a:xfrm rot="16200000">
            <a:off x="5733256" y="352497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1905000" y="5600780"/>
            <a:ext cx="31242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Digital 0 to 24 volts</a:t>
            </a:r>
          </a:p>
        </p:txBody>
      </p:sp>
      <p:sp>
        <p:nvSpPr>
          <p:cNvPr id="12" name="TextBox 11"/>
          <p:cNvSpPr txBox="1"/>
          <p:nvPr/>
        </p:nvSpPr>
        <p:spPr>
          <a:xfrm>
            <a:off x="6705600" y="5582583"/>
            <a:ext cx="31242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Digital 0 to 5 volts</a:t>
            </a:r>
          </a:p>
        </p:txBody>
      </p:sp>
      <p:pic>
        <p:nvPicPr>
          <p:cNvPr id="2" name="Picture 1"/>
          <p:cNvPicPr>
            <a:picLocks noChangeAspect="1"/>
          </p:cNvPicPr>
          <p:nvPr/>
        </p:nvPicPr>
        <p:blipFill>
          <a:blip r:embed="rId4"/>
          <a:stretch>
            <a:fillRect/>
          </a:stretch>
        </p:blipFill>
        <p:spPr>
          <a:xfrm>
            <a:off x="9185366" y="431764"/>
            <a:ext cx="2387431" cy="1971364"/>
          </a:xfrm>
          <a:prstGeom prst="rect">
            <a:avLst/>
          </a:prstGeom>
        </p:spPr>
      </p:pic>
    </p:spTree>
    <p:extLst>
      <p:ext uri="{BB962C8B-B14F-4D97-AF65-F5344CB8AC3E}">
        <p14:creationId xmlns:p14="http://schemas.microsoft.com/office/powerpoint/2010/main" val="1296599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19</a:t>
            </a:fld>
            <a:endParaRPr lang="en-US"/>
          </a:p>
        </p:txBody>
      </p:sp>
      <p:sp>
        <p:nvSpPr>
          <p:cNvPr id="4" name="TextBox 3"/>
          <p:cNvSpPr txBox="1"/>
          <p:nvPr/>
        </p:nvSpPr>
        <p:spPr>
          <a:xfrm>
            <a:off x="1905000" y="700881"/>
            <a:ext cx="7924800" cy="1938992"/>
          </a:xfrm>
          <a:prstGeom prst="rect">
            <a:avLst/>
          </a:prstGeom>
          <a:noFill/>
        </p:spPr>
        <p:txBody>
          <a:bodyPr wrap="square" rtlCol="0">
            <a:spAutoFit/>
          </a:bodyPr>
          <a:lstStyle/>
          <a:p>
            <a:r>
              <a:rPr lang="en-US" sz="2400" dirty="0">
                <a:latin typeface="Calibri" panose="020F0502020204030204" pitchFamily="34" charset="0"/>
              </a:rPr>
              <a:t>How do you measure the signal from an industrial discrete sensor with an output of 4 or 20 mA using the myDAQ and LabVIEW or an </a:t>
            </a:r>
            <a:r>
              <a:rPr lang="en-US" sz="2400" dirty="0" smtClean="0">
                <a:latin typeface="Calibri" panose="020F0502020204030204" pitchFamily="34" charset="0"/>
              </a:rPr>
              <a:t>Arduino, they typically measure analog signals in the range of 0 to 5 or 0 to 10 volts?</a:t>
            </a:r>
            <a:endParaRPr lang="en-US" sz="2400" dirty="0">
              <a:latin typeface="Calibri" panose="020F0502020204030204" pitchFamily="34" charset="0"/>
            </a:endParaRPr>
          </a:p>
          <a:p>
            <a:endParaRPr lang="en-US" sz="2400" dirty="0">
              <a:latin typeface="Calibri" panose="020F0502020204030204" pitchFamily="34" charset="0"/>
            </a:endParaRP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pic>
        <p:nvPicPr>
          <p:cNvPr id="8" name="Picture 7"/>
          <p:cNvPicPr>
            <a:picLocks noChangeAspect="1"/>
          </p:cNvPicPr>
          <p:nvPr/>
        </p:nvPicPr>
        <p:blipFill>
          <a:blip r:embed="rId2"/>
          <a:stretch>
            <a:fillRect/>
          </a:stretch>
        </p:blipFill>
        <p:spPr>
          <a:xfrm>
            <a:off x="7090556" y="2639873"/>
            <a:ext cx="2739244" cy="2667000"/>
          </a:xfrm>
          <a:prstGeom prst="rect">
            <a:avLst/>
          </a:prstGeom>
        </p:spPr>
      </p:pic>
      <p:pic>
        <p:nvPicPr>
          <p:cNvPr id="3" name="Picture 2"/>
          <p:cNvPicPr>
            <a:picLocks noChangeAspect="1"/>
          </p:cNvPicPr>
          <p:nvPr/>
        </p:nvPicPr>
        <p:blipFill>
          <a:blip r:embed="rId3"/>
          <a:stretch>
            <a:fillRect/>
          </a:stretch>
        </p:blipFill>
        <p:spPr>
          <a:xfrm>
            <a:off x="1905001" y="2959823"/>
            <a:ext cx="3057525" cy="1933575"/>
          </a:xfrm>
          <a:prstGeom prst="rect">
            <a:avLst/>
          </a:prstGeom>
        </p:spPr>
      </p:pic>
      <p:sp>
        <p:nvSpPr>
          <p:cNvPr id="9" name="Down Arrow 8"/>
          <p:cNvSpPr/>
          <p:nvPr/>
        </p:nvSpPr>
        <p:spPr>
          <a:xfrm rot="16200000">
            <a:off x="5733256" y="352497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2743200" y="5539929"/>
            <a:ext cx="19812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4 to 20 mA  </a:t>
            </a:r>
          </a:p>
        </p:txBody>
      </p:sp>
      <p:sp>
        <p:nvSpPr>
          <p:cNvPr id="12" name="TextBox 11"/>
          <p:cNvSpPr txBox="1"/>
          <p:nvPr/>
        </p:nvSpPr>
        <p:spPr>
          <a:xfrm>
            <a:off x="6705600" y="5582583"/>
            <a:ext cx="31242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Analog 0 to 10 volts.</a:t>
            </a:r>
          </a:p>
        </p:txBody>
      </p:sp>
      <p:pic>
        <p:nvPicPr>
          <p:cNvPr id="2" name="Picture 1"/>
          <p:cNvPicPr>
            <a:picLocks noChangeAspect="1"/>
          </p:cNvPicPr>
          <p:nvPr/>
        </p:nvPicPr>
        <p:blipFill>
          <a:blip r:embed="rId4"/>
          <a:stretch>
            <a:fillRect/>
          </a:stretch>
        </p:blipFill>
        <p:spPr>
          <a:xfrm>
            <a:off x="1447800" y="5006459"/>
            <a:ext cx="3700871" cy="420409"/>
          </a:xfrm>
          <a:prstGeom prst="rect">
            <a:avLst/>
          </a:prstGeom>
        </p:spPr>
      </p:pic>
    </p:spTree>
    <p:extLst>
      <p:ext uri="{BB962C8B-B14F-4D97-AF65-F5344CB8AC3E}">
        <p14:creationId xmlns:p14="http://schemas.microsoft.com/office/powerpoint/2010/main" val="4055798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1600201" y="723901"/>
            <a:ext cx="8381999" cy="2841624"/>
          </a:xfrm>
        </p:spPr>
        <p:txBody>
          <a:bodyPr>
            <a:noAutofit/>
          </a:bodyPr>
          <a:lstStyle/>
          <a:p>
            <a:pPr algn="l"/>
            <a:r>
              <a:rPr lang="en-US" sz="4800" b="1" dirty="0" smtClean="0">
                <a:solidFill>
                  <a:srgbClr val="FF0000"/>
                </a:solidFill>
                <a:latin typeface="Calibri" panose="020F0502020204030204" pitchFamily="34" charset="0"/>
              </a:rPr>
              <a:t>CAM83012E</a:t>
            </a:r>
            <a:br>
              <a:rPr lang="en-US" sz="4800" b="1" dirty="0" smtClean="0">
                <a:solidFill>
                  <a:srgbClr val="FF0000"/>
                </a:solidFill>
                <a:latin typeface="Calibri" panose="020F0502020204030204" pitchFamily="34" charset="0"/>
              </a:rPr>
            </a:br>
            <a:r>
              <a:rPr lang="en-US" sz="4800" b="1" dirty="0" smtClean="0">
                <a:solidFill>
                  <a:srgbClr val="FF0000"/>
                </a:solidFill>
                <a:latin typeface="Calibri" panose="020F0502020204030204" pitchFamily="34" charset="0"/>
              </a:rPr>
              <a:t>Fall </a:t>
            </a:r>
            <a:r>
              <a:rPr lang="en-US" sz="4800" b="1" dirty="0" smtClean="0">
                <a:solidFill>
                  <a:srgbClr val="FF0000"/>
                </a:solidFill>
                <a:latin typeface="Calibri" panose="020F0502020204030204" pitchFamily="34" charset="0"/>
              </a:rPr>
              <a:t>2018 </a:t>
            </a:r>
            <a:r>
              <a:rPr lang="en-US" sz="4800" b="1" dirty="0" smtClean="0">
                <a:solidFill>
                  <a:srgbClr val="FF0000"/>
                </a:solidFill>
                <a:latin typeface="Calibri" panose="020F0502020204030204" pitchFamily="34" charset="0"/>
              </a:rPr>
              <a:t>(Week 1)</a:t>
            </a:r>
            <a:br>
              <a:rPr lang="en-US" sz="4800" b="1" dirty="0" smtClean="0">
                <a:solidFill>
                  <a:srgbClr val="FF0000"/>
                </a:solidFill>
                <a:latin typeface="Calibri" panose="020F0502020204030204" pitchFamily="34" charset="0"/>
              </a:rPr>
            </a:br>
            <a:r>
              <a:rPr lang="en-US" sz="4800" b="1" dirty="0" smtClean="0">
                <a:solidFill>
                  <a:srgbClr val="FF0000"/>
                </a:solidFill>
                <a:latin typeface="Calibri" panose="020F0502020204030204" pitchFamily="34" charset="0"/>
              </a:rPr>
              <a:t>Microcomputer Interfacing</a:t>
            </a:r>
            <a:br>
              <a:rPr lang="en-US" sz="4800" b="1" dirty="0" smtClean="0">
                <a:solidFill>
                  <a:srgbClr val="FF0000"/>
                </a:solidFill>
                <a:latin typeface="Calibri" panose="020F0502020204030204" pitchFamily="34" charset="0"/>
              </a:rPr>
            </a:br>
            <a:r>
              <a:rPr lang="en-US" sz="4800" b="1" dirty="0" smtClean="0">
                <a:solidFill>
                  <a:srgbClr val="FF0000"/>
                </a:solidFill>
                <a:latin typeface="Calibri" panose="020F0502020204030204" pitchFamily="34" charset="0"/>
              </a:rPr>
              <a:t/>
            </a:r>
            <a:br>
              <a:rPr lang="en-US" sz="4800" b="1" dirty="0" smtClean="0">
                <a:solidFill>
                  <a:srgbClr val="FF0000"/>
                </a:solidFill>
                <a:latin typeface="Calibri" panose="020F0502020204030204" pitchFamily="34" charset="0"/>
              </a:rPr>
            </a:br>
            <a:r>
              <a:rPr lang="en-US" sz="4800" b="1" dirty="0" smtClean="0">
                <a:solidFill>
                  <a:srgbClr val="FF0000"/>
                </a:solidFill>
                <a:latin typeface="Calibri" panose="020F0502020204030204" pitchFamily="34" charset="0"/>
              </a:rPr>
              <a:t>My Contact Information</a:t>
            </a:r>
          </a:p>
        </p:txBody>
      </p:sp>
      <p:sp>
        <p:nvSpPr>
          <p:cNvPr id="3" name="Subtitle 2"/>
          <p:cNvSpPr>
            <a:spLocks noGrp="1"/>
          </p:cNvSpPr>
          <p:nvPr>
            <p:ph type="subTitle" idx="1"/>
          </p:nvPr>
        </p:nvSpPr>
        <p:spPr>
          <a:xfrm>
            <a:off x="1904147" y="3733800"/>
            <a:ext cx="8382000" cy="2286000"/>
          </a:xfrm>
          <a:noFill/>
        </p:spPr>
        <p:txBody>
          <a:bodyPr rtlCol="0">
            <a:normAutofit fontScale="92500" lnSpcReduction="10000"/>
          </a:bodyPr>
          <a:lstStyle/>
          <a:p>
            <a:pPr algn="just">
              <a:defRPr/>
            </a:pPr>
            <a:r>
              <a:rPr lang="en-US" sz="2800" dirty="0">
                <a:latin typeface="Calibri" panose="020F0502020204030204" pitchFamily="34" charset="0"/>
              </a:rPr>
              <a:t>Michel Hanbury</a:t>
            </a:r>
          </a:p>
          <a:p>
            <a:pPr algn="just">
              <a:defRPr/>
            </a:pPr>
            <a:r>
              <a:rPr lang="en-US" sz="2800" dirty="0">
                <a:latin typeface="Calibri" panose="020F0502020204030204" pitchFamily="34" charset="0"/>
              </a:rPr>
              <a:t>Office Room – CA532  (ACCE building 5</a:t>
            </a:r>
            <a:r>
              <a:rPr lang="en-US" sz="2800" baseline="30000" dirty="0">
                <a:latin typeface="Calibri" panose="020F0502020204030204" pitchFamily="34" charset="0"/>
              </a:rPr>
              <a:t>th</a:t>
            </a:r>
            <a:r>
              <a:rPr lang="en-US" sz="2800" dirty="0">
                <a:latin typeface="Calibri" panose="020F0502020204030204" pitchFamily="34" charset="0"/>
              </a:rPr>
              <a:t> floor)</a:t>
            </a:r>
          </a:p>
          <a:p>
            <a:pPr algn="just">
              <a:defRPr/>
            </a:pPr>
            <a:r>
              <a:rPr lang="en-US" sz="2800" dirty="0">
                <a:latin typeface="Calibri" panose="020F0502020204030204" pitchFamily="34" charset="0"/>
              </a:rPr>
              <a:t>Office Tel.  - 613-727-4723   </a:t>
            </a:r>
            <a:r>
              <a:rPr lang="en-US" sz="2800" dirty="0" smtClean="0">
                <a:latin typeface="Calibri" panose="020F0502020204030204" pitchFamily="34" charset="0"/>
              </a:rPr>
              <a:t>x3471</a:t>
            </a:r>
          </a:p>
          <a:p>
            <a:pPr algn="just">
              <a:defRPr/>
            </a:pPr>
            <a:r>
              <a:rPr lang="en-US" sz="2800" dirty="0" smtClean="0">
                <a:latin typeface="Calibri" panose="020F0502020204030204" pitchFamily="34" charset="0"/>
              </a:rPr>
              <a:t>Labs in CA219B</a:t>
            </a:r>
            <a:endParaRPr lang="en-US" sz="2800" dirty="0">
              <a:latin typeface="Calibri" panose="020F0502020204030204" pitchFamily="34" charset="0"/>
            </a:endParaRPr>
          </a:p>
          <a:p>
            <a:pPr algn="just">
              <a:defRPr/>
            </a:pPr>
            <a:r>
              <a:rPr lang="en-US" sz="2800" dirty="0">
                <a:latin typeface="Calibri" panose="020F0502020204030204" pitchFamily="34" charset="0"/>
              </a:rPr>
              <a:t>hanburm@algonquincollege.com </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E781E79B-F73F-4D58-BB3D-2E951F98E0CD}" type="slidenum">
              <a:rPr lang="en-US" smtClean="0"/>
              <a:pPr>
                <a:defRPr/>
              </a:pPr>
              <a:t>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609600"/>
            <a:ext cx="2778673" cy="762000"/>
          </a:xfrm>
          <a:prstGeom prst="rect">
            <a:avLst/>
          </a:prstGeom>
        </p:spPr>
      </p:pic>
      <p:sp>
        <p:nvSpPr>
          <p:cNvPr id="6" name="Rectangle 5"/>
          <p:cNvSpPr/>
          <p:nvPr/>
        </p:nvSpPr>
        <p:spPr>
          <a:xfrm>
            <a:off x="7773253" y="219074"/>
            <a:ext cx="3580547" cy="276999"/>
          </a:xfrm>
          <a:prstGeom prst="rect">
            <a:avLst/>
          </a:prstGeom>
        </p:spPr>
        <p:txBody>
          <a:bodyPr wrap="square">
            <a:spAutoFit/>
          </a:bodyPr>
          <a:lstStyle/>
          <a:p>
            <a:r>
              <a:rPr lang="en-US" sz="1200" dirty="0">
                <a:latin typeface="Calibri" panose="020F0502020204030204" pitchFamily="34" charset="0"/>
              </a:rPr>
              <a:t>Week 1 -- </a:t>
            </a:r>
            <a:r>
              <a:rPr lang="en-US" sz="1200" dirty="0" smtClean="0">
                <a:latin typeface="Calibri" panose="020F0502020204030204" pitchFamily="34" charset="0"/>
              </a:rPr>
              <a:t>108 </a:t>
            </a:r>
            <a:r>
              <a:rPr lang="en-US" sz="1200" dirty="0">
                <a:latin typeface="Calibri" panose="020F0502020204030204" pitchFamily="34" charset="0"/>
              </a:rPr>
              <a:t>slides Michel Hanbury Sept. 4</a:t>
            </a:r>
            <a:r>
              <a:rPr lang="en-US" sz="1200" baseline="30000" dirty="0" smtClean="0">
                <a:latin typeface="Calibri" panose="020F0502020204030204" pitchFamily="34" charset="0"/>
              </a:rPr>
              <a:t>th</a:t>
            </a:r>
            <a:r>
              <a:rPr lang="en-US" sz="1200" dirty="0" smtClean="0">
                <a:latin typeface="Calibri" panose="020F0502020204030204" pitchFamily="34" charset="0"/>
              </a:rPr>
              <a:t>  </a:t>
            </a:r>
            <a:r>
              <a:rPr lang="en-US" sz="1200" dirty="0" smtClean="0">
                <a:latin typeface="Calibri" panose="020F0502020204030204" pitchFamily="34" charset="0"/>
              </a:rPr>
              <a:t>2018</a:t>
            </a:r>
            <a:endParaRPr lang="en-US" sz="1200" dirty="0"/>
          </a:p>
        </p:txBody>
      </p:sp>
      <p:pic>
        <p:nvPicPr>
          <p:cNvPr id="8" name="Picture 7">
            <a:hlinkClick r:id="rId4" action="ppaction://hlinksldjump"/>
          </p:cNvPr>
          <p:cNvPicPr>
            <a:picLocks noChangeAspect="1"/>
          </p:cNvPicPr>
          <p:nvPr/>
        </p:nvPicPr>
        <p:blipFill>
          <a:blip r:embed="rId5"/>
          <a:stretch>
            <a:fillRect/>
          </a:stretch>
        </p:blipFill>
        <p:spPr>
          <a:xfrm>
            <a:off x="10896600" y="5323956"/>
            <a:ext cx="721273" cy="6958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20</a:t>
            </a:fld>
            <a:endParaRPr lang="en-US"/>
          </a:p>
        </p:txBody>
      </p:sp>
      <p:sp>
        <p:nvSpPr>
          <p:cNvPr id="4" name="TextBox 3"/>
          <p:cNvSpPr txBox="1"/>
          <p:nvPr/>
        </p:nvSpPr>
        <p:spPr>
          <a:xfrm>
            <a:off x="1905000" y="700882"/>
            <a:ext cx="7924800" cy="830997"/>
          </a:xfrm>
          <a:prstGeom prst="rect">
            <a:avLst/>
          </a:prstGeom>
          <a:noFill/>
        </p:spPr>
        <p:txBody>
          <a:bodyPr wrap="square" rtlCol="0">
            <a:spAutoFit/>
          </a:bodyPr>
          <a:lstStyle/>
          <a:p>
            <a:r>
              <a:rPr lang="en-US" sz="2400" dirty="0">
                <a:latin typeface="Calibri" panose="020F0502020204030204" pitchFamily="34" charset="0"/>
              </a:rPr>
              <a:t>How do you control a 3 phase 30 amp motor using a myDAQ or </a:t>
            </a:r>
            <a:r>
              <a:rPr lang="en-US" sz="2400" dirty="0" smtClean="0">
                <a:latin typeface="Calibri" panose="020F0502020204030204" pitchFamily="34" charset="0"/>
              </a:rPr>
              <a:t>Arduino?</a:t>
            </a:r>
            <a:endParaRPr lang="en-US" sz="2400" dirty="0">
              <a:latin typeface="Calibri" panose="020F0502020204030204" pitchFamily="34" charset="0"/>
            </a:endParaRP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pic>
        <p:nvPicPr>
          <p:cNvPr id="8" name="Picture 7"/>
          <p:cNvPicPr>
            <a:picLocks noChangeAspect="1"/>
          </p:cNvPicPr>
          <p:nvPr/>
        </p:nvPicPr>
        <p:blipFill>
          <a:blip r:embed="rId2"/>
          <a:stretch>
            <a:fillRect/>
          </a:stretch>
        </p:blipFill>
        <p:spPr>
          <a:xfrm>
            <a:off x="304800" y="1860259"/>
            <a:ext cx="2739244" cy="2667000"/>
          </a:xfrm>
          <a:prstGeom prst="rect">
            <a:avLst/>
          </a:prstGeom>
        </p:spPr>
      </p:pic>
      <p:sp>
        <p:nvSpPr>
          <p:cNvPr id="9" name="Down Arrow 8"/>
          <p:cNvSpPr/>
          <p:nvPr/>
        </p:nvSpPr>
        <p:spPr>
          <a:xfrm rot="16200000">
            <a:off x="3393281" y="244026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663575" y="4724400"/>
            <a:ext cx="263525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3.3 volts, 4 mA</a:t>
            </a:r>
          </a:p>
        </p:txBody>
      </p:sp>
      <p:sp>
        <p:nvSpPr>
          <p:cNvPr id="12" name="TextBox 11"/>
          <p:cNvSpPr txBox="1"/>
          <p:nvPr/>
        </p:nvSpPr>
        <p:spPr>
          <a:xfrm>
            <a:off x="4417219" y="4716921"/>
            <a:ext cx="3124200" cy="461665"/>
          </a:xfrm>
          <a:prstGeom prst="rect">
            <a:avLst/>
          </a:prstGeom>
          <a:noFill/>
        </p:spPr>
        <p:txBody>
          <a:bodyPr wrap="square" rtlCol="0">
            <a:spAutoFit/>
          </a:bodyPr>
          <a:lstStyle/>
          <a:p>
            <a:r>
              <a:rPr lang="en-US" sz="2400" dirty="0" smtClean="0">
                <a:solidFill>
                  <a:srgbClr val="FF0000"/>
                </a:solidFill>
                <a:latin typeface="Calibri" panose="020F0502020204030204" pitchFamily="34" charset="0"/>
              </a:rPr>
              <a:t>3 PH  380 </a:t>
            </a:r>
            <a:r>
              <a:rPr lang="en-US" sz="2400" dirty="0">
                <a:solidFill>
                  <a:srgbClr val="FF0000"/>
                </a:solidFill>
                <a:latin typeface="Calibri" panose="020F0502020204030204" pitchFamily="34" charset="0"/>
              </a:rPr>
              <a:t>volts 30 amps</a:t>
            </a:r>
          </a:p>
        </p:txBody>
      </p:sp>
      <p:pic>
        <p:nvPicPr>
          <p:cNvPr id="2" name="Picture 1"/>
          <p:cNvPicPr>
            <a:picLocks noChangeAspect="1"/>
          </p:cNvPicPr>
          <p:nvPr/>
        </p:nvPicPr>
        <p:blipFill>
          <a:blip r:embed="rId3"/>
          <a:stretch>
            <a:fillRect/>
          </a:stretch>
        </p:blipFill>
        <p:spPr>
          <a:xfrm>
            <a:off x="4270274" y="1833045"/>
            <a:ext cx="3510268" cy="2710550"/>
          </a:xfrm>
          <a:prstGeom prst="rect">
            <a:avLst/>
          </a:prstGeom>
        </p:spPr>
      </p:pic>
      <p:pic>
        <p:nvPicPr>
          <p:cNvPr id="3" name="Picture 2"/>
          <p:cNvPicPr>
            <a:picLocks noChangeAspect="1"/>
          </p:cNvPicPr>
          <p:nvPr/>
        </p:nvPicPr>
        <p:blipFill>
          <a:blip r:embed="rId4"/>
          <a:stretch>
            <a:fillRect/>
          </a:stretch>
        </p:blipFill>
        <p:spPr>
          <a:xfrm>
            <a:off x="9951322" y="702810"/>
            <a:ext cx="1600200" cy="2653712"/>
          </a:xfrm>
          <a:prstGeom prst="rect">
            <a:avLst/>
          </a:prstGeom>
        </p:spPr>
      </p:pic>
      <p:pic>
        <p:nvPicPr>
          <p:cNvPr id="10" name="Picture 9"/>
          <p:cNvPicPr>
            <a:picLocks noChangeAspect="1"/>
          </p:cNvPicPr>
          <p:nvPr/>
        </p:nvPicPr>
        <p:blipFill>
          <a:blip r:embed="rId5"/>
          <a:stretch>
            <a:fillRect/>
          </a:stretch>
        </p:blipFill>
        <p:spPr>
          <a:xfrm>
            <a:off x="8355458" y="3707987"/>
            <a:ext cx="3196064" cy="2494489"/>
          </a:xfrm>
          <a:prstGeom prst="rect">
            <a:avLst/>
          </a:prstGeom>
        </p:spPr>
      </p:pic>
    </p:spTree>
    <p:extLst>
      <p:ext uri="{BB962C8B-B14F-4D97-AF65-F5344CB8AC3E}">
        <p14:creationId xmlns:p14="http://schemas.microsoft.com/office/powerpoint/2010/main" val="4116301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21</a:t>
            </a:fld>
            <a:endParaRPr lang="en-US"/>
          </a:p>
        </p:txBody>
      </p:sp>
      <p:sp>
        <p:nvSpPr>
          <p:cNvPr id="4" name="TextBox 3"/>
          <p:cNvSpPr txBox="1"/>
          <p:nvPr/>
        </p:nvSpPr>
        <p:spPr>
          <a:xfrm>
            <a:off x="1905000" y="700882"/>
            <a:ext cx="7924800" cy="830997"/>
          </a:xfrm>
          <a:prstGeom prst="rect">
            <a:avLst/>
          </a:prstGeom>
          <a:noFill/>
        </p:spPr>
        <p:txBody>
          <a:bodyPr wrap="square" rtlCol="0">
            <a:spAutoFit/>
          </a:bodyPr>
          <a:lstStyle/>
          <a:p>
            <a:r>
              <a:rPr lang="en-US" sz="2400" dirty="0">
                <a:latin typeface="Calibri" panose="020F0502020204030204" pitchFamily="34" charset="0"/>
              </a:rPr>
              <a:t>How do you measure the speed of a motor using hall effect quadrature </a:t>
            </a:r>
            <a:r>
              <a:rPr lang="en-US" sz="2400" dirty="0" smtClean="0">
                <a:latin typeface="Calibri" panose="020F0502020204030204" pitchFamily="34" charset="0"/>
              </a:rPr>
              <a:t>encoder?</a:t>
            </a:r>
            <a:endParaRPr lang="en-US" sz="2400" dirty="0">
              <a:latin typeface="Calibri" panose="020F0502020204030204" pitchFamily="34" charset="0"/>
            </a:endParaRP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pic>
        <p:nvPicPr>
          <p:cNvPr id="8" name="Picture 7"/>
          <p:cNvPicPr>
            <a:picLocks noChangeAspect="1"/>
          </p:cNvPicPr>
          <p:nvPr/>
        </p:nvPicPr>
        <p:blipFill>
          <a:blip r:embed="rId2"/>
          <a:stretch>
            <a:fillRect/>
          </a:stretch>
        </p:blipFill>
        <p:spPr>
          <a:xfrm>
            <a:off x="6898078" y="2223730"/>
            <a:ext cx="2739244" cy="2667000"/>
          </a:xfrm>
          <a:prstGeom prst="rect">
            <a:avLst/>
          </a:prstGeom>
        </p:spPr>
      </p:pic>
      <p:sp>
        <p:nvSpPr>
          <p:cNvPr id="9" name="Down Arrow 8"/>
          <p:cNvSpPr/>
          <p:nvPr/>
        </p:nvSpPr>
        <p:spPr>
          <a:xfrm rot="16200000">
            <a:off x="5910955" y="3237706"/>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2590800" y="5120918"/>
            <a:ext cx="263525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Pulses</a:t>
            </a:r>
          </a:p>
        </p:txBody>
      </p:sp>
      <p:sp>
        <p:nvSpPr>
          <p:cNvPr id="12" name="TextBox 11"/>
          <p:cNvSpPr txBox="1"/>
          <p:nvPr/>
        </p:nvSpPr>
        <p:spPr>
          <a:xfrm>
            <a:off x="6781800" y="5115956"/>
            <a:ext cx="31242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High speed counter.</a:t>
            </a:r>
          </a:p>
        </p:txBody>
      </p:sp>
      <p:pic>
        <p:nvPicPr>
          <p:cNvPr id="3" name="Picture 2"/>
          <p:cNvPicPr>
            <a:picLocks noChangeAspect="1"/>
          </p:cNvPicPr>
          <p:nvPr/>
        </p:nvPicPr>
        <p:blipFill>
          <a:blip r:embed="rId3"/>
          <a:stretch>
            <a:fillRect/>
          </a:stretch>
        </p:blipFill>
        <p:spPr>
          <a:xfrm>
            <a:off x="1810698" y="2170234"/>
            <a:ext cx="3581400" cy="2628656"/>
          </a:xfrm>
          <a:prstGeom prst="rect">
            <a:avLst/>
          </a:prstGeom>
        </p:spPr>
      </p:pic>
      <p:pic>
        <p:nvPicPr>
          <p:cNvPr id="2" name="Picture 1"/>
          <p:cNvPicPr>
            <a:picLocks noChangeAspect="1"/>
          </p:cNvPicPr>
          <p:nvPr/>
        </p:nvPicPr>
        <p:blipFill>
          <a:blip r:embed="rId4"/>
          <a:stretch>
            <a:fillRect/>
          </a:stretch>
        </p:blipFill>
        <p:spPr>
          <a:xfrm>
            <a:off x="1792306" y="2176734"/>
            <a:ext cx="1255695" cy="814897"/>
          </a:xfrm>
          <a:prstGeom prst="rect">
            <a:avLst/>
          </a:prstGeom>
        </p:spPr>
      </p:pic>
    </p:spTree>
    <p:extLst>
      <p:ext uri="{BB962C8B-B14F-4D97-AF65-F5344CB8AC3E}">
        <p14:creationId xmlns:p14="http://schemas.microsoft.com/office/powerpoint/2010/main" val="3710629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22</a:t>
            </a:fld>
            <a:endParaRPr lang="en-US"/>
          </a:p>
        </p:txBody>
      </p:sp>
      <p:sp>
        <p:nvSpPr>
          <p:cNvPr id="4" name="TextBox 3"/>
          <p:cNvSpPr txBox="1"/>
          <p:nvPr/>
        </p:nvSpPr>
        <p:spPr>
          <a:xfrm>
            <a:off x="574766" y="408283"/>
            <a:ext cx="7924800" cy="830997"/>
          </a:xfrm>
          <a:prstGeom prst="rect">
            <a:avLst/>
          </a:prstGeom>
          <a:noFill/>
        </p:spPr>
        <p:txBody>
          <a:bodyPr wrap="square" rtlCol="0">
            <a:spAutoFit/>
          </a:bodyPr>
          <a:lstStyle/>
          <a:p>
            <a:r>
              <a:rPr lang="en-US" sz="2400" dirty="0">
                <a:latin typeface="Calibri" panose="020F0502020204030204" pitchFamily="34" charset="0"/>
              </a:rPr>
              <a:t>How do you measure altitude or barometric pressure using an Arduino controller?</a:t>
            </a: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sp>
        <p:nvSpPr>
          <p:cNvPr id="9" name="Down Arrow 8"/>
          <p:cNvSpPr/>
          <p:nvPr/>
        </p:nvSpPr>
        <p:spPr>
          <a:xfrm rot="16200000">
            <a:off x="3948752" y="2274526"/>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8928155" y="2133600"/>
            <a:ext cx="19050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2 wire I2C</a:t>
            </a:r>
          </a:p>
        </p:txBody>
      </p:sp>
      <p:pic>
        <p:nvPicPr>
          <p:cNvPr id="13" name="Picture 12"/>
          <p:cNvPicPr>
            <a:picLocks noChangeAspect="1"/>
          </p:cNvPicPr>
          <p:nvPr/>
        </p:nvPicPr>
        <p:blipFill>
          <a:blip r:embed="rId2"/>
          <a:stretch>
            <a:fillRect/>
          </a:stretch>
        </p:blipFill>
        <p:spPr>
          <a:xfrm>
            <a:off x="4844896" y="1222216"/>
            <a:ext cx="3968953" cy="2042958"/>
          </a:xfrm>
          <a:prstGeom prst="rect">
            <a:avLst/>
          </a:prstGeom>
        </p:spPr>
      </p:pic>
      <p:pic>
        <p:nvPicPr>
          <p:cNvPr id="2" name="Picture 1"/>
          <p:cNvPicPr>
            <a:picLocks noChangeAspect="1"/>
          </p:cNvPicPr>
          <p:nvPr/>
        </p:nvPicPr>
        <p:blipFill>
          <a:blip r:embed="rId3"/>
          <a:stretch>
            <a:fillRect/>
          </a:stretch>
        </p:blipFill>
        <p:spPr>
          <a:xfrm>
            <a:off x="679296" y="1484089"/>
            <a:ext cx="2857500" cy="3086100"/>
          </a:xfrm>
          <a:prstGeom prst="rect">
            <a:avLst/>
          </a:prstGeom>
        </p:spPr>
      </p:pic>
      <p:sp>
        <p:nvSpPr>
          <p:cNvPr id="14" name="TextBox 13"/>
          <p:cNvSpPr txBox="1"/>
          <p:nvPr/>
        </p:nvSpPr>
        <p:spPr>
          <a:xfrm>
            <a:off x="1219200" y="4724400"/>
            <a:ext cx="1905000" cy="461665"/>
          </a:xfrm>
          <a:prstGeom prst="rect">
            <a:avLst/>
          </a:prstGeom>
          <a:noFill/>
        </p:spPr>
        <p:txBody>
          <a:bodyPr wrap="square" rtlCol="0">
            <a:spAutoFit/>
          </a:bodyPr>
          <a:lstStyle/>
          <a:p>
            <a:r>
              <a:rPr lang="en-US" sz="2400" dirty="0">
                <a:solidFill>
                  <a:srgbClr val="FF0000"/>
                </a:solidFill>
                <a:latin typeface="Calibri" panose="020F0502020204030204" pitchFamily="34" charset="0"/>
              </a:rPr>
              <a:t>2 wire I2C</a:t>
            </a:r>
          </a:p>
        </p:txBody>
      </p:sp>
      <p:pic>
        <p:nvPicPr>
          <p:cNvPr id="3" name="Picture 2"/>
          <p:cNvPicPr>
            <a:picLocks noChangeAspect="1"/>
          </p:cNvPicPr>
          <p:nvPr/>
        </p:nvPicPr>
        <p:blipFill>
          <a:blip r:embed="rId4"/>
          <a:stretch>
            <a:fillRect/>
          </a:stretch>
        </p:blipFill>
        <p:spPr>
          <a:xfrm>
            <a:off x="5715000" y="3741815"/>
            <a:ext cx="4764881" cy="2137894"/>
          </a:xfrm>
          <a:prstGeom prst="rect">
            <a:avLst/>
          </a:prstGeom>
        </p:spPr>
      </p:pic>
      <p:sp>
        <p:nvSpPr>
          <p:cNvPr id="15" name="TextBox 14"/>
          <p:cNvSpPr txBox="1"/>
          <p:nvPr/>
        </p:nvSpPr>
        <p:spPr>
          <a:xfrm>
            <a:off x="6295768" y="5887197"/>
            <a:ext cx="3841009" cy="461665"/>
          </a:xfrm>
          <a:prstGeom prst="rect">
            <a:avLst/>
          </a:prstGeom>
          <a:noFill/>
        </p:spPr>
        <p:txBody>
          <a:bodyPr wrap="square" rtlCol="0">
            <a:spAutoFit/>
          </a:bodyPr>
          <a:lstStyle/>
          <a:p>
            <a:r>
              <a:rPr lang="en-US" sz="2400" dirty="0" smtClean="0">
                <a:solidFill>
                  <a:srgbClr val="FF0000"/>
                </a:solidFill>
                <a:latin typeface="Calibri" panose="020F0502020204030204" pitchFamily="34" charset="0"/>
              </a:rPr>
              <a:t>Inter IC communications</a:t>
            </a:r>
            <a:endParaRPr lang="en-US" sz="2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3078036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23</a:t>
            </a:fld>
            <a:endParaRPr lang="en-US"/>
          </a:p>
        </p:txBody>
      </p:sp>
      <p:sp>
        <p:nvSpPr>
          <p:cNvPr id="4" name="TextBox 3"/>
          <p:cNvSpPr txBox="1"/>
          <p:nvPr/>
        </p:nvSpPr>
        <p:spPr>
          <a:xfrm>
            <a:off x="1842378" y="423999"/>
            <a:ext cx="7924800" cy="830997"/>
          </a:xfrm>
          <a:prstGeom prst="rect">
            <a:avLst/>
          </a:prstGeom>
          <a:noFill/>
        </p:spPr>
        <p:txBody>
          <a:bodyPr wrap="square" rtlCol="0">
            <a:spAutoFit/>
          </a:bodyPr>
          <a:lstStyle/>
          <a:p>
            <a:r>
              <a:rPr lang="en-US" sz="2400" dirty="0">
                <a:latin typeface="Calibri" panose="020F0502020204030204" pitchFamily="34" charset="0"/>
              </a:rPr>
              <a:t>How do you display data in an embedded system using an LCD display?</a:t>
            </a: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sp>
        <p:nvSpPr>
          <p:cNvPr id="9" name="Down Arrow 8"/>
          <p:cNvSpPr/>
          <p:nvPr/>
        </p:nvSpPr>
        <p:spPr>
          <a:xfrm rot="16200000">
            <a:off x="5853906" y="25725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12"/>
          <p:cNvPicPr>
            <a:picLocks noChangeAspect="1"/>
          </p:cNvPicPr>
          <p:nvPr/>
        </p:nvPicPr>
        <p:blipFill>
          <a:blip r:embed="rId2"/>
          <a:stretch>
            <a:fillRect/>
          </a:stretch>
        </p:blipFill>
        <p:spPr>
          <a:xfrm>
            <a:off x="6911945" y="1797920"/>
            <a:ext cx="3968953" cy="2042958"/>
          </a:xfrm>
          <a:prstGeom prst="rect">
            <a:avLst/>
          </a:prstGeom>
        </p:spPr>
      </p:pic>
      <p:pic>
        <p:nvPicPr>
          <p:cNvPr id="3" name="Picture 2"/>
          <p:cNvPicPr>
            <a:picLocks noChangeAspect="1"/>
          </p:cNvPicPr>
          <p:nvPr/>
        </p:nvPicPr>
        <p:blipFill>
          <a:blip r:embed="rId3"/>
          <a:stretch>
            <a:fillRect/>
          </a:stretch>
        </p:blipFill>
        <p:spPr>
          <a:xfrm>
            <a:off x="1524000" y="1579384"/>
            <a:ext cx="3756055" cy="2852927"/>
          </a:xfrm>
          <a:prstGeom prst="rect">
            <a:avLst/>
          </a:prstGeom>
        </p:spPr>
      </p:pic>
      <p:pic>
        <p:nvPicPr>
          <p:cNvPr id="2" name="Picture 1"/>
          <p:cNvPicPr>
            <a:picLocks noChangeAspect="1"/>
          </p:cNvPicPr>
          <p:nvPr/>
        </p:nvPicPr>
        <p:blipFill>
          <a:blip r:embed="rId4"/>
          <a:stretch>
            <a:fillRect/>
          </a:stretch>
        </p:blipFill>
        <p:spPr>
          <a:xfrm>
            <a:off x="6723851" y="4194490"/>
            <a:ext cx="4345140" cy="1812602"/>
          </a:xfrm>
          <a:prstGeom prst="rect">
            <a:avLst/>
          </a:prstGeom>
        </p:spPr>
      </p:pic>
      <p:sp>
        <p:nvSpPr>
          <p:cNvPr id="10" name="TextBox 9"/>
          <p:cNvSpPr txBox="1"/>
          <p:nvPr/>
        </p:nvSpPr>
        <p:spPr>
          <a:xfrm>
            <a:off x="1447800" y="4822312"/>
            <a:ext cx="7924800" cy="461665"/>
          </a:xfrm>
          <a:prstGeom prst="rect">
            <a:avLst/>
          </a:prstGeom>
          <a:noFill/>
        </p:spPr>
        <p:txBody>
          <a:bodyPr wrap="square" rtlCol="0">
            <a:spAutoFit/>
          </a:bodyPr>
          <a:lstStyle/>
          <a:p>
            <a:r>
              <a:rPr lang="en-US" sz="2400" dirty="0" smtClean="0">
                <a:latin typeface="Calibri" panose="020F0502020204030204" pitchFamily="34" charset="0"/>
              </a:rPr>
              <a:t>Parallel or Serial Data?</a:t>
            </a:r>
            <a:endParaRPr lang="en-US" sz="2400" dirty="0">
              <a:latin typeface="Calibri" panose="020F0502020204030204" pitchFamily="34" charset="0"/>
            </a:endParaRPr>
          </a:p>
        </p:txBody>
      </p:sp>
    </p:spTree>
    <p:extLst>
      <p:ext uri="{BB962C8B-B14F-4D97-AF65-F5344CB8AC3E}">
        <p14:creationId xmlns:p14="http://schemas.microsoft.com/office/powerpoint/2010/main" val="2959643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0" y="1148948"/>
            <a:ext cx="4191000" cy="4979611"/>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24</a:t>
            </a:fld>
            <a:endParaRPr lang="en-US"/>
          </a:p>
        </p:txBody>
      </p:sp>
      <p:sp>
        <p:nvSpPr>
          <p:cNvPr id="10"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r>
              <a:rPr lang="en-US" sz="4400" dirty="0">
                <a:latin typeface="Calibri" panose="020F0502020204030204" pitchFamily="34" charset="0"/>
                <a:ea typeface="+mj-ea"/>
                <a:cs typeface="+mj-cs"/>
              </a:rPr>
              <a:t>Organizations that Use LabVIEW</a:t>
            </a:r>
          </a:p>
        </p:txBody>
      </p:sp>
      <p:pic>
        <p:nvPicPr>
          <p:cNvPr id="9" name="Picture 2"/>
          <p:cNvPicPr>
            <a:picLocks noChangeAspect="1" noChangeArrowheads="1"/>
          </p:cNvPicPr>
          <p:nvPr/>
        </p:nvPicPr>
        <p:blipFill>
          <a:blip r:embed="rId3" cstate="print"/>
          <a:srcRect/>
          <a:stretch>
            <a:fillRect/>
          </a:stretch>
        </p:blipFill>
        <p:spPr bwMode="auto">
          <a:xfrm>
            <a:off x="6515100" y="1151125"/>
            <a:ext cx="4324418" cy="4977434"/>
          </a:xfrm>
          <a:prstGeom prst="rect">
            <a:avLst/>
          </a:prstGeom>
          <a:ln>
            <a:noFill/>
          </a:ln>
          <a:effectLst/>
        </p:spPr>
      </p:pic>
    </p:spTree>
    <p:extLst>
      <p:ext uri="{BB962C8B-B14F-4D97-AF65-F5344CB8AC3E}">
        <p14:creationId xmlns:p14="http://schemas.microsoft.com/office/powerpoint/2010/main" val="3921953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E781E79B-F73F-4D58-BB3D-2E951F98E0CD}" type="slidenum">
              <a:rPr lang="en-US" smtClean="0"/>
              <a:pPr>
                <a:defRPr/>
              </a:pPr>
              <a:t>25</a:t>
            </a:fld>
            <a:endParaRPr lang="en-US"/>
          </a:p>
        </p:txBody>
      </p:sp>
      <p:sp>
        <p:nvSpPr>
          <p:cNvPr id="8"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r>
              <a:rPr lang="en-US" sz="4400" dirty="0">
                <a:latin typeface="Calibri" panose="020F0502020204030204" pitchFamily="34" charset="0"/>
                <a:ea typeface="+mj-ea"/>
                <a:cs typeface="+mj-cs"/>
              </a:rPr>
              <a:t>Organizations that Use LabVIEW</a:t>
            </a:r>
          </a:p>
        </p:txBody>
      </p:sp>
      <p:pic>
        <p:nvPicPr>
          <p:cNvPr id="2" name="Picture 1"/>
          <p:cNvPicPr>
            <a:picLocks noChangeAspect="1"/>
          </p:cNvPicPr>
          <p:nvPr/>
        </p:nvPicPr>
        <p:blipFill>
          <a:blip r:embed="rId2"/>
          <a:stretch>
            <a:fillRect/>
          </a:stretch>
        </p:blipFill>
        <p:spPr>
          <a:xfrm>
            <a:off x="990601" y="1143000"/>
            <a:ext cx="4114800" cy="2781836"/>
          </a:xfrm>
          <a:prstGeom prst="rect">
            <a:avLst/>
          </a:prstGeom>
        </p:spPr>
      </p:pic>
      <p:pic>
        <p:nvPicPr>
          <p:cNvPr id="4" name="Picture 3"/>
          <p:cNvPicPr>
            <a:picLocks noChangeAspect="1"/>
          </p:cNvPicPr>
          <p:nvPr/>
        </p:nvPicPr>
        <p:blipFill>
          <a:blip r:embed="rId3"/>
          <a:stretch>
            <a:fillRect/>
          </a:stretch>
        </p:blipFill>
        <p:spPr>
          <a:xfrm>
            <a:off x="914400" y="4226192"/>
            <a:ext cx="3192652" cy="955407"/>
          </a:xfrm>
          <a:prstGeom prst="rect">
            <a:avLst/>
          </a:prstGeom>
        </p:spPr>
      </p:pic>
      <p:pic>
        <p:nvPicPr>
          <p:cNvPr id="6" name="Picture 5"/>
          <p:cNvPicPr>
            <a:picLocks noChangeAspect="1"/>
          </p:cNvPicPr>
          <p:nvPr/>
        </p:nvPicPr>
        <p:blipFill>
          <a:blip r:embed="rId4"/>
          <a:stretch>
            <a:fillRect/>
          </a:stretch>
        </p:blipFill>
        <p:spPr>
          <a:xfrm>
            <a:off x="4648200" y="2819400"/>
            <a:ext cx="7086600" cy="3388496"/>
          </a:xfrm>
          <a:prstGeom prst="rect">
            <a:avLst/>
          </a:prstGeom>
        </p:spPr>
      </p:pic>
      <p:pic>
        <p:nvPicPr>
          <p:cNvPr id="11" name="Picture 10"/>
          <p:cNvPicPr>
            <a:picLocks noChangeAspect="1"/>
          </p:cNvPicPr>
          <p:nvPr/>
        </p:nvPicPr>
        <p:blipFill>
          <a:blip r:embed="rId5"/>
          <a:stretch>
            <a:fillRect/>
          </a:stretch>
        </p:blipFill>
        <p:spPr>
          <a:xfrm>
            <a:off x="5436394" y="1064300"/>
            <a:ext cx="5686425" cy="1209675"/>
          </a:xfrm>
          <a:prstGeom prst="rect">
            <a:avLst/>
          </a:prstGeom>
        </p:spPr>
      </p:pic>
      <p:pic>
        <p:nvPicPr>
          <p:cNvPr id="10" name="Picture 9"/>
          <p:cNvPicPr>
            <a:picLocks noChangeAspect="1"/>
          </p:cNvPicPr>
          <p:nvPr/>
        </p:nvPicPr>
        <p:blipFill>
          <a:blip r:embed="rId6"/>
          <a:stretch>
            <a:fillRect/>
          </a:stretch>
        </p:blipFill>
        <p:spPr>
          <a:xfrm>
            <a:off x="9982200" y="1900095"/>
            <a:ext cx="1029222" cy="583384"/>
          </a:xfrm>
          <a:prstGeom prst="rect">
            <a:avLst/>
          </a:prstGeom>
        </p:spPr>
      </p:pic>
      <p:pic>
        <p:nvPicPr>
          <p:cNvPr id="12" name="Picture 11"/>
          <p:cNvPicPr>
            <a:picLocks noChangeAspect="1"/>
          </p:cNvPicPr>
          <p:nvPr/>
        </p:nvPicPr>
        <p:blipFill>
          <a:blip r:embed="rId7"/>
          <a:stretch>
            <a:fillRect/>
          </a:stretch>
        </p:blipFill>
        <p:spPr>
          <a:xfrm>
            <a:off x="7524750" y="1084362"/>
            <a:ext cx="1790700" cy="322108"/>
          </a:xfrm>
          <a:prstGeom prst="rect">
            <a:avLst/>
          </a:prstGeom>
        </p:spPr>
      </p:pic>
      <p:pic>
        <p:nvPicPr>
          <p:cNvPr id="13" name="Picture 12"/>
          <p:cNvPicPr>
            <a:picLocks noChangeAspect="1"/>
          </p:cNvPicPr>
          <p:nvPr/>
        </p:nvPicPr>
        <p:blipFill>
          <a:blip r:embed="rId8"/>
          <a:stretch>
            <a:fillRect/>
          </a:stretch>
        </p:blipFill>
        <p:spPr>
          <a:xfrm>
            <a:off x="5280972" y="2281326"/>
            <a:ext cx="4701228" cy="281664"/>
          </a:xfrm>
          <a:prstGeom prst="rect">
            <a:avLst/>
          </a:prstGeom>
        </p:spPr>
      </p:pic>
    </p:spTree>
    <p:extLst>
      <p:ext uri="{BB962C8B-B14F-4D97-AF65-F5344CB8AC3E}">
        <p14:creationId xmlns:p14="http://schemas.microsoft.com/office/powerpoint/2010/main" val="2168181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26</a:t>
            </a:fld>
            <a:endParaRPr lang="en-US"/>
          </a:p>
        </p:txBody>
      </p:sp>
      <p:sp>
        <p:nvSpPr>
          <p:cNvPr id="7" name="Rectangle 6"/>
          <p:cNvSpPr/>
          <p:nvPr/>
        </p:nvSpPr>
        <p:spPr>
          <a:xfrm>
            <a:off x="4031560" y="2438401"/>
            <a:ext cx="3713196"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Specifications</a:t>
            </a:r>
          </a:p>
        </p:txBody>
      </p:sp>
      <p:pic>
        <p:nvPicPr>
          <p:cNvPr id="3" name="Picture 2">
            <a:hlinkClick r:id="" action="ppaction://hlinkshowjump?jump=firstslide"/>
          </p:cNvPr>
          <p:cNvPicPr>
            <a:picLocks noChangeAspect="1"/>
          </p:cNvPicPr>
          <p:nvPr/>
        </p:nvPicPr>
        <p:blipFill>
          <a:blip r:embed="rId2"/>
          <a:stretch>
            <a:fillRect/>
          </a:stretch>
        </p:blipFill>
        <p:spPr>
          <a:xfrm>
            <a:off x="10363200" y="457200"/>
            <a:ext cx="1248946" cy="1204913"/>
          </a:xfrm>
          <a:prstGeom prst="rect">
            <a:avLst/>
          </a:prstGeom>
        </p:spPr>
      </p:pic>
    </p:spTree>
    <p:extLst>
      <p:ext uri="{BB962C8B-B14F-4D97-AF65-F5344CB8AC3E}">
        <p14:creationId xmlns:p14="http://schemas.microsoft.com/office/powerpoint/2010/main" val="1032713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09801" y="381001"/>
            <a:ext cx="7509965" cy="863967"/>
          </a:xfrm>
        </p:spPr>
        <p:txBody>
          <a:bodyPr>
            <a:normAutofit fontScale="90000"/>
          </a:bodyPr>
          <a:lstStyle/>
          <a:p>
            <a:r>
              <a:rPr lang="en-US" dirty="0" smtClean="0">
                <a:latin typeface="Calibri" panose="020F0502020204030204" pitchFamily="34" charset="0"/>
              </a:rPr>
              <a:t>myDAQ Digital I/O Specifications: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27</a:t>
            </a:fld>
            <a:endParaRPr lang="en-US"/>
          </a:p>
        </p:txBody>
      </p:sp>
      <p:sp>
        <p:nvSpPr>
          <p:cNvPr id="8" name="Rectangle 7"/>
          <p:cNvSpPr/>
          <p:nvPr/>
        </p:nvSpPr>
        <p:spPr>
          <a:xfrm>
            <a:off x="2286000" y="1459252"/>
            <a:ext cx="1447800" cy="400110"/>
          </a:xfrm>
          <a:prstGeom prst="rect">
            <a:avLst/>
          </a:prstGeom>
        </p:spPr>
        <p:txBody>
          <a:bodyPr wrap="square">
            <a:spAutoFit/>
          </a:bodyPr>
          <a:lstStyle/>
          <a:p>
            <a:r>
              <a:rPr lang="en-US" sz="2000" dirty="0" smtClean="0">
                <a:solidFill>
                  <a:srgbClr val="0070C0"/>
                </a:solidFill>
                <a:latin typeface="Calibri" panose="020F0502020204030204" pitchFamily="34" charset="0"/>
              </a:rPr>
              <a:t>Digital In:</a:t>
            </a:r>
          </a:p>
        </p:txBody>
      </p:sp>
      <p:sp>
        <p:nvSpPr>
          <p:cNvPr id="9" name="Rectangle 8"/>
          <p:cNvSpPr/>
          <p:nvPr/>
        </p:nvSpPr>
        <p:spPr>
          <a:xfrm>
            <a:off x="2209800" y="1905000"/>
            <a:ext cx="3505200" cy="1015663"/>
          </a:xfrm>
          <a:prstGeom prst="rect">
            <a:avLst/>
          </a:prstGeom>
        </p:spPr>
        <p:txBody>
          <a:bodyPr wrap="square">
            <a:spAutoFit/>
          </a:bodyPr>
          <a:lstStyle/>
          <a:p>
            <a:pPr marL="285750" indent="-285750">
              <a:buFont typeface="Arial" panose="020B0604020202020204" pitchFamily="34" charset="0"/>
              <a:buChar char="•"/>
            </a:pPr>
            <a:r>
              <a:rPr lang="en-US" sz="2000" dirty="0" smtClean="0">
                <a:latin typeface="Calibri" panose="020F0502020204030204" pitchFamily="34" charset="0"/>
              </a:rPr>
              <a:t>3.3 volts LVTTL inputs</a:t>
            </a:r>
          </a:p>
          <a:p>
            <a:pPr marL="285750" indent="-285750">
              <a:buFont typeface="Arial" panose="020B0604020202020204" pitchFamily="34" charset="0"/>
              <a:buChar char="•"/>
            </a:pPr>
            <a:r>
              <a:rPr lang="en-US" sz="2000" dirty="0" smtClean="0">
                <a:latin typeface="Calibri" panose="020F0502020204030204" pitchFamily="34" charset="0"/>
              </a:rPr>
              <a:t>5.0 TTL volt tolerant inputs</a:t>
            </a:r>
          </a:p>
          <a:p>
            <a:pPr marL="285750" indent="-285750">
              <a:buFont typeface="Arial" panose="020B0604020202020204" pitchFamily="34" charset="0"/>
              <a:buChar char="•"/>
            </a:pPr>
            <a:endParaRPr lang="en-US" sz="2000" dirty="0"/>
          </a:p>
        </p:txBody>
      </p:sp>
      <p:pic>
        <p:nvPicPr>
          <p:cNvPr id="10" name="Picture 9"/>
          <p:cNvPicPr>
            <a:picLocks noChangeAspect="1"/>
          </p:cNvPicPr>
          <p:nvPr/>
        </p:nvPicPr>
        <p:blipFill>
          <a:blip r:embed="rId2"/>
          <a:stretch>
            <a:fillRect/>
          </a:stretch>
        </p:blipFill>
        <p:spPr>
          <a:xfrm>
            <a:off x="2226220" y="3263990"/>
            <a:ext cx="7477125" cy="2933700"/>
          </a:xfrm>
          <a:prstGeom prst="rect">
            <a:avLst/>
          </a:prstGeom>
        </p:spPr>
      </p:pic>
      <p:sp>
        <p:nvSpPr>
          <p:cNvPr id="11" name="Rectangle 10"/>
          <p:cNvSpPr/>
          <p:nvPr/>
        </p:nvSpPr>
        <p:spPr>
          <a:xfrm>
            <a:off x="6211937" y="1907629"/>
            <a:ext cx="3505200" cy="707886"/>
          </a:xfrm>
          <a:prstGeom prst="rect">
            <a:avLst/>
          </a:prstGeom>
        </p:spPr>
        <p:txBody>
          <a:bodyPr wrap="square">
            <a:spAutoFit/>
          </a:bodyPr>
          <a:lstStyle/>
          <a:p>
            <a:pPr marL="285750" indent="-285750">
              <a:buFont typeface="Arial" panose="020B0604020202020204" pitchFamily="34" charset="0"/>
              <a:buChar char="•"/>
            </a:pPr>
            <a:r>
              <a:rPr lang="en-US" sz="2000" dirty="0" smtClean="0">
                <a:latin typeface="Calibri" panose="020F0502020204030204" pitchFamily="34" charset="0"/>
              </a:rPr>
              <a:t>3.3 volt LVTTL</a:t>
            </a:r>
          </a:p>
          <a:p>
            <a:pPr marL="285750" indent="-285750">
              <a:buFont typeface="Arial" panose="020B0604020202020204" pitchFamily="34" charset="0"/>
              <a:buChar char="•"/>
            </a:pPr>
            <a:r>
              <a:rPr lang="en-US" sz="2000" dirty="0" smtClean="0">
                <a:latin typeface="Calibri" panose="020F0502020204030204" pitchFamily="34" charset="0"/>
              </a:rPr>
              <a:t>Max. 4 mA drive</a:t>
            </a:r>
          </a:p>
        </p:txBody>
      </p:sp>
      <p:sp>
        <p:nvSpPr>
          <p:cNvPr id="12" name="Rectangle 11"/>
          <p:cNvSpPr/>
          <p:nvPr/>
        </p:nvSpPr>
        <p:spPr>
          <a:xfrm>
            <a:off x="6324600" y="1459252"/>
            <a:ext cx="1447800" cy="400110"/>
          </a:xfrm>
          <a:prstGeom prst="rect">
            <a:avLst/>
          </a:prstGeom>
        </p:spPr>
        <p:txBody>
          <a:bodyPr wrap="square">
            <a:spAutoFit/>
          </a:bodyPr>
          <a:lstStyle/>
          <a:p>
            <a:r>
              <a:rPr lang="en-US" sz="2000" dirty="0" smtClean="0">
                <a:solidFill>
                  <a:srgbClr val="0070C0"/>
                </a:solidFill>
                <a:latin typeface="Calibri" panose="020F0502020204030204" pitchFamily="34" charset="0"/>
              </a:rPr>
              <a:t>Digital Out:</a:t>
            </a:r>
          </a:p>
        </p:txBody>
      </p:sp>
      <p:pic>
        <p:nvPicPr>
          <p:cNvPr id="2" name="Picture 1"/>
          <p:cNvPicPr>
            <a:picLocks noChangeAspect="1"/>
          </p:cNvPicPr>
          <p:nvPr/>
        </p:nvPicPr>
        <p:blipFill>
          <a:blip r:embed="rId3"/>
          <a:stretch>
            <a:fillRect/>
          </a:stretch>
        </p:blipFill>
        <p:spPr>
          <a:xfrm>
            <a:off x="9829800" y="638257"/>
            <a:ext cx="1781175" cy="1190625"/>
          </a:xfrm>
          <a:prstGeom prst="rect">
            <a:avLst/>
          </a:prstGeom>
        </p:spPr>
      </p:pic>
      <p:pic>
        <p:nvPicPr>
          <p:cNvPr id="3" name="Picture 2"/>
          <p:cNvPicPr>
            <a:picLocks noChangeAspect="1"/>
          </p:cNvPicPr>
          <p:nvPr/>
        </p:nvPicPr>
        <p:blipFill>
          <a:blip r:embed="rId4"/>
          <a:stretch>
            <a:fillRect/>
          </a:stretch>
        </p:blipFill>
        <p:spPr>
          <a:xfrm>
            <a:off x="10287000" y="2210793"/>
            <a:ext cx="1257300" cy="2771775"/>
          </a:xfrm>
          <a:prstGeom prst="rect">
            <a:avLst/>
          </a:prstGeom>
        </p:spPr>
      </p:pic>
      <p:pic>
        <p:nvPicPr>
          <p:cNvPr id="6" name="Picture 5"/>
          <p:cNvPicPr>
            <a:picLocks noChangeAspect="1"/>
          </p:cNvPicPr>
          <p:nvPr/>
        </p:nvPicPr>
        <p:blipFill>
          <a:blip r:embed="rId5"/>
          <a:stretch>
            <a:fillRect/>
          </a:stretch>
        </p:blipFill>
        <p:spPr>
          <a:xfrm>
            <a:off x="313332" y="1030377"/>
            <a:ext cx="1343025" cy="4467225"/>
          </a:xfrm>
          <a:prstGeom prst="rect">
            <a:avLst/>
          </a:prstGeom>
        </p:spPr>
      </p:pic>
      <p:sp>
        <p:nvSpPr>
          <p:cNvPr id="13" name="Rectangle 12"/>
          <p:cNvSpPr/>
          <p:nvPr/>
        </p:nvSpPr>
        <p:spPr>
          <a:xfrm>
            <a:off x="9986554" y="5207793"/>
            <a:ext cx="1905000" cy="461665"/>
          </a:xfrm>
          <a:prstGeom prst="rect">
            <a:avLst/>
          </a:prstGeom>
        </p:spPr>
        <p:txBody>
          <a:bodyPr wrap="square">
            <a:spAutoFit/>
          </a:bodyPr>
          <a:lstStyle/>
          <a:p>
            <a:r>
              <a:rPr lang="en-US" sz="1200" dirty="0" smtClean="0">
                <a:solidFill>
                  <a:srgbClr val="0070C0"/>
                </a:solidFill>
                <a:latin typeface="Calibri" panose="020F0502020204030204" pitchFamily="34" charset="0"/>
              </a:rPr>
              <a:t>LVTTL – low voltage transistor-transistor logic.</a:t>
            </a:r>
          </a:p>
        </p:txBody>
      </p:sp>
    </p:spTree>
    <p:extLst>
      <p:ext uri="{BB962C8B-B14F-4D97-AF65-F5344CB8AC3E}">
        <p14:creationId xmlns:p14="http://schemas.microsoft.com/office/powerpoint/2010/main" val="1065520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87582" y="304800"/>
            <a:ext cx="7509965" cy="863967"/>
          </a:xfrm>
        </p:spPr>
        <p:txBody>
          <a:bodyPr>
            <a:normAutofit fontScale="90000"/>
          </a:bodyPr>
          <a:lstStyle/>
          <a:p>
            <a:r>
              <a:rPr lang="en-US" dirty="0" smtClean="0">
                <a:latin typeface="Calibri" panose="020F0502020204030204" pitchFamily="34" charset="0"/>
              </a:rPr>
              <a:t>myDAQ Analog I/O Specifications: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28</a:t>
            </a:fld>
            <a:endParaRPr lang="en-US"/>
          </a:p>
        </p:txBody>
      </p:sp>
      <p:pic>
        <p:nvPicPr>
          <p:cNvPr id="3" name="Picture 2"/>
          <p:cNvPicPr>
            <a:picLocks noChangeAspect="1"/>
          </p:cNvPicPr>
          <p:nvPr/>
        </p:nvPicPr>
        <p:blipFill>
          <a:blip r:embed="rId2"/>
          <a:stretch>
            <a:fillRect/>
          </a:stretch>
        </p:blipFill>
        <p:spPr>
          <a:xfrm>
            <a:off x="1477735" y="2872935"/>
            <a:ext cx="4709875" cy="2282886"/>
          </a:xfrm>
          <a:prstGeom prst="rect">
            <a:avLst/>
          </a:prstGeom>
        </p:spPr>
      </p:pic>
      <p:sp>
        <p:nvSpPr>
          <p:cNvPr id="6" name="Rectangle 5"/>
          <p:cNvSpPr/>
          <p:nvPr/>
        </p:nvSpPr>
        <p:spPr>
          <a:xfrm>
            <a:off x="1320981" y="1538099"/>
            <a:ext cx="3505200" cy="1200329"/>
          </a:xfrm>
          <a:prstGeom prst="rect">
            <a:avLst/>
          </a:prstGeom>
        </p:spPr>
        <p:txBody>
          <a:bodyPr wrap="square">
            <a:spAutoFit/>
          </a:bodyPr>
          <a:lstStyle/>
          <a:p>
            <a:pPr marL="285750" indent="-285750">
              <a:buFont typeface="Arial" panose="020B0604020202020204" pitchFamily="34" charset="0"/>
              <a:buChar char="•"/>
            </a:pPr>
            <a:r>
              <a:rPr lang="en-US" dirty="0" smtClean="0">
                <a:latin typeface="Calibri" panose="020F0502020204030204" pitchFamily="34" charset="0"/>
              </a:rPr>
              <a:t>+/- 10 volts</a:t>
            </a:r>
          </a:p>
          <a:p>
            <a:pPr marL="285750" indent="-285750">
              <a:buFont typeface="Arial" panose="020B0604020202020204" pitchFamily="34" charset="0"/>
              <a:buChar char="•"/>
            </a:pPr>
            <a:r>
              <a:rPr lang="en-US" dirty="0" smtClean="0">
                <a:latin typeface="Calibri" panose="020F0502020204030204" pitchFamily="34" charset="0"/>
              </a:rPr>
              <a:t>2 mA drive</a:t>
            </a:r>
          </a:p>
          <a:p>
            <a:pPr marL="285750" indent="-285750">
              <a:buFont typeface="Arial" panose="020B0604020202020204" pitchFamily="34" charset="0"/>
              <a:buChar char="•"/>
            </a:pPr>
            <a:r>
              <a:rPr lang="en-US" dirty="0" smtClean="0">
                <a:latin typeface="Calibri" panose="020F0502020204030204" pitchFamily="34" charset="0"/>
              </a:rPr>
              <a:t>16 bit resolution</a:t>
            </a:r>
          </a:p>
          <a:p>
            <a:pPr marL="285750" indent="-285750">
              <a:buFont typeface="Arial" panose="020B0604020202020204" pitchFamily="34" charset="0"/>
              <a:buChar char="•"/>
            </a:pPr>
            <a:r>
              <a:rPr lang="en-US" dirty="0" smtClean="0">
                <a:latin typeface="Calibri" panose="020F0502020204030204" pitchFamily="34" charset="0"/>
              </a:rPr>
              <a:t>200 kilo samples/second</a:t>
            </a:r>
            <a:endParaRPr lang="en-US" dirty="0"/>
          </a:p>
        </p:txBody>
      </p:sp>
      <p:sp>
        <p:nvSpPr>
          <p:cNvPr id="7" name="Rectangle 6"/>
          <p:cNvSpPr/>
          <p:nvPr/>
        </p:nvSpPr>
        <p:spPr>
          <a:xfrm>
            <a:off x="4978581" y="1537454"/>
            <a:ext cx="3505200" cy="1200329"/>
          </a:xfrm>
          <a:prstGeom prst="rect">
            <a:avLst/>
          </a:prstGeom>
        </p:spPr>
        <p:txBody>
          <a:bodyPr wrap="square">
            <a:spAutoFit/>
          </a:bodyPr>
          <a:lstStyle/>
          <a:p>
            <a:pPr marL="285750" indent="-285750">
              <a:buFont typeface="Arial" panose="020B0604020202020204" pitchFamily="34" charset="0"/>
              <a:buChar char="•"/>
            </a:pPr>
            <a:r>
              <a:rPr lang="en-US" dirty="0" smtClean="0">
                <a:latin typeface="Calibri" panose="020F0502020204030204" pitchFamily="34" charset="0"/>
              </a:rPr>
              <a:t>+/- 10 volts</a:t>
            </a:r>
          </a:p>
          <a:p>
            <a:pPr marL="285750" indent="-285750">
              <a:buFont typeface="Arial" panose="020B0604020202020204" pitchFamily="34" charset="0"/>
              <a:buChar char="•"/>
            </a:pPr>
            <a:r>
              <a:rPr lang="en-US" dirty="0" smtClean="0">
                <a:latin typeface="Calibri" panose="020F0502020204030204" pitchFamily="34" charset="0"/>
              </a:rPr>
              <a:t>10 G ohms input impedance</a:t>
            </a:r>
          </a:p>
          <a:p>
            <a:pPr marL="285750" indent="-285750">
              <a:buFont typeface="Arial" panose="020B0604020202020204" pitchFamily="34" charset="0"/>
              <a:buChar char="•"/>
            </a:pPr>
            <a:r>
              <a:rPr lang="en-US" dirty="0" smtClean="0">
                <a:latin typeface="Calibri" panose="020F0502020204030204" pitchFamily="34" charset="0"/>
              </a:rPr>
              <a:t>16 bit resolution</a:t>
            </a:r>
          </a:p>
          <a:p>
            <a:pPr marL="285750" indent="-285750">
              <a:buFont typeface="Arial" panose="020B0604020202020204" pitchFamily="34" charset="0"/>
              <a:buChar char="•"/>
            </a:pPr>
            <a:r>
              <a:rPr lang="en-US" dirty="0" smtClean="0">
                <a:latin typeface="Calibri" panose="020F0502020204030204" pitchFamily="34" charset="0"/>
              </a:rPr>
              <a:t>200 kilo samples/second</a:t>
            </a:r>
            <a:endParaRPr lang="en-US" dirty="0"/>
          </a:p>
        </p:txBody>
      </p:sp>
      <p:sp>
        <p:nvSpPr>
          <p:cNvPr id="9" name="Rectangle 8"/>
          <p:cNvSpPr/>
          <p:nvPr/>
        </p:nvSpPr>
        <p:spPr>
          <a:xfrm>
            <a:off x="1778181" y="1168766"/>
            <a:ext cx="1447800" cy="369332"/>
          </a:xfrm>
          <a:prstGeom prst="rect">
            <a:avLst/>
          </a:prstGeom>
        </p:spPr>
        <p:txBody>
          <a:bodyPr wrap="square">
            <a:spAutoFit/>
          </a:bodyPr>
          <a:lstStyle/>
          <a:p>
            <a:r>
              <a:rPr lang="en-US" dirty="0" smtClean="0">
                <a:solidFill>
                  <a:srgbClr val="0070C0"/>
                </a:solidFill>
                <a:latin typeface="Calibri" panose="020F0502020204030204" pitchFamily="34" charset="0"/>
              </a:rPr>
              <a:t>Analog Out</a:t>
            </a:r>
          </a:p>
        </p:txBody>
      </p:sp>
      <p:sp>
        <p:nvSpPr>
          <p:cNvPr id="10" name="Rectangle 9"/>
          <p:cNvSpPr/>
          <p:nvPr/>
        </p:nvSpPr>
        <p:spPr>
          <a:xfrm>
            <a:off x="5435781" y="1168766"/>
            <a:ext cx="1295400" cy="369332"/>
          </a:xfrm>
          <a:prstGeom prst="rect">
            <a:avLst/>
          </a:prstGeom>
        </p:spPr>
        <p:txBody>
          <a:bodyPr wrap="square">
            <a:spAutoFit/>
          </a:bodyPr>
          <a:lstStyle/>
          <a:p>
            <a:r>
              <a:rPr lang="en-US" dirty="0" smtClean="0">
                <a:solidFill>
                  <a:srgbClr val="0070C0"/>
                </a:solidFill>
                <a:latin typeface="Calibri" panose="020F0502020204030204" pitchFamily="34" charset="0"/>
              </a:rPr>
              <a:t>Analog In</a:t>
            </a:r>
          </a:p>
        </p:txBody>
      </p:sp>
      <p:sp>
        <p:nvSpPr>
          <p:cNvPr id="11" name="Rectangle 10"/>
          <p:cNvSpPr/>
          <p:nvPr/>
        </p:nvSpPr>
        <p:spPr>
          <a:xfrm>
            <a:off x="1320981" y="5162352"/>
            <a:ext cx="4953000" cy="923330"/>
          </a:xfrm>
          <a:prstGeom prst="rect">
            <a:avLst/>
          </a:prstGeom>
        </p:spPr>
        <p:txBody>
          <a:bodyPr wrap="square">
            <a:spAutoFit/>
          </a:bodyPr>
          <a:lstStyle/>
          <a:p>
            <a:r>
              <a:rPr lang="en-US" dirty="0" smtClean="0">
                <a:solidFill>
                  <a:srgbClr val="FF0000"/>
                </a:solidFill>
                <a:latin typeface="Calibri" panose="020F0502020204030204" pitchFamily="34" charset="0"/>
              </a:rPr>
              <a:t>For single ended inputs, using a ground reference, the 0- and 1- inputs must connect to ground</a:t>
            </a:r>
            <a:r>
              <a:rPr lang="en-US" dirty="0" smtClean="0">
                <a:solidFill>
                  <a:srgbClr val="FF0000"/>
                </a:solidFill>
                <a:latin typeface="Calibri" panose="020F0502020204030204" pitchFamily="34" charset="0"/>
              </a:rPr>
              <a:t>. Resolution = 20v/65,535 = about 0.3 mV. </a:t>
            </a:r>
            <a:endParaRPr lang="en-US" dirty="0">
              <a:solidFill>
                <a:srgbClr val="FF0000"/>
              </a:solidFill>
            </a:endParaRPr>
          </a:p>
        </p:txBody>
      </p:sp>
      <p:pic>
        <p:nvPicPr>
          <p:cNvPr id="2" name="Picture 1"/>
          <p:cNvPicPr>
            <a:picLocks noChangeAspect="1"/>
          </p:cNvPicPr>
          <p:nvPr/>
        </p:nvPicPr>
        <p:blipFill>
          <a:blip r:embed="rId3"/>
          <a:stretch>
            <a:fillRect/>
          </a:stretch>
        </p:blipFill>
        <p:spPr>
          <a:xfrm>
            <a:off x="8147469" y="2293143"/>
            <a:ext cx="3669462" cy="1834731"/>
          </a:xfrm>
          <a:prstGeom prst="rect">
            <a:avLst/>
          </a:prstGeom>
        </p:spPr>
      </p:pic>
      <p:pic>
        <p:nvPicPr>
          <p:cNvPr id="8" name="Picture 7"/>
          <p:cNvPicPr>
            <a:picLocks noChangeAspect="1"/>
          </p:cNvPicPr>
          <p:nvPr/>
        </p:nvPicPr>
        <p:blipFill>
          <a:blip r:embed="rId4"/>
          <a:stretch>
            <a:fillRect/>
          </a:stretch>
        </p:blipFill>
        <p:spPr>
          <a:xfrm>
            <a:off x="8220502" y="642562"/>
            <a:ext cx="2258542" cy="1118673"/>
          </a:xfrm>
          <a:prstGeom prst="rect">
            <a:avLst/>
          </a:prstGeom>
        </p:spPr>
      </p:pic>
      <p:pic>
        <p:nvPicPr>
          <p:cNvPr id="12" name="Picture 11"/>
          <p:cNvPicPr>
            <a:picLocks noChangeAspect="1"/>
          </p:cNvPicPr>
          <p:nvPr/>
        </p:nvPicPr>
        <p:blipFill>
          <a:blip r:embed="rId5"/>
          <a:stretch>
            <a:fillRect/>
          </a:stretch>
        </p:blipFill>
        <p:spPr>
          <a:xfrm>
            <a:off x="8297546" y="4328547"/>
            <a:ext cx="3056253" cy="2030664"/>
          </a:xfrm>
          <a:prstGeom prst="rect">
            <a:avLst/>
          </a:prstGeom>
        </p:spPr>
      </p:pic>
    </p:spTree>
    <p:extLst>
      <p:ext uri="{BB962C8B-B14F-4D97-AF65-F5344CB8AC3E}">
        <p14:creationId xmlns:p14="http://schemas.microsoft.com/office/powerpoint/2010/main" val="3923365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09801" y="381001"/>
            <a:ext cx="7509965" cy="863967"/>
          </a:xfrm>
        </p:spPr>
        <p:txBody>
          <a:bodyPr>
            <a:normAutofit fontScale="90000"/>
          </a:bodyPr>
          <a:lstStyle/>
          <a:p>
            <a:r>
              <a:rPr lang="en-US" dirty="0" smtClean="0">
                <a:latin typeface="Calibri" panose="020F0502020204030204" pitchFamily="34" charset="0"/>
              </a:rPr>
              <a:t>myDAQ Power Supply Specifications: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29</a:t>
            </a:fld>
            <a:endParaRPr lang="en-US"/>
          </a:p>
        </p:txBody>
      </p:sp>
      <p:pic>
        <p:nvPicPr>
          <p:cNvPr id="6" name="Picture 5"/>
          <p:cNvPicPr>
            <a:picLocks noChangeAspect="1"/>
          </p:cNvPicPr>
          <p:nvPr/>
        </p:nvPicPr>
        <p:blipFill>
          <a:blip r:embed="rId2"/>
          <a:stretch>
            <a:fillRect/>
          </a:stretch>
        </p:blipFill>
        <p:spPr>
          <a:xfrm>
            <a:off x="8207595" y="3634693"/>
            <a:ext cx="1800225" cy="2571750"/>
          </a:xfrm>
          <a:prstGeom prst="rect">
            <a:avLst/>
          </a:prstGeom>
        </p:spPr>
      </p:pic>
      <p:pic>
        <p:nvPicPr>
          <p:cNvPr id="7" name="Picture 6"/>
          <p:cNvPicPr>
            <a:picLocks noChangeAspect="1"/>
          </p:cNvPicPr>
          <p:nvPr/>
        </p:nvPicPr>
        <p:blipFill>
          <a:blip r:embed="rId3"/>
          <a:stretch>
            <a:fillRect/>
          </a:stretch>
        </p:blipFill>
        <p:spPr>
          <a:xfrm>
            <a:off x="2057401" y="3806143"/>
            <a:ext cx="2733675" cy="2400300"/>
          </a:xfrm>
          <a:prstGeom prst="rect">
            <a:avLst/>
          </a:prstGeom>
        </p:spPr>
      </p:pic>
      <p:sp>
        <p:nvSpPr>
          <p:cNvPr id="10" name="Rectangle 9"/>
          <p:cNvSpPr/>
          <p:nvPr/>
        </p:nvSpPr>
        <p:spPr>
          <a:xfrm>
            <a:off x="2057400" y="1343498"/>
            <a:ext cx="3505200" cy="923330"/>
          </a:xfrm>
          <a:prstGeom prst="rect">
            <a:avLst/>
          </a:prstGeom>
        </p:spPr>
        <p:txBody>
          <a:bodyPr wrap="square">
            <a:spAutoFit/>
          </a:bodyPr>
          <a:lstStyle/>
          <a:p>
            <a:pPr marL="285750" indent="-285750">
              <a:buFont typeface="Arial" panose="020B0604020202020204" pitchFamily="34" charset="0"/>
              <a:buChar char="•"/>
            </a:pPr>
            <a:r>
              <a:rPr lang="en-US" dirty="0" smtClean="0">
                <a:latin typeface="Calibri" panose="020F0502020204030204" pitchFamily="34" charset="0"/>
              </a:rPr>
              <a:t>+/- 15 volts</a:t>
            </a:r>
          </a:p>
          <a:p>
            <a:pPr marL="285750" indent="-285750">
              <a:buFont typeface="Arial" panose="020B0604020202020204" pitchFamily="34" charset="0"/>
              <a:buChar char="•"/>
            </a:pPr>
            <a:r>
              <a:rPr lang="en-US" dirty="0" smtClean="0">
                <a:latin typeface="Calibri" panose="020F0502020204030204" pitchFamily="34" charset="0"/>
              </a:rPr>
              <a:t>32 mA drive / supply</a:t>
            </a:r>
          </a:p>
          <a:p>
            <a:pPr marL="285750" indent="-285750">
              <a:buFont typeface="Arial" panose="020B0604020202020204" pitchFamily="34" charset="0"/>
              <a:buChar char="•"/>
            </a:pPr>
            <a:r>
              <a:rPr lang="en-US" dirty="0" smtClean="0">
                <a:latin typeface="Calibri" panose="020F0502020204030204" pitchFamily="34" charset="0"/>
              </a:rPr>
              <a:t>+/- 14 volts at max. load</a:t>
            </a:r>
            <a:endParaRPr lang="en-US" dirty="0"/>
          </a:p>
        </p:txBody>
      </p:sp>
      <p:sp>
        <p:nvSpPr>
          <p:cNvPr id="11" name="Rectangle 10"/>
          <p:cNvSpPr/>
          <p:nvPr/>
        </p:nvSpPr>
        <p:spPr>
          <a:xfrm>
            <a:off x="6044520" y="1351493"/>
            <a:ext cx="3505200" cy="923330"/>
          </a:xfrm>
          <a:prstGeom prst="rect">
            <a:avLst/>
          </a:prstGeom>
        </p:spPr>
        <p:txBody>
          <a:bodyPr wrap="square">
            <a:spAutoFit/>
          </a:bodyPr>
          <a:lstStyle/>
          <a:p>
            <a:pPr marL="285750" indent="-285750">
              <a:buFont typeface="Arial" panose="020B0604020202020204" pitchFamily="34" charset="0"/>
              <a:buChar char="•"/>
            </a:pPr>
            <a:r>
              <a:rPr lang="en-US" dirty="0" smtClean="0">
                <a:latin typeface="Calibri" panose="020F0502020204030204" pitchFamily="34" charset="0"/>
              </a:rPr>
              <a:t>+ 5.0 volts</a:t>
            </a:r>
          </a:p>
          <a:p>
            <a:pPr marL="285750" indent="-285750">
              <a:buFont typeface="Arial" panose="020B0604020202020204" pitchFamily="34" charset="0"/>
              <a:buChar char="•"/>
            </a:pPr>
            <a:r>
              <a:rPr lang="en-US" dirty="0" smtClean="0">
                <a:latin typeface="Calibri" panose="020F0502020204030204" pitchFamily="34" charset="0"/>
              </a:rPr>
              <a:t>100 mA max. drive</a:t>
            </a:r>
          </a:p>
          <a:p>
            <a:pPr marL="285750" indent="-285750">
              <a:buFont typeface="Arial" panose="020B0604020202020204" pitchFamily="34" charset="0"/>
              <a:buChar char="•"/>
            </a:pPr>
            <a:r>
              <a:rPr lang="en-US" dirty="0" smtClean="0">
                <a:latin typeface="Calibri" panose="020F0502020204030204" pitchFamily="34" charset="0"/>
              </a:rPr>
              <a:t>4.0 volts(min) at maximum load</a:t>
            </a:r>
            <a:endParaRPr lang="en-US" dirty="0"/>
          </a:p>
        </p:txBody>
      </p:sp>
      <p:sp>
        <p:nvSpPr>
          <p:cNvPr id="12" name="Rectangle 11"/>
          <p:cNvSpPr/>
          <p:nvPr/>
        </p:nvSpPr>
        <p:spPr>
          <a:xfrm>
            <a:off x="5029200" y="4002148"/>
            <a:ext cx="3048000" cy="2031325"/>
          </a:xfrm>
          <a:prstGeom prst="rect">
            <a:avLst/>
          </a:prstGeom>
        </p:spPr>
        <p:txBody>
          <a:bodyPr wrap="square">
            <a:spAutoFit/>
          </a:bodyPr>
          <a:lstStyle/>
          <a:p>
            <a:r>
              <a:rPr lang="en-US" dirty="0" smtClean="0">
                <a:solidFill>
                  <a:srgbClr val="FF0000"/>
                </a:solidFill>
                <a:latin typeface="Calibri" panose="020F0502020204030204" pitchFamily="34" charset="0"/>
              </a:rPr>
              <a:t>Caution:</a:t>
            </a:r>
          </a:p>
          <a:p>
            <a:endParaRPr lang="en-US" dirty="0">
              <a:latin typeface="Calibri" panose="020F0502020204030204" pitchFamily="34" charset="0"/>
            </a:endParaRPr>
          </a:p>
          <a:p>
            <a:r>
              <a:rPr lang="en-US" dirty="0" smtClean="0">
                <a:latin typeface="Calibri" panose="020F0502020204030204" pitchFamily="34" charset="0"/>
              </a:rPr>
              <a:t>Do not connect another power supply to the myDAQ.</a:t>
            </a:r>
          </a:p>
          <a:p>
            <a:endParaRPr lang="en-US" dirty="0">
              <a:latin typeface="Calibri" panose="020F0502020204030204" pitchFamily="34" charset="0"/>
            </a:endParaRPr>
          </a:p>
          <a:p>
            <a:r>
              <a:rPr lang="en-US" dirty="0" smtClean="0">
                <a:latin typeface="Calibri" panose="020F0502020204030204" pitchFamily="34" charset="0"/>
              </a:rPr>
              <a:t>There is a 1.25 A internal</a:t>
            </a:r>
          </a:p>
          <a:p>
            <a:r>
              <a:rPr lang="en-US" dirty="0">
                <a:latin typeface="Calibri" panose="020F0502020204030204" pitchFamily="34" charset="0"/>
              </a:rPr>
              <a:t>f</a:t>
            </a:r>
            <a:r>
              <a:rPr lang="en-US" dirty="0" smtClean="0">
                <a:latin typeface="Calibri" panose="020F0502020204030204" pitchFamily="34" charset="0"/>
              </a:rPr>
              <a:t>use.</a:t>
            </a:r>
            <a:endParaRPr lang="en-US" dirty="0"/>
          </a:p>
        </p:txBody>
      </p:sp>
      <p:sp>
        <p:nvSpPr>
          <p:cNvPr id="13" name="Rectangle 12"/>
          <p:cNvSpPr/>
          <p:nvPr/>
        </p:nvSpPr>
        <p:spPr>
          <a:xfrm>
            <a:off x="2209800" y="2503758"/>
            <a:ext cx="7139396" cy="923330"/>
          </a:xfrm>
          <a:prstGeom prst="rect">
            <a:avLst/>
          </a:prstGeom>
        </p:spPr>
        <p:txBody>
          <a:bodyPr wrap="square">
            <a:spAutoFit/>
          </a:bodyPr>
          <a:lstStyle/>
          <a:p>
            <a:r>
              <a:rPr lang="en-US" dirty="0" smtClean="0">
                <a:solidFill>
                  <a:srgbClr val="FF0000"/>
                </a:solidFill>
                <a:latin typeface="Calibri" panose="020F0502020204030204" pitchFamily="34" charset="0"/>
              </a:rPr>
              <a:t>Note the current limitations of the supplies.  Going over the current limits will cause the supply voltage level to decrease</a:t>
            </a:r>
            <a:r>
              <a:rPr lang="en-US" dirty="0" smtClean="0">
                <a:solidFill>
                  <a:srgbClr val="FF0000"/>
                </a:solidFill>
                <a:latin typeface="Calibri" panose="020F0502020204030204" pitchFamily="34" charset="0"/>
              </a:rPr>
              <a:t>. Powered by USB 5v, 500 mA.  </a:t>
            </a:r>
            <a:r>
              <a:rPr lang="en-US" dirty="0" smtClean="0">
                <a:solidFill>
                  <a:srgbClr val="FF0000"/>
                </a:solidFill>
                <a:latin typeface="Calibri" panose="020F0502020204030204" pitchFamily="34" charset="0"/>
              </a:rPr>
              <a:t>Most laptops have an automatic resettable fuse if overcurrent occurs.</a:t>
            </a:r>
            <a:endParaRPr lang="en-US" dirty="0">
              <a:solidFill>
                <a:srgbClr val="FF0000"/>
              </a:solidFill>
            </a:endParaRPr>
          </a:p>
        </p:txBody>
      </p:sp>
    </p:spTree>
    <p:extLst>
      <p:ext uri="{BB962C8B-B14F-4D97-AF65-F5344CB8AC3E}">
        <p14:creationId xmlns:p14="http://schemas.microsoft.com/office/powerpoint/2010/main" val="3364592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838200" y="609600"/>
            <a:ext cx="8381999" cy="1797049"/>
          </a:xfrm>
        </p:spPr>
        <p:txBody>
          <a:bodyPr>
            <a:normAutofit fontScale="90000"/>
          </a:bodyPr>
          <a:lstStyle/>
          <a:p>
            <a:pPr algn="l"/>
            <a:r>
              <a:rPr lang="en-US" b="1" dirty="0" smtClean="0">
                <a:solidFill>
                  <a:srgbClr val="FF0000"/>
                </a:solidFill>
                <a:latin typeface="Calibri" panose="020F0502020204030204" pitchFamily="34" charset="0"/>
              </a:rPr>
              <a:t>Fall </a:t>
            </a:r>
            <a:r>
              <a:rPr lang="en-US" b="1" dirty="0" smtClean="0">
                <a:solidFill>
                  <a:srgbClr val="FF0000"/>
                </a:solidFill>
                <a:latin typeface="Calibri" panose="020F0502020204030204" pitchFamily="34" charset="0"/>
              </a:rPr>
              <a:t>2018 </a:t>
            </a:r>
            <a:r>
              <a:rPr lang="en-US" b="1" dirty="0" smtClean="0">
                <a:solidFill>
                  <a:srgbClr val="FF0000"/>
                </a:solidFill>
                <a:latin typeface="Calibri" panose="020F0502020204030204" pitchFamily="34" charset="0"/>
              </a:rPr>
              <a:t>CAM8302E</a:t>
            </a:r>
            <a:br>
              <a:rPr lang="en-US" b="1" dirty="0" smtClean="0">
                <a:solidFill>
                  <a:srgbClr val="FF0000"/>
                </a:solidFill>
                <a:latin typeface="Calibri" panose="020F0502020204030204" pitchFamily="34" charset="0"/>
              </a:rPr>
            </a:br>
            <a:r>
              <a:rPr lang="en-US" b="1" dirty="0" smtClean="0">
                <a:solidFill>
                  <a:srgbClr val="FF0000"/>
                </a:solidFill>
                <a:latin typeface="Calibri" panose="020F0502020204030204" pitchFamily="34" charset="0"/>
              </a:rPr>
              <a:t>Microcomputer Interfacing</a:t>
            </a:r>
          </a:p>
        </p:txBody>
      </p:sp>
      <p:sp>
        <p:nvSpPr>
          <p:cNvPr id="3" name="Subtitle 2"/>
          <p:cNvSpPr>
            <a:spLocks noGrp="1"/>
          </p:cNvSpPr>
          <p:nvPr>
            <p:ph type="subTitle" idx="1"/>
          </p:nvPr>
        </p:nvSpPr>
        <p:spPr>
          <a:xfrm>
            <a:off x="609600" y="2895600"/>
            <a:ext cx="10744200" cy="2743200"/>
          </a:xfrm>
          <a:noFill/>
        </p:spPr>
        <p:txBody>
          <a:bodyPr rtlCol="0">
            <a:noAutofit/>
          </a:bodyPr>
          <a:lstStyle/>
          <a:p>
            <a:pPr algn="l">
              <a:defRPr/>
            </a:pPr>
            <a:r>
              <a:rPr lang="en-US" sz="3200" dirty="0">
                <a:latin typeface="Calibri" panose="020F0502020204030204" pitchFamily="34" charset="0"/>
              </a:rPr>
              <a:t>Microcomputer Interfacing:</a:t>
            </a:r>
          </a:p>
          <a:p>
            <a:pPr algn="l">
              <a:defRPr/>
            </a:pPr>
            <a:endParaRPr lang="en-US" sz="3200" dirty="0">
              <a:latin typeface="Calibri" panose="020F0502020204030204" pitchFamily="34" charset="0"/>
            </a:endParaRPr>
          </a:p>
          <a:p>
            <a:pPr algn="l">
              <a:defRPr/>
            </a:pPr>
            <a:r>
              <a:rPr lang="en-US" sz="3200" dirty="0">
                <a:latin typeface="Calibri" panose="020F0502020204030204" pitchFamily="34" charset="0"/>
              </a:rPr>
              <a:t>During the course you will connect a microcomputer (Arduino) or a data acquisition device (myDAQ) to analog and digital inputs and outputs. </a:t>
            </a:r>
            <a:endParaRPr lang="en-US" sz="3200" dirty="0" smtClean="0">
              <a:latin typeface="Calibri" panose="020F0502020204030204" pitchFamily="34" charset="0"/>
            </a:endParaRPr>
          </a:p>
          <a:p>
            <a:pPr algn="l">
              <a:defRPr/>
            </a:pPr>
            <a:r>
              <a:rPr lang="en-US" sz="3200" dirty="0" smtClean="0">
                <a:latin typeface="Calibri" panose="020F0502020204030204" pitchFamily="34" charset="0"/>
              </a:rPr>
              <a:t>Use Brightspace LMS for labs, notes and quizzes.</a:t>
            </a:r>
            <a:endParaRPr lang="en-US" sz="3200" dirty="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E781E79B-F73F-4D58-BB3D-2E951F98E0CD}" type="slidenum">
              <a:rPr lang="en-US" smtClean="0"/>
              <a:pPr>
                <a:defRPr/>
              </a:pPr>
              <a:t>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726530"/>
            <a:ext cx="2778673" cy="762000"/>
          </a:xfrm>
          <a:prstGeom prst="rect">
            <a:avLst/>
          </a:prstGeom>
        </p:spPr>
      </p:pic>
    </p:spTree>
    <p:extLst>
      <p:ext uri="{BB962C8B-B14F-4D97-AF65-F5344CB8AC3E}">
        <p14:creationId xmlns:p14="http://schemas.microsoft.com/office/powerpoint/2010/main" val="3174339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30</a:t>
            </a:fld>
            <a:endParaRPr lang="en-US"/>
          </a:p>
        </p:txBody>
      </p:sp>
      <p:sp>
        <p:nvSpPr>
          <p:cNvPr id="6" name="TextBox 5"/>
          <p:cNvSpPr txBox="1"/>
          <p:nvPr/>
        </p:nvSpPr>
        <p:spPr>
          <a:xfrm>
            <a:off x="2286001" y="609600"/>
            <a:ext cx="5815013" cy="4893647"/>
          </a:xfrm>
          <a:prstGeom prst="rect">
            <a:avLst/>
          </a:prstGeom>
          <a:noFill/>
        </p:spPr>
        <p:txBody>
          <a:bodyPr wrap="square" rtlCol="0">
            <a:spAutoFit/>
          </a:bodyPr>
          <a:lstStyle/>
          <a:p>
            <a:r>
              <a:rPr lang="en-US" sz="2400" dirty="0" smtClean="0">
                <a:solidFill>
                  <a:srgbClr val="0070C0"/>
                </a:solidFill>
              </a:rPr>
              <a:t>Protecting your myDAQ.</a:t>
            </a:r>
          </a:p>
          <a:p>
            <a:endParaRPr lang="en-US" dirty="0"/>
          </a:p>
          <a:p>
            <a:pPr marL="214313" indent="-214313">
              <a:buFont typeface="Arial" panose="020B0604020202020204" pitchFamily="34" charset="0"/>
              <a:buChar char="•"/>
            </a:pPr>
            <a:r>
              <a:rPr lang="en-US" dirty="0" smtClean="0"/>
              <a:t>Do not change your circuit wiring while connected to the USB supply.</a:t>
            </a:r>
          </a:p>
          <a:p>
            <a:endParaRPr lang="en-US" dirty="0" smtClean="0"/>
          </a:p>
          <a:p>
            <a:pPr marL="214313" indent="-214313">
              <a:buFont typeface="Arial" panose="020B0604020202020204" pitchFamily="34" charset="0"/>
              <a:buChar char="•"/>
            </a:pPr>
            <a:r>
              <a:rPr lang="en-US" dirty="0" smtClean="0"/>
              <a:t>Use the myDAQ voltmeter to test circuit voltages.</a:t>
            </a:r>
          </a:p>
          <a:p>
            <a:pPr marL="257175" indent="-257175">
              <a:buFont typeface="+mj-lt"/>
              <a:buAutoNum type="arabicPeriod"/>
            </a:pPr>
            <a:endParaRPr lang="en-US" dirty="0" smtClean="0"/>
          </a:p>
          <a:p>
            <a:pPr marL="214313" indent="-214313">
              <a:buFont typeface="Arial" panose="020B0604020202020204" pitchFamily="34" charset="0"/>
              <a:buChar char="•"/>
            </a:pPr>
            <a:r>
              <a:rPr lang="en-US" dirty="0" smtClean="0"/>
              <a:t>After making a change to your circuit test it with a basic program (VI).</a:t>
            </a:r>
          </a:p>
          <a:p>
            <a:pPr marL="214313" indent="-214313">
              <a:buFont typeface="Arial" panose="020B0604020202020204" pitchFamily="34" charset="0"/>
              <a:buChar char="•"/>
            </a:pPr>
            <a:endParaRPr lang="en-US" dirty="0" smtClean="0"/>
          </a:p>
          <a:p>
            <a:pPr marL="214313" indent="-214313">
              <a:buFont typeface="Arial" panose="020B0604020202020204" pitchFamily="34" charset="0"/>
              <a:buChar char="•"/>
            </a:pPr>
            <a:r>
              <a:rPr lang="en-US" dirty="0" smtClean="0"/>
              <a:t>Do not leave your circuit connected to the USB if it does not function as expected. Something may be drawing too much current and may damage your circuit or the myDAQ.</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smtClean="0"/>
              <a:t>Always have a circuit diagram and a layout diagram available when troubleshooting your circuit.</a:t>
            </a:r>
            <a:endParaRPr lang="en-US" dirty="0"/>
          </a:p>
        </p:txBody>
      </p:sp>
      <p:pic>
        <p:nvPicPr>
          <p:cNvPr id="8" name="Picture 7"/>
          <p:cNvPicPr>
            <a:picLocks noChangeAspect="1"/>
          </p:cNvPicPr>
          <p:nvPr/>
        </p:nvPicPr>
        <p:blipFill>
          <a:blip r:embed="rId2"/>
          <a:stretch>
            <a:fillRect/>
          </a:stretch>
        </p:blipFill>
        <p:spPr>
          <a:xfrm>
            <a:off x="8915399" y="762000"/>
            <a:ext cx="1933847" cy="1676400"/>
          </a:xfrm>
          <a:prstGeom prst="rect">
            <a:avLst/>
          </a:prstGeom>
        </p:spPr>
      </p:pic>
    </p:spTree>
    <p:extLst>
      <p:ext uri="{BB962C8B-B14F-4D97-AF65-F5344CB8AC3E}">
        <p14:creationId xmlns:p14="http://schemas.microsoft.com/office/powerpoint/2010/main" val="5344772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31</a:t>
            </a:fld>
            <a:endParaRPr lang="en-US"/>
          </a:p>
        </p:txBody>
      </p:sp>
      <p:sp>
        <p:nvSpPr>
          <p:cNvPr id="7" name="Rectangle 6"/>
          <p:cNvSpPr/>
          <p:nvPr/>
        </p:nvSpPr>
        <p:spPr>
          <a:xfrm>
            <a:off x="609600" y="515922"/>
            <a:ext cx="4248599" cy="931024"/>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Basic I/O Circuits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Sensors</a:t>
            </a:r>
          </a:p>
        </p:txBody>
      </p:sp>
      <p:pic>
        <p:nvPicPr>
          <p:cNvPr id="2" name="Picture 1">
            <a:hlinkClick r:id="" action="ppaction://hlinkshowjump?jump=firstslide"/>
          </p:cNvPr>
          <p:cNvPicPr>
            <a:picLocks noChangeAspect="1"/>
          </p:cNvPicPr>
          <p:nvPr/>
        </p:nvPicPr>
        <p:blipFill>
          <a:blip r:embed="rId2"/>
          <a:stretch>
            <a:fillRect/>
          </a:stretch>
        </p:blipFill>
        <p:spPr>
          <a:xfrm>
            <a:off x="9296400" y="381001"/>
            <a:ext cx="1104900" cy="1065945"/>
          </a:xfrm>
          <a:prstGeom prst="rect">
            <a:avLst/>
          </a:prstGeom>
        </p:spPr>
      </p:pic>
      <p:pic>
        <p:nvPicPr>
          <p:cNvPr id="3" name="Picture 2"/>
          <p:cNvPicPr>
            <a:picLocks noChangeAspect="1"/>
          </p:cNvPicPr>
          <p:nvPr/>
        </p:nvPicPr>
        <p:blipFill>
          <a:blip r:embed="rId3"/>
          <a:stretch>
            <a:fillRect/>
          </a:stretch>
        </p:blipFill>
        <p:spPr>
          <a:xfrm>
            <a:off x="575951" y="1446946"/>
            <a:ext cx="11040098" cy="3733800"/>
          </a:xfrm>
          <a:prstGeom prst="rect">
            <a:avLst/>
          </a:prstGeom>
        </p:spPr>
      </p:pic>
      <p:pic>
        <p:nvPicPr>
          <p:cNvPr id="8" name="Picture 7"/>
          <p:cNvPicPr/>
          <p:nvPr/>
        </p:nvPicPr>
        <p:blipFill>
          <a:blip r:embed="rId4"/>
          <a:stretch>
            <a:fillRect/>
          </a:stretch>
        </p:blipFill>
        <p:spPr>
          <a:xfrm>
            <a:off x="2209800" y="5387548"/>
            <a:ext cx="7772400" cy="724222"/>
          </a:xfrm>
          <a:prstGeom prst="rect">
            <a:avLst/>
          </a:prstGeom>
        </p:spPr>
      </p:pic>
    </p:spTree>
    <p:extLst>
      <p:ext uri="{BB962C8B-B14F-4D97-AF65-F5344CB8AC3E}">
        <p14:creationId xmlns:p14="http://schemas.microsoft.com/office/powerpoint/2010/main" val="2359173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400092"/>
            <a:ext cx="7257851" cy="573952"/>
          </a:xfrm>
        </p:spPr>
        <p:txBody>
          <a:bodyPr>
            <a:normAutofit fontScale="90000"/>
          </a:bodyPr>
          <a:lstStyle/>
          <a:p>
            <a:r>
              <a:rPr lang="en-US" dirty="0" smtClean="0">
                <a:latin typeface="Calibri" panose="020F0502020204030204" pitchFamily="34" charset="0"/>
              </a:rPr>
              <a:t>myDAQ Basic I/O </a:t>
            </a:r>
            <a:r>
              <a:rPr lang="en-US" dirty="0" smtClean="0">
                <a:latin typeface="Calibri" panose="020F0502020204030204" pitchFamily="34" charset="0"/>
              </a:rPr>
              <a:t>Circuit (2018):</a:t>
            </a:r>
            <a:endParaRPr lang="en-US" dirty="0" smtClean="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32</a:t>
            </a:fld>
            <a:endParaRPr lang="en-US"/>
          </a:p>
        </p:txBody>
      </p:sp>
      <p:sp>
        <p:nvSpPr>
          <p:cNvPr id="8" name="Rectangle 7"/>
          <p:cNvSpPr/>
          <p:nvPr/>
        </p:nvSpPr>
        <p:spPr>
          <a:xfrm>
            <a:off x="9067800" y="1600200"/>
            <a:ext cx="2590800" cy="2585323"/>
          </a:xfrm>
          <a:prstGeom prst="rect">
            <a:avLst/>
          </a:prstGeom>
        </p:spPr>
        <p:txBody>
          <a:bodyPr wrap="square">
            <a:spAutoFit/>
          </a:bodyPr>
          <a:lstStyle/>
          <a:p>
            <a:r>
              <a:rPr lang="en-US" dirty="0" smtClean="0">
                <a:latin typeface="Calibri" panose="020F0502020204030204" pitchFamily="34" charset="0"/>
              </a:rPr>
              <a:t>This is a typical schematic using Multisim 14. The schematic shows all the components, component  values and their connection to ground, the supply, other parts of the circuit or to the myDAQ interface device.</a:t>
            </a:r>
            <a:endParaRPr lang="en-US" dirty="0"/>
          </a:p>
        </p:txBody>
      </p:sp>
      <p:pic>
        <p:nvPicPr>
          <p:cNvPr id="2" name="Picture 1"/>
          <p:cNvPicPr>
            <a:picLocks noChangeAspect="1"/>
          </p:cNvPicPr>
          <p:nvPr/>
        </p:nvPicPr>
        <p:blipFill>
          <a:blip r:embed="rId2"/>
          <a:stretch>
            <a:fillRect/>
          </a:stretch>
        </p:blipFill>
        <p:spPr>
          <a:xfrm>
            <a:off x="381000" y="1063262"/>
            <a:ext cx="7924800" cy="5114652"/>
          </a:xfrm>
          <a:prstGeom prst="rect">
            <a:avLst/>
          </a:prstGeom>
        </p:spPr>
      </p:pic>
    </p:spTree>
    <p:extLst>
      <p:ext uri="{BB962C8B-B14F-4D97-AF65-F5344CB8AC3E}">
        <p14:creationId xmlns:p14="http://schemas.microsoft.com/office/powerpoint/2010/main" val="4131805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33</a:t>
            </a:fld>
            <a:endParaRPr lang="en-US"/>
          </a:p>
        </p:txBody>
      </p:sp>
      <p:sp>
        <p:nvSpPr>
          <p:cNvPr id="7" name="Rectangle 6"/>
          <p:cNvSpPr/>
          <p:nvPr/>
        </p:nvSpPr>
        <p:spPr>
          <a:xfrm>
            <a:off x="3124200" y="304800"/>
            <a:ext cx="4248599" cy="931024"/>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Basic I/O Circuits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Sensors</a:t>
            </a:r>
          </a:p>
        </p:txBody>
      </p:sp>
      <p:pic>
        <p:nvPicPr>
          <p:cNvPr id="2" name="Picture 1"/>
          <p:cNvPicPr>
            <a:picLocks noChangeAspect="1"/>
          </p:cNvPicPr>
          <p:nvPr/>
        </p:nvPicPr>
        <p:blipFill>
          <a:blip r:embed="rId2"/>
          <a:stretch>
            <a:fillRect/>
          </a:stretch>
        </p:blipFill>
        <p:spPr>
          <a:xfrm>
            <a:off x="1738312" y="1752600"/>
            <a:ext cx="8715375" cy="4424362"/>
          </a:xfrm>
          <a:prstGeom prst="rect">
            <a:avLst/>
          </a:prstGeom>
        </p:spPr>
      </p:pic>
    </p:spTree>
    <p:extLst>
      <p:ext uri="{BB962C8B-B14F-4D97-AF65-F5344CB8AC3E}">
        <p14:creationId xmlns:p14="http://schemas.microsoft.com/office/powerpoint/2010/main" val="4236384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34</a:t>
            </a:fld>
            <a:endParaRPr lang="en-US"/>
          </a:p>
        </p:txBody>
      </p:sp>
      <p:sp>
        <p:nvSpPr>
          <p:cNvPr id="7" name="Rectangle 6"/>
          <p:cNvSpPr/>
          <p:nvPr/>
        </p:nvSpPr>
        <p:spPr>
          <a:xfrm>
            <a:off x="3124200" y="304800"/>
            <a:ext cx="4248599" cy="931024"/>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Basic I/O Circuits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Sensors</a:t>
            </a:r>
          </a:p>
        </p:txBody>
      </p:sp>
      <p:pic>
        <p:nvPicPr>
          <p:cNvPr id="8" name="Picture 7"/>
          <p:cNvPicPr/>
          <p:nvPr/>
        </p:nvPicPr>
        <p:blipFill>
          <a:blip r:embed="rId2"/>
          <a:stretch>
            <a:fillRect/>
          </a:stretch>
        </p:blipFill>
        <p:spPr>
          <a:xfrm>
            <a:off x="6458267" y="1434783"/>
            <a:ext cx="4438333" cy="1384617"/>
          </a:xfrm>
          <a:prstGeom prst="rect">
            <a:avLst/>
          </a:prstGeom>
        </p:spPr>
      </p:pic>
      <p:pic>
        <p:nvPicPr>
          <p:cNvPr id="9" name="Picture 8"/>
          <p:cNvPicPr/>
          <p:nvPr/>
        </p:nvPicPr>
        <p:blipFill>
          <a:blip r:embed="rId3"/>
          <a:stretch>
            <a:fillRect/>
          </a:stretch>
        </p:blipFill>
        <p:spPr>
          <a:xfrm>
            <a:off x="613273" y="1608455"/>
            <a:ext cx="5486400" cy="2404110"/>
          </a:xfrm>
          <a:prstGeom prst="rect">
            <a:avLst/>
          </a:prstGeom>
        </p:spPr>
      </p:pic>
      <p:pic>
        <p:nvPicPr>
          <p:cNvPr id="11" name="Picture 10"/>
          <p:cNvPicPr/>
          <p:nvPr/>
        </p:nvPicPr>
        <p:blipFill>
          <a:blip r:embed="rId4"/>
          <a:stretch>
            <a:fillRect/>
          </a:stretch>
        </p:blipFill>
        <p:spPr>
          <a:xfrm>
            <a:off x="613273" y="389255"/>
            <a:ext cx="2133600" cy="1219200"/>
          </a:xfrm>
          <a:prstGeom prst="rect">
            <a:avLst/>
          </a:prstGeom>
        </p:spPr>
      </p:pic>
      <p:sp>
        <p:nvSpPr>
          <p:cNvPr id="12" name="Rectangle 11"/>
          <p:cNvSpPr/>
          <p:nvPr/>
        </p:nvSpPr>
        <p:spPr>
          <a:xfrm>
            <a:off x="685800" y="4241165"/>
            <a:ext cx="7162800" cy="1754326"/>
          </a:xfrm>
          <a:prstGeom prst="rect">
            <a:avLst/>
          </a:prstGeom>
        </p:spPr>
        <p:txBody>
          <a:bodyPr wrap="square">
            <a:spAutoFit/>
          </a:bodyPr>
          <a:lstStyle/>
          <a:p>
            <a:r>
              <a:rPr lang="en-US" dirty="0" smtClean="0">
                <a:latin typeface="Calibri" panose="020F0502020204030204" pitchFamily="34" charset="0"/>
              </a:rPr>
              <a:t>Wire neatly on the prototype board, use red wires to connect to the supply and black wires to connect to ground. The circuit uses 470 ohm resistors for current limiting and 4.7 k pull up resistors to prevent a floating input. An open switch is pulled to 5 volts, a closed switch connects to ground. The 470 ohm led resistor limits the myDAQ current to about 3.4 mA, it has a max of 4.0 mA.</a:t>
            </a:r>
            <a:endParaRPr lang="en-US" dirty="0"/>
          </a:p>
        </p:txBody>
      </p:sp>
      <p:pic>
        <p:nvPicPr>
          <p:cNvPr id="3" name="Picture 2"/>
          <p:cNvPicPr>
            <a:picLocks noChangeAspect="1"/>
          </p:cNvPicPr>
          <p:nvPr/>
        </p:nvPicPr>
        <p:blipFill>
          <a:blip r:embed="rId5"/>
          <a:stretch>
            <a:fillRect/>
          </a:stretch>
        </p:blipFill>
        <p:spPr>
          <a:xfrm>
            <a:off x="8001000" y="3327263"/>
            <a:ext cx="2655368" cy="2564765"/>
          </a:xfrm>
          <a:prstGeom prst="rect">
            <a:avLst/>
          </a:prstGeom>
        </p:spPr>
      </p:pic>
    </p:spTree>
    <p:extLst>
      <p:ext uri="{BB962C8B-B14F-4D97-AF65-F5344CB8AC3E}">
        <p14:creationId xmlns:p14="http://schemas.microsoft.com/office/powerpoint/2010/main" val="14892833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35</a:t>
            </a:fld>
            <a:endParaRPr lang="en-US"/>
          </a:p>
        </p:txBody>
      </p:sp>
      <p:sp>
        <p:nvSpPr>
          <p:cNvPr id="7" name="Rectangle 6"/>
          <p:cNvSpPr/>
          <p:nvPr/>
        </p:nvSpPr>
        <p:spPr>
          <a:xfrm>
            <a:off x="3124200" y="304800"/>
            <a:ext cx="4248599" cy="931024"/>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Basic I/O Circuits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Sensors</a:t>
            </a:r>
          </a:p>
        </p:txBody>
      </p:sp>
      <p:pic>
        <p:nvPicPr>
          <p:cNvPr id="8" name="Picture 7"/>
          <p:cNvPicPr/>
          <p:nvPr/>
        </p:nvPicPr>
        <p:blipFill>
          <a:blip r:embed="rId2"/>
          <a:stretch>
            <a:fillRect/>
          </a:stretch>
        </p:blipFill>
        <p:spPr>
          <a:xfrm>
            <a:off x="857250" y="990600"/>
            <a:ext cx="1028700" cy="906145"/>
          </a:xfrm>
          <a:prstGeom prst="rect">
            <a:avLst/>
          </a:prstGeom>
        </p:spPr>
      </p:pic>
      <p:pic>
        <p:nvPicPr>
          <p:cNvPr id="9" name="Picture 8"/>
          <p:cNvPicPr/>
          <p:nvPr/>
        </p:nvPicPr>
        <p:blipFill>
          <a:blip r:embed="rId3"/>
          <a:stretch>
            <a:fillRect/>
          </a:stretch>
        </p:blipFill>
        <p:spPr>
          <a:xfrm>
            <a:off x="6185535" y="4338773"/>
            <a:ext cx="4850130" cy="1232535"/>
          </a:xfrm>
          <a:prstGeom prst="rect">
            <a:avLst/>
          </a:prstGeom>
        </p:spPr>
      </p:pic>
      <p:pic>
        <p:nvPicPr>
          <p:cNvPr id="10" name="Picture 9"/>
          <p:cNvPicPr/>
          <p:nvPr/>
        </p:nvPicPr>
        <p:blipFill>
          <a:blip r:embed="rId4"/>
          <a:stretch>
            <a:fillRect/>
          </a:stretch>
        </p:blipFill>
        <p:spPr>
          <a:xfrm>
            <a:off x="1371600" y="2327910"/>
            <a:ext cx="2581275" cy="3695700"/>
          </a:xfrm>
          <a:prstGeom prst="rect">
            <a:avLst/>
          </a:prstGeom>
        </p:spPr>
      </p:pic>
      <p:pic>
        <p:nvPicPr>
          <p:cNvPr id="11" name="Picture 10"/>
          <p:cNvPicPr/>
          <p:nvPr/>
        </p:nvPicPr>
        <p:blipFill>
          <a:blip r:embed="rId5"/>
          <a:stretch>
            <a:fillRect/>
          </a:stretch>
        </p:blipFill>
        <p:spPr>
          <a:xfrm>
            <a:off x="8305800" y="352697"/>
            <a:ext cx="2374900" cy="3231515"/>
          </a:xfrm>
          <a:prstGeom prst="rect">
            <a:avLst/>
          </a:prstGeom>
        </p:spPr>
      </p:pic>
    </p:spTree>
    <p:extLst>
      <p:ext uri="{BB962C8B-B14F-4D97-AF65-F5344CB8AC3E}">
        <p14:creationId xmlns:p14="http://schemas.microsoft.com/office/powerpoint/2010/main" val="1231857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36</a:t>
            </a:fld>
            <a:endParaRPr lang="en-US"/>
          </a:p>
        </p:txBody>
      </p:sp>
      <p:sp>
        <p:nvSpPr>
          <p:cNvPr id="7" name="Rectangle 6"/>
          <p:cNvSpPr/>
          <p:nvPr/>
        </p:nvSpPr>
        <p:spPr>
          <a:xfrm>
            <a:off x="3124200" y="304800"/>
            <a:ext cx="4248599" cy="931024"/>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Basic I/O Circuits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Sensors</a:t>
            </a:r>
          </a:p>
        </p:txBody>
      </p:sp>
      <p:pic>
        <p:nvPicPr>
          <p:cNvPr id="8" name="Picture 7"/>
          <p:cNvPicPr/>
          <p:nvPr/>
        </p:nvPicPr>
        <p:blipFill>
          <a:blip r:embed="rId2"/>
          <a:stretch>
            <a:fillRect/>
          </a:stretch>
        </p:blipFill>
        <p:spPr>
          <a:xfrm>
            <a:off x="2623639" y="4343400"/>
            <a:ext cx="5995670" cy="1524000"/>
          </a:xfrm>
          <a:prstGeom prst="rect">
            <a:avLst/>
          </a:prstGeom>
        </p:spPr>
      </p:pic>
      <p:pic>
        <p:nvPicPr>
          <p:cNvPr id="9" name="Picture 8"/>
          <p:cNvPicPr/>
          <p:nvPr/>
        </p:nvPicPr>
        <p:blipFill>
          <a:blip r:embed="rId3"/>
          <a:stretch>
            <a:fillRect/>
          </a:stretch>
        </p:blipFill>
        <p:spPr>
          <a:xfrm>
            <a:off x="1295400" y="1392578"/>
            <a:ext cx="4919980" cy="2802776"/>
          </a:xfrm>
          <a:prstGeom prst="rect">
            <a:avLst/>
          </a:prstGeom>
        </p:spPr>
      </p:pic>
      <p:pic>
        <p:nvPicPr>
          <p:cNvPr id="10" name="Picture 9"/>
          <p:cNvPicPr/>
          <p:nvPr/>
        </p:nvPicPr>
        <p:blipFill>
          <a:blip r:embed="rId4"/>
          <a:stretch>
            <a:fillRect/>
          </a:stretch>
        </p:blipFill>
        <p:spPr>
          <a:xfrm>
            <a:off x="7696200" y="914400"/>
            <a:ext cx="3733800" cy="3429000"/>
          </a:xfrm>
          <a:prstGeom prst="rect">
            <a:avLst/>
          </a:prstGeom>
        </p:spPr>
      </p:pic>
    </p:spTree>
    <p:extLst>
      <p:ext uri="{BB962C8B-B14F-4D97-AF65-F5344CB8AC3E}">
        <p14:creationId xmlns:p14="http://schemas.microsoft.com/office/powerpoint/2010/main" val="3543576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37</a:t>
            </a:fld>
            <a:endParaRPr lang="en-US"/>
          </a:p>
        </p:txBody>
      </p:sp>
      <p:sp>
        <p:nvSpPr>
          <p:cNvPr id="7" name="Rectangle 6"/>
          <p:cNvSpPr/>
          <p:nvPr/>
        </p:nvSpPr>
        <p:spPr>
          <a:xfrm>
            <a:off x="609600" y="515922"/>
            <a:ext cx="4248599" cy="931024"/>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myDAQ Basic I/O Circuits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Sensors</a:t>
            </a:r>
          </a:p>
        </p:txBody>
      </p:sp>
      <p:pic>
        <p:nvPicPr>
          <p:cNvPr id="4" name="Picture 3"/>
          <p:cNvPicPr>
            <a:picLocks noChangeAspect="1"/>
          </p:cNvPicPr>
          <p:nvPr/>
        </p:nvPicPr>
        <p:blipFill>
          <a:blip r:embed="rId2"/>
          <a:stretch>
            <a:fillRect/>
          </a:stretch>
        </p:blipFill>
        <p:spPr>
          <a:xfrm>
            <a:off x="683623" y="1981200"/>
            <a:ext cx="10668000" cy="3559843"/>
          </a:xfrm>
          <a:prstGeom prst="rect">
            <a:avLst/>
          </a:prstGeom>
        </p:spPr>
      </p:pic>
    </p:spTree>
    <p:extLst>
      <p:ext uri="{BB962C8B-B14F-4D97-AF65-F5344CB8AC3E}">
        <p14:creationId xmlns:p14="http://schemas.microsoft.com/office/powerpoint/2010/main" val="3923564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38</a:t>
            </a:fld>
            <a:endParaRPr lang="en-US"/>
          </a:p>
        </p:txBody>
      </p:sp>
      <p:sp>
        <p:nvSpPr>
          <p:cNvPr id="14" name="Rectangle 13"/>
          <p:cNvSpPr/>
          <p:nvPr/>
        </p:nvSpPr>
        <p:spPr>
          <a:xfrm>
            <a:off x="4646366" y="165002"/>
            <a:ext cx="3215162" cy="369332"/>
          </a:xfrm>
          <a:prstGeom prst="rect">
            <a:avLst/>
          </a:prstGeom>
        </p:spPr>
        <p:txBody>
          <a:bodyPr wrap="square">
            <a:spAutoFit/>
          </a:bodyPr>
          <a:lstStyle/>
          <a:p>
            <a:r>
              <a:rPr lang="en-US" dirty="0" smtClean="0">
                <a:latin typeface="Calibri" panose="020F0502020204030204" pitchFamily="34" charset="0"/>
              </a:rPr>
              <a:t>myDAQ Analog I/O Wiring</a:t>
            </a:r>
            <a:endParaRPr lang="en-US" dirty="0"/>
          </a:p>
        </p:txBody>
      </p:sp>
      <p:pic>
        <p:nvPicPr>
          <p:cNvPr id="15" name="Picture 14"/>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1905162" y="3329492"/>
            <a:ext cx="914400" cy="1694456"/>
          </a:xfrm>
          <a:prstGeom prst="rect">
            <a:avLst/>
          </a:prstGeom>
          <a:noFill/>
          <a:ln>
            <a:noFill/>
          </a:ln>
        </p:spPr>
      </p:pic>
      <p:grpSp>
        <p:nvGrpSpPr>
          <p:cNvPr id="16" name="Group 15"/>
          <p:cNvGrpSpPr>
            <a:grpSpLocks/>
          </p:cNvGrpSpPr>
          <p:nvPr/>
        </p:nvGrpSpPr>
        <p:grpSpPr bwMode="auto">
          <a:xfrm>
            <a:off x="5513132" y="2456098"/>
            <a:ext cx="838200" cy="2005965"/>
            <a:chOff x="10023" y="10822"/>
            <a:chExt cx="1320" cy="3159"/>
          </a:xfrm>
        </p:grpSpPr>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3" y="10822"/>
              <a:ext cx="1320" cy="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36"/>
            <p:cNvSpPr txBox="1">
              <a:spLocks noChangeArrowheads="1"/>
            </p:cNvSpPr>
            <p:nvPr/>
          </p:nvSpPr>
          <p:spPr bwMode="auto">
            <a:xfrm>
              <a:off x="10023" y="11810"/>
              <a:ext cx="560" cy="293"/>
            </a:xfrm>
            <a:prstGeom prst="rect">
              <a:avLst/>
            </a:prstGeom>
            <a:solidFill>
              <a:srgbClr val="FFFFFF"/>
            </a:solidFill>
            <a:ln w="6350">
              <a:solidFill>
                <a:srgbClr val="000000"/>
              </a:solidFill>
              <a:miter lim="800000"/>
              <a:headEnd/>
              <a:tailEnd/>
            </a:ln>
          </p:spPr>
          <p:txBody>
            <a:bodyPr rot="0" vert="horz" wrap="square" lIns="18288" tIns="0" rIns="0" bIns="0" anchor="t" anchorCtr="0" upright="1">
              <a:noAutofit/>
            </a:bodyPr>
            <a:lstStyle/>
            <a:p>
              <a:pPr>
                <a:spcBef>
                  <a:spcPts val="0"/>
                </a:spcBef>
                <a:spcAft>
                  <a:spcPts val="0"/>
                </a:spcAft>
              </a:pPr>
              <a:r>
                <a:rPr lang="en-US" sz="1200">
                  <a:latin typeface="Calibri" panose="020F0502020204030204" pitchFamily="34" charset="0"/>
                  <a:ea typeface="Times New Roman" panose="02020603050405020304" pitchFamily="18" charset="0"/>
                </a:rPr>
                <a:t>AIN0</a:t>
              </a:r>
              <a:endParaRPr lang="en-US" sz="1200">
                <a:latin typeface="Times New Roman" panose="02020603050405020304" pitchFamily="18" charset="0"/>
                <a:ea typeface="Times New Roman" panose="02020603050405020304" pitchFamily="18" charset="0"/>
              </a:endParaRPr>
            </a:p>
          </p:txBody>
        </p:sp>
      </p:gr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1905162" y="477551"/>
            <a:ext cx="2721610" cy="1698625"/>
          </a:xfrm>
          <a:prstGeom prst="rect">
            <a:avLst/>
          </a:prstGeom>
          <a:noFill/>
          <a:ln>
            <a:noFill/>
          </a:ln>
        </p:spPr>
      </p:pic>
      <p:pic>
        <p:nvPicPr>
          <p:cNvPr id="18" name="Pictur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1" y="628246"/>
            <a:ext cx="1722755" cy="1758950"/>
          </a:xfrm>
          <a:prstGeom prst="rect">
            <a:avLst/>
          </a:prstGeom>
          <a:noFill/>
          <a:ln>
            <a:noFill/>
          </a:ln>
        </p:spPr>
      </p:pic>
      <p:pic>
        <p:nvPicPr>
          <p:cNvPr id="2" name="Picture 1"/>
          <p:cNvPicPr>
            <a:picLocks noChangeAspect="1"/>
          </p:cNvPicPr>
          <p:nvPr/>
        </p:nvPicPr>
        <p:blipFill>
          <a:blip r:embed="rId6"/>
          <a:stretch>
            <a:fillRect/>
          </a:stretch>
        </p:blipFill>
        <p:spPr>
          <a:xfrm>
            <a:off x="8068388" y="375795"/>
            <a:ext cx="2162175" cy="3324225"/>
          </a:xfrm>
          <a:prstGeom prst="rect">
            <a:avLst/>
          </a:prstGeom>
        </p:spPr>
      </p:pic>
      <p:sp>
        <p:nvSpPr>
          <p:cNvPr id="24" name="Rectangle 23"/>
          <p:cNvSpPr/>
          <p:nvPr/>
        </p:nvSpPr>
        <p:spPr>
          <a:xfrm>
            <a:off x="5360279" y="4443610"/>
            <a:ext cx="1600200" cy="369332"/>
          </a:xfrm>
          <a:prstGeom prst="rect">
            <a:avLst/>
          </a:prstGeom>
        </p:spPr>
        <p:txBody>
          <a:bodyPr wrap="square">
            <a:spAutoFit/>
          </a:bodyPr>
          <a:lstStyle/>
          <a:p>
            <a:r>
              <a:rPr lang="en-US" dirty="0" smtClean="0">
                <a:latin typeface="Calibri" panose="020F0502020204030204" pitchFamily="34" charset="0"/>
              </a:rPr>
              <a:t>Photocell</a:t>
            </a:r>
            <a:endParaRPr lang="en-US" dirty="0"/>
          </a:p>
        </p:txBody>
      </p:sp>
      <p:sp>
        <p:nvSpPr>
          <p:cNvPr id="25" name="Rectangle 24"/>
          <p:cNvSpPr/>
          <p:nvPr/>
        </p:nvSpPr>
        <p:spPr>
          <a:xfrm>
            <a:off x="7838517" y="893004"/>
            <a:ext cx="1108586" cy="646331"/>
          </a:xfrm>
          <a:prstGeom prst="rect">
            <a:avLst/>
          </a:prstGeom>
        </p:spPr>
        <p:txBody>
          <a:bodyPr wrap="square">
            <a:spAutoFit/>
          </a:bodyPr>
          <a:lstStyle/>
          <a:p>
            <a:r>
              <a:rPr lang="en-US" dirty="0" smtClean="0">
                <a:latin typeface="Calibri" panose="020F0502020204030204" pitchFamily="34" charset="0"/>
              </a:rPr>
              <a:t>Voltage Divider</a:t>
            </a:r>
            <a:endParaRPr lang="en-US" dirty="0"/>
          </a:p>
        </p:txBody>
      </p:sp>
      <p:sp>
        <p:nvSpPr>
          <p:cNvPr id="19" name="Rectangle 18"/>
          <p:cNvSpPr/>
          <p:nvPr/>
        </p:nvSpPr>
        <p:spPr>
          <a:xfrm>
            <a:off x="1793255" y="5054429"/>
            <a:ext cx="2426651" cy="1200329"/>
          </a:xfrm>
          <a:prstGeom prst="rect">
            <a:avLst/>
          </a:prstGeom>
        </p:spPr>
        <p:txBody>
          <a:bodyPr wrap="square">
            <a:spAutoFit/>
          </a:bodyPr>
          <a:lstStyle/>
          <a:p>
            <a:r>
              <a:rPr lang="en-US" sz="1200" dirty="0">
                <a:latin typeface="Calibri" panose="020F0502020204030204" pitchFamily="34" charset="0"/>
              </a:rPr>
              <a:t>The 10k variable is used to provide a variable DC signal from 0 – 5 volts to the analog inputs. Connect the device so that turning it CW increases the voltage on the middle terminal.</a:t>
            </a:r>
            <a:endParaRPr lang="en-US" sz="1200" dirty="0"/>
          </a:p>
        </p:txBody>
      </p:sp>
      <p:sp>
        <p:nvSpPr>
          <p:cNvPr id="20" name="Rectangle 19"/>
          <p:cNvSpPr/>
          <p:nvPr/>
        </p:nvSpPr>
        <p:spPr>
          <a:xfrm>
            <a:off x="1847304" y="2270088"/>
            <a:ext cx="2705646" cy="830997"/>
          </a:xfrm>
          <a:prstGeom prst="rect">
            <a:avLst/>
          </a:prstGeom>
        </p:spPr>
        <p:txBody>
          <a:bodyPr wrap="square">
            <a:spAutoFit/>
          </a:bodyPr>
          <a:lstStyle/>
          <a:p>
            <a:r>
              <a:rPr lang="en-US" sz="1200" dirty="0">
                <a:latin typeface="Calibri" panose="020F0502020204030204" pitchFamily="34" charset="0"/>
              </a:rPr>
              <a:t>The AGND, 0- and 1- must connect to the ground of your circuit when measuring signals that are referenced to ground.</a:t>
            </a:r>
            <a:endParaRPr lang="en-US" sz="1200" dirty="0"/>
          </a:p>
        </p:txBody>
      </p:sp>
      <p:sp>
        <p:nvSpPr>
          <p:cNvPr id="26" name="Rectangle 25"/>
          <p:cNvSpPr/>
          <p:nvPr/>
        </p:nvSpPr>
        <p:spPr>
          <a:xfrm>
            <a:off x="4800782" y="4823292"/>
            <a:ext cx="2705646" cy="1384995"/>
          </a:xfrm>
          <a:prstGeom prst="rect">
            <a:avLst/>
          </a:prstGeom>
        </p:spPr>
        <p:txBody>
          <a:bodyPr wrap="square">
            <a:spAutoFit/>
          </a:bodyPr>
          <a:lstStyle/>
          <a:p>
            <a:r>
              <a:rPr lang="en-US" sz="1200" dirty="0">
                <a:latin typeface="Calibri" panose="020F0502020204030204" pitchFamily="34" charset="0"/>
              </a:rPr>
              <a:t>A photocell increases resistance in darkness and decreases when exposed to daylight. They typically range from about 200 ohms to 100,000 ohms and are non linear. When the circuit is wired as above the AIN0 voltage decreases in darkness.</a:t>
            </a:r>
            <a:endParaRPr lang="en-US" sz="1200" dirty="0"/>
          </a:p>
        </p:txBody>
      </p:sp>
      <p:sp>
        <p:nvSpPr>
          <p:cNvPr id="27" name="Rectangle 26"/>
          <p:cNvSpPr/>
          <p:nvPr/>
        </p:nvSpPr>
        <p:spPr>
          <a:xfrm>
            <a:off x="7981950" y="3807628"/>
            <a:ext cx="2152650" cy="2308324"/>
          </a:xfrm>
          <a:prstGeom prst="rect">
            <a:avLst/>
          </a:prstGeom>
        </p:spPr>
        <p:txBody>
          <a:bodyPr wrap="square">
            <a:spAutoFit/>
          </a:bodyPr>
          <a:lstStyle/>
          <a:p>
            <a:r>
              <a:rPr lang="en-US" sz="1200" dirty="0">
                <a:latin typeface="Calibri" panose="020F0502020204030204" pitchFamily="34" charset="0"/>
              </a:rPr>
              <a:t>A thermistor decreases resistance as it is heated and increases resistance when cooled.  The thermistor used in the lab is:</a:t>
            </a:r>
          </a:p>
          <a:p>
            <a:endParaRPr lang="en-US" sz="1200" dirty="0">
              <a:latin typeface="Calibri" panose="020F0502020204030204" pitchFamily="34" charset="0"/>
            </a:endParaRPr>
          </a:p>
          <a:p>
            <a:r>
              <a:rPr lang="en-US" sz="1200" dirty="0">
                <a:latin typeface="Calibri" panose="020F0502020204030204" pitchFamily="34" charset="0"/>
              </a:rPr>
              <a:t>10k at 25 degC.</a:t>
            </a:r>
          </a:p>
          <a:p>
            <a:r>
              <a:rPr lang="en-US" sz="1200" dirty="0">
                <a:latin typeface="Calibri" panose="020F0502020204030204" pitchFamily="34" charset="0"/>
              </a:rPr>
              <a:t>8k at 30   degC</a:t>
            </a:r>
          </a:p>
          <a:p>
            <a:r>
              <a:rPr lang="en-US" sz="1200" dirty="0">
                <a:latin typeface="Calibri" panose="020F0502020204030204" pitchFamily="34" charset="0"/>
              </a:rPr>
              <a:t>12.4k at 20 degC.</a:t>
            </a:r>
          </a:p>
          <a:p>
            <a:endParaRPr lang="en-US" sz="1200" dirty="0">
              <a:latin typeface="Calibri" panose="020F0502020204030204" pitchFamily="34" charset="0"/>
            </a:endParaRPr>
          </a:p>
          <a:p>
            <a:r>
              <a:rPr lang="en-US" sz="1200" dirty="0">
                <a:latin typeface="Calibri" panose="020F0502020204030204" pitchFamily="34" charset="0"/>
              </a:rPr>
              <a:t>As the temperature increases the voltage to AN1 increases. </a:t>
            </a:r>
            <a:endParaRPr lang="en-US" sz="1200" dirty="0"/>
          </a:p>
        </p:txBody>
      </p:sp>
    </p:spTree>
    <p:extLst>
      <p:ext uri="{BB962C8B-B14F-4D97-AF65-F5344CB8AC3E}">
        <p14:creationId xmlns:p14="http://schemas.microsoft.com/office/powerpoint/2010/main" val="1239774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39</a:t>
            </a:fld>
            <a:endParaRPr lang="en-US"/>
          </a:p>
        </p:txBody>
      </p:sp>
      <p:sp>
        <p:nvSpPr>
          <p:cNvPr id="14" name="Rectangle 13"/>
          <p:cNvSpPr/>
          <p:nvPr/>
        </p:nvSpPr>
        <p:spPr>
          <a:xfrm>
            <a:off x="3879736" y="152007"/>
            <a:ext cx="4432528" cy="369332"/>
          </a:xfrm>
          <a:prstGeom prst="rect">
            <a:avLst/>
          </a:prstGeom>
        </p:spPr>
        <p:txBody>
          <a:bodyPr wrap="square">
            <a:spAutoFit/>
          </a:bodyPr>
          <a:lstStyle/>
          <a:p>
            <a:r>
              <a:rPr lang="en-US" dirty="0" smtClean="0">
                <a:latin typeface="Calibri" panose="020F0502020204030204" pitchFamily="34" charset="0"/>
              </a:rPr>
              <a:t>myDAQ/Arduino Sensors – Photocell</a:t>
            </a:r>
            <a:endParaRPr lang="en-US" dirty="0"/>
          </a:p>
        </p:txBody>
      </p:sp>
      <p:pic>
        <p:nvPicPr>
          <p:cNvPr id="3" name="Picture 2"/>
          <p:cNvPicPr>
            <a:picLocks noChangeAspect="1"/>
          </p:cNvPicPr>
          <p:nvPr/>
        </p:nvPicPr>
        <p:blipFill>
          <a:blip r:embed="rId2"/>
          <a:stretch>
            <a:fillRect/>
          </a:stretch>
        </p:blipFill>
        <p:spPr>
          <a:xfrm>
            <a:off x="1752600" y="791436"/>
            <a:ext cx="3647012" cy="4067175"/>
          </a:xfrm>
          <a:prstGeom prst="rect">
            <a:avLst/>
          </a:prstGeom>
        </p:spPr>
      </p:pic>
      <p:sp>
        <p:nvSpPr>
          <p:cNvPr id="6" name="Rectangle 5"/>
          <p:cNvSpPr/>
          <p:nvPr/>
        </p:nvSpPr>
        <p:spPr>
          <a:xfrm>
            <a:off x="1676400" y="5015087"/>
            <a:ext cx="4648200" cy="1277273"/>
          </a:xfrm>
          <a:prstGeom prst="rect">
            <a:avLst/>
          </a:prstGeom>
        </p:spPr>
        <p:txBody>
          <a:bodyPr wrap="square">
            <a:spAutoFit/>
          </a:bodyPr>
          <a:lstStyle/>
          <a:p>
            <a:r>
              <a:rPr lang="en-US" sz="1100" dirty="0">
                <a:solidFill>
                  <a:srgbClr val="252525"/>
                </a:solidFill>
                <a:latin typeface="Arial" panose="020B0604020202020204" pitchFamily="34" charset="0"/>
              </a:rPr>
              <a:t>(Wikipedia) Illuminance is a measure of how much </a:t>
            </a:r>
            <a:r>
              <a:rPr lang="en-US" sz="1100" dirty="0">
                <a:solidFill>
                  <a:srgbClr val="0B0080"/>
                </a:solidFill>
                <a:latin typeface="Arial" panose="020B0604020202020204" pitchFamily="34" charset="0"/>
                <a:hlinkClick r:id="rId3" tooltip="Luminous flux"/>
              </a:rPr>
              <a:t>luminous flux</a:t>
            </a:r>
            <a:r>
              <a:rPr lang="en-US" sz="1100" dirty="0">
                <a:solidFill>
                  <a:srgbClr val="252525"/>
                </a:solidFill>
                <a:latin typeface="Arial" panose="020B0604020202020204" pitchFamily="34" charset="0"/>
              </a:rPr>
              <a:t> is spread over a given area. One can think of luminous flux (measured in </a:t>
            </a:r>
            <a:r>
              <a:rPr lang="en-US" sz="1100" dirty="0">
                <a:solidFill>
                  <a:srgbClr val="0B0080"/>
                </a:solidFill>
                <a:latin typeface="Arial" panose="020B0604020202020204" pitchFamily="34" charset="0"/>
                <a:hlinkClick r:id="rId4" tooltip="Lumen (unit)"/>
              </a:rPr>
              <a:t>lumens</a:t>
            </a:r>
            <a:r>
              <a:rPr lang="en-US" sz="1100" dirty="0">
                <a:solidFill>
                  <a:srgbClr val="252525"/>
                </a:solidFill>
                <a:latin typeface="Arial" panose="020B0604020202020204" pitchFamily="34" charset="0"/>
              </a:rPr>
              <a:t>) as a measure of the total "amount" of visible light present, and the illuminance as a measure of the intensity of illumination on a surface. A given amount of light will illuminate a surface more dimly if it is spread over a larger area, so illuminance (lux) is inversely proportional to area when the luminous flux (lumens) is held constant.</a:t>
            </a:r>
            <a:endParaRPr lang="en-US" sz="1100" dirty="0"/>
          </a:p>
        </p:txBody>
      </p:sp>
      <p:pic>
        <p:nvPicPr>
          <p:cNvPr id="7" name="Picture 6"/>
          <p:cNvPicPr>
            <a:picLocks noChangeAspect="1"/>
          </p:cNvPicPr>
          <p:nvPr/>
        </p:nvPicPr>
        <p:blipFill>
          <a:blip r:embed="rId5"/>
          <a:stretch>
            <a:fillRect/>
          </a:stretch>
        </p:blipFill>
        <p:spPr>
          <a:xfrm>
            <a:off x="6732815" y="914400"/>
            <a:ext cx="2867025" cy="2039606"/>
          </a:xfrm>
          <a:prstGeom prst="rect">
            <a:avLst/>
          </a:prstGeom>
        </p:spPr>
      </p:pic>
      <p:pic>
        <p:nvPicPr>
          <p:cNvPr id="8" name="Picture 7"/>
          <p:cNvPicPr>
            <a:picLocks noChangeAspect="1"/>
          </p:cNvPicPr>
          <p:nvPr/>
        </p:nvPicPr>
        <p:blipFill>
          <a:blip r:embed="rId6"/>
          <a:stretch>
            <a:fillRect/>
          </a:stretch>
        </p:blipFill>
        <p:spPr>
          <a:xfrm>
            <a:off x="5601653" y="2743201"/>
            <a:ext cx="1476375" cy="2295525"/>
          </a:xfrm>
          <a:prstGeom prst="rect">
            <a:avLst/>
          </a:prstGeom>
        </p:spPr>
      </p:pic>
      <p:pic>
        <p:nvPicPr>
          <p:cNvPr id="9" name="Picture 8"/>
          <p:cNvPicPr>
            <a:picLocks noChangeAspect="1"/>
          </p:cNvPicPr>
          <p:nvPr/>
        </p:nvPicPr>
        <p:blipFill>
          <a:blip r:embed="rId7"/>
          <a:stretch>
            <a:fillRect/>
          </a:stretch>
        </p:blipFill>
        <p:spPr>
          <a:xfrm>
            <a:off x="1737360" y="528941"/>
            <a:ext cx="3486150" cy="285750"/>
          </a:xfrm>
          <a:prstGeom prst="rect">
            <a:avLst/>
          </a:prstGeom>
        </p:spPr>
      </p:pic>
      <p:sp>
        <p:nvSpPr>
          <p:cNvPr id="10" name="Rectangle 9"/>
          <p:cNvSpPr/>
          <p:nvPr/>
        </p:nvSpPr>
        <p:spPr>
          <a:xfrm>
            <a:off x="7350988" y="3154621"/>
            <a:ext cx="2539772" cy="1815882"/>
          </a:xfrm>
          <a:prstGeom prst="rect">
            <a:avLst/>
          </a:prstGeom>
        </p:spPr>
        <p:txBody>
          <a:bodyPr wrap="square">
            <a:spAutoFit/>
          </a:bodyPr>
          <a:lstStyle/>
          <a:p>
            <a:r>
              <a:rPr lang="en-US" sz="1400" dirty="0">
                <a:latin typeface="Calibri" panose="020F0502020204030204" pitchFamily="34" charset="0"/>
              </a:rPr>
              <a:t>The photocell resistance decreases with higher visible light and increases in darkness.</a:t>
            </a:r>
          </a:p>
          <a:p>
            <a:endParaRPr lang="en-US" sz="1400" dirty="0">
              <a:latin typeface="Calibri" panose="020F0502020204030204" pitchFamily="34" charset="0"/>
            </a:endParaRPr>
          </a:p>
          <a:p>
            <a:r>
              <a:rPr lang="en-US" sz="1400" dirty="0">
                <a:latin typeface="Calibri" panose="020F0502020204030204" pitchFamily="34" charset="0"/>
              </a:rPr>
              <a:t>Placed in a voltage divider circuit, as shown, the output voltage will increase when exposed to brighter light levels.</a:t>
            </a:r>
            <a:endParaRPr lang="en-US" sz="1400" dirty="0"/>
          </a:p>
        </p:txBody>
      </p:sp>
      <p:sp>
        <p:nvSpPr>
          <p:cNvPr id="28" name="Rectangle 27"/>
          <p:cNvSpPr/>
          <p:nvPr/>
        </p:nvSpPr>
        <p:spPr>
          <a:xfrm>
            <a:off x="7192222" y="6224847"/>
            <a:ext cx="1617559" cy="307777"/>
          </a:xfrm>
          <a:prstGeom prst="rect">
            <a:avLst/>
          </a:prstGeom>
        </p:spPr>
        <p:txBody>
          <a:bodyPr wrap="none">
            <a:spAutoFit/>
          </a:bodyPr>
          <a:lstStyle/>
          <a:p>
            <a:r>
              <a:rPr lang="en-US" sz="1400" dirty="0">
                <a:solidFill>
                  <a:srgbClr val="FF0000"/>
                </a:solidFill>
                <a:latin typeface="Calibri" panose="020F0502020204030204" pitchFamily="34" charset="0"/>
              </a:rPr>
              <a:t>200 ohms - daylight</a:t>
            </a:r>
            <a:endParaRPr lang="en-US" sz="1400" dirty="0">
              <a:solidFill>
                <a:srgbClr val="FF0000"/>
              </a:solidFill>
            </a:endParaRPr>
          </a:p>
        </p:txBody>
      </p:sp>
      <p:sp>
        <p:nvSpPr>
          <p:cNvPr id="29" name="Rectangle 28"/>
          <p:cNvSpPr/>
          <p:nvPr/>
        </p:nvSpPr>
        <p:spPr>
          <a:xfrm>
            <a:off x="7190600" y="5675494"/>
            <a:ext cx="2048766" cy="307777"/>
          </a:xfrm>
          <a:prstGeom prst="rect">
            <a:avLst/>
          </a:prstGeom>
        </p:spPr>
        <p:txBody>
          <a:bodyPr wrap="none">
            <a:spAutoFit/>
          </a:bodyPr>
          <a:lstStyle/>
          <a:p>
            <a:r>
              <a:rPr lang="en-US" sz="1400" dirty="0">
                <a:solidFill>
                  <a:srgbClr val="FF0000"/>
                </a:solidFill>
                <a:latin typeface="Calibri" panose="020F0502020204030204" pitchFamily="34" charset="0"/>
              </a:rPr>
              <a:t>2.0 k ohms office  lighting</a:t>
            </a:r>
            <a:endParaRPr lang="en-US" sz="1400" dirty="0">
              <a:solidFill>
                <a:srgbClr val="FF0000"/>
              </a:solidFill>
            </a:endParaRPr>
          </a:p>
        </p:txBody>
      </p:sp>
      <p:sp>
        <p:nvSpPr>
          <p:cNvPr id="30" name="Rectangle 29"/>
          <p:cNvSpPr/>
          <p:nvPr/>
        </p:nvSpPr>
        <p:spPr>
          <a:xfrm>
            <a:off x="7190600" y="5089437"/>
            <a:ext cx="1820050" cy="307777"/>
          </a:xfrm>
          <a:prstGeom prst="rect">
            <a:avLst/>
          </a:prstGeom>
        </p:spPr>
        <p:txBody>
          <a:bodyPr wrap="none">
            <a:spAutoFit/>
          </a:bodyPr>
          <a:lstStyle/>
          <a:p>
            <a:r>
              <a:rPr lang="en-US" sz="1400" dirty="0">
                <a:solidFill>
                  <a:srgbClr val="FF0000"/>
                </a:solidFill>
                <a:latin typeface="Calibri" panose="020F0502020204030204" pitchFamily="34" charset="0"/>
              </a:rPr>
              <a:t>200 k ohms dark room</a:t>
            </a:r>
            <a:endParaRPr lang="en-US" sz="1400" dirty="0">
              <a:solidFill>
                <a:srgbClr val="FF0000"/>
              </a:solidFill>
            </a:endParaRPr>
          </a:p>
        </p:txBody>
      </p:sp>
      <p:cxnSp>
        <p:nvCxnSpPr>
          <p:cNvPr id="13" name="Straight Arrow Connector 12"/>
          <p:cNvCxnSpPr/>
          <p:nvPr/>
        </p:nvCxnSpPr>
        <p:spPr>
          <a:xfrm>
            <a:off x="7162800" y="5178956"/>
            <a:ext cx="0" cy="12254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791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1600200" y="238326"/>
            <a:ext cx="8991600" cy="838200"/>
          </a:xfrm>
        </p:spPr>
        <p:txBody>
          <a:bodyPr>
            <a:normAutofit fontScale="90000"/>
          </a:bodyPr>
          <a:lstStyle/>
          <a:p>
            <a:r>
              <a:rPr lang="en-US" b="1" dirty="0" smtClean="0">
                <a:latin typeface="Calibri" panose="020F0502020204030204" pitchFamily="34" charset="0"/>
              </a:rPr>
              <a:t>Grading </a:t>
            </a:r>
            <a:r>
              <a:rPr lang="en-US" b="1" dirty="0" smtClean="0">
                <a:latin typeface="Calibri" panose="020F0502020204030204" pitchFamily="34" charset="0"/>
              </a:rPr>
              <a:t>Information (2018)</a:t>
            </a:r>
            <a:endParaRPr lang="en-US" b="1" dirty="0" smtClean="0">
              <a:latin typeface="Calibri" panose="020F0502020204030204" pitchFamily="34" charset="0"/>
            </a:endParaRPr>
          </a:p>
        </p:txBody>
      </p:sp>
      <p:sp>
        <p:nvSpPr>
          <p:cNvPr id="3" name="Subtitle 2"/>
          <p:cNvSpPr>
            <a:spLocks noGrp="1"/>
          </p:cNvSpPr>
          <p:nvPr>
            <p:ph type="subTitle" idx="1"/>
          </p:nvPr>
        </p:nvSpPr>
        <p:spPr>
          <a:xfrm>
            <a:off x="1295400" y="1076526"/>
            <a:ext cx="8183880" cy="4953001"/>
          </a:xfrm>
        </p:spPr>
        <p:txBody>
          <a:bodyPr rtlCol="0">
            <a:noAutofit/>
          </a:bodyPr>
          <a:lstStyle/>
          <a:p>
            <a:pPr algn="just">
              <a:defRPr/>
            </a:pPr>
            <a:r>
              <a:rPr lang="en-US" sz="3000" b="1" dirty="0">
                <a:solidFill>
                  <a:srgbClr val="0070C0"/>
                </a:solidFill>
                <a:latin typeface="Calibri" panose="020F0502020204030204" pitchFamily="34" charset="0"/>
              </a:rPr>
              <a:t>Lab Section:</a:t>
            </a:r>
          </a:p>
          <a:p>
            <a:pPr algn="just">
              <a:defRPr/>
            </a:pPr>
            <a:r>
              <a:rPr lang="en-US" sz="3000" b="1" dirty="0" smtClean="0">
                <a:latin typeface="Calibri" panose="020F0502020204030204" pitchFamily="34" charset="0"/>
              </a:rPr>
              <a:t>Lab </a:t>
            </a:r>
            <a:r>
              <a:rPr lang="en-US" sz="3000" b="1" dirty="0">
                <a:latin typeface="Calibri" panose="020F0502020204030204" pitchFamily="34" charset="0"/>
              </a:rPr>
              <a:t>Assignments</a:t>
            </a:r>
          </a:p>
          <a:p>
            <a:pPr algn="just">
              <a:defRPr/>
            </a:pPr>
            <a:r>
              <a:rPr lang="en-US" sz="3000" b="1" dirty="0">
                <a:latin typeface="Calibri" panose="020F0502020204030204" pitchFamily="34" charset="0"/>
              </a:rPr>
              <a:t>and Pre-Lab Quizzes  </a:t>
            </a:r>
            <a:r>
              <a:rPr lang="en-US" sz="3000" b="1" dirty="0" smtClean="0">
                <a:latin typeface="Calibri" panose="020F0502020204030204" pitchFamily="34" charset="0"/>
              </a:rPr>
              <a:t>------------------------- </a:t>
            </a:r>
            <a:r>
              <a:rPr lang="en-US" sz="3000" b="1" dirty="0">
                <a:latin typeface="Calibri" panose="020F0502020204030204" pitchFamily="34" charset="0"/>
              </a:rPr>
              <a:t>40%</a:t>
            </a:r>
          </a:p>
          <a:p>
            <a:pPr algn="just">
              <a:defRPr/>
            </a:pPr>
            <a:endParaRPr lang="en-US" sz="3000" b="1" dirty="0">
              <a:latin typeface="Calibri" panose="020F0502020204030204" pitchFamily="34" charset="0"/>
            </a:endParaRPr>
          </a:p>
          <a:p>
            <a:pPr algn="just">
              <a:defRPr/>
            </a:pPr>
            <a:r>
              <a:rPr lang="en-US" sz="3000" b="1" dirty="0">
                <a:solidFill>
                  <a:srgbClr val="0070C0"/>
                </a:solidFill>
                <a:latin typeface="Calibri" panose="020F0502020204030204" pitchFamily="34" charset="0"/>
              </a:rPr>
              <a:t>Theory Section:</a:t>
            </a:r>
          </a:p>
          <a:p>
            <a:pPr algn="just">
              <a:defRPr/>
            </a:pPr>
            <a:r>
              <a:rPr lang="en-US" sz="3000" b="1" dirty="0">
                <a:latin typeface="Calibri" panose="020F0502020204030204" pitchFamily="34" charset="0"/>
              </a:rPr>
              <a:t>Quizzes ( </a:t>
            </a:r>
            <a:r>
              <a:rPr lang="en-US" sz="3000" b="1" dirty="0" smtClean="0">
                <a:latin typeface="Calibri" panose="020F0502020204030204" pitchFamily="34" charset="0"/>
              </a:rPr>
              <a:t>on-line -- in theory class) </a:t>
            </a:r>
            <a:r>
              <a:rPr lang="en-US" sz="3000" b="1" dirty="0">
                <a:latin typeface="Calibri" panose="020F0502020204030204" pitchFamily="34" charset="0"/>
              </a:rPr>
              <a:t>---	10%</a:t>
            </a:r>
          </a:p>
          <a:p>
            <a:pPr algn="just">
              <a:defRPr/>
            </a:pPr>
            <a:r>
              <a:rPr lang="en-US" sz="3000" b="1" dirty="0">
                <a:latin typeface="Calibri" panose="020F0502020204030204" pitchFamily="34" charset="0"/>
              </a:rPr>
              <a:t>Midterms (2) </a:t>
            </a:r>
            <a:r>
              <a:rPr lang="en-US" sz="3000" b="1" dirty="0" smtClean="0">
                <a:latin typeface="Calibri" panose="020F0502020204030204" pitchFamily="34" charset="0"/>
              </a:rPr>
              <a:t>--------------------------------  </a:t>
            </a:r>
            <a:r>
              <a:rPr lang="en-US" sz="3000" b="1" dirty="0">
                <a:latin typeface="Calibri" panose="020F0502020204030204" pitchFamily="34" charset="0"/>
              </a:rPr>
              <a:t>	20%</a:t>
            </a:r>
          </a:p>
          <a:p>
            <a:pPr algn="just">
              <a:defRPr/>
            </a:pPr>
            <a:r>
              <a:rPr lang="en-US" sz="3000" b="1" dirty="0">
                <a:latin typeface="Calibri" panose="020F0502020204030204" pitchFamily="34" charset="0"/>
              </a:rPr>
              <a:t>Exam </a:t>
            </a:r>
            <a:r>
              <a:rPr lang="en-US" sz="3000" b="1" dirty="0" smtClean="0">
                <a:latin typeface="Calibri" panose="020F0502020204030204" pitchFamily="34" charset="0"/>
              </a:rPr>
              <a:t>------------------------------------------   </a:t>
            </a:r>
            <a:r>
              <a:rPr lang="en-US" sz="3000" b="1" dirty="0">
                <a:latin typeface="Calibri" panose="020F0502020204030204" pitchFamily="34" charset="0"/>
              </a:rPr>
              <a:t>	30%</a:t>
            </a:r>
          </a:p>
          <a:p>
            <a:pPr algn="just">
              <a:defRPr/>
            </a:pPr>
            <a:endParaRPr lang="en-US" b="1" dirty="0" smtClean="0"/>
          </a:p>
          <a:p>
            <a:pPr algn="just">
              <a:defRPr/>
            </a:pPr>
            <a:r>
              <a:rPr lang="en-US" b="1" dirty="0" smtClean="0"/>
              <a:t>Important Note: </a:t>
            </a:r>
            <a:r>
              <a:rPr lang="en-US" sz="1600" b="1" dirty="0">
                <a:solidFill>
                  <a:srgbClr val="FF0000"/>
                </a:solidFill>
                <a:latin typeface="Calibri" panose="020F0502020204030204" pitchFamily="34" charset="0"/>
              </a:rPr>
              <a:t>You must pass both the theory and lab section to pass the course</a:t>
            </a:r>
            <a:r>
              <a:rPr lang="en-US" b="1" dirty="0">
                <a:solidFill>
                  <a:srgbClr val="FF0000"/>
                </a:solidFill>
              </a:rPr>
              <a:t>.</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E781E79B-F73F-4D58-BB3D-2E951F98E0CD}" type="slidenum">
              <a:rPr lang="en-US" smtClean="0"/>
              <a:pPr>
                <a:defRPr/>
              </a:pPr>
              <a:t>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1010053"/>
            <a:ext cx="2571750" cy="70525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40</a:t>
            </a:fld>
            <a:endParaRPr lang="en-US"/>
          </a:p>
        </p:txBody>
      </p:sp>
      <p:sp>
        <p:nvSpPr>
          <p:cNvPr id="14" name="Rectangle 13"/>
          <p:cNvSpPr/>
          <p:nvPr/>
        </p:nvSpPr>
        <p:spPr>
          <a:xfrm>
            <a:off x="3879736" y="152007"/>
            <a:ext cx="4432528" cy="369332"/>
          </a:xfrm>
          <a:prstGeom prst="rect">
            <a:avLst/>
          </a:prstGeom>
        </p:spPr>
        <p:txBody>
          <a:bodyPr wrap="square">
            <a:spAutoFit/>
          </a:bodyPr>
          <a:lstStyle/>
          <a:p>
            <a:r>
              <a:rPr lang="en-US" dirty="0" smtClean="0">
                <a:latin typeface="Calibri" panose="020F0502020204030204" pitchFamily="34" charset="0"/>
              </a:rPr>
              <a:t>myDAQ/Arduino Sensors – Thermistor</a:t>
            </a:r>
            <a:endParaRPr lang="en-US" dirty="0"/>
          </a:p>
        </p:txBody>
      </p:sp>
      <p:sp>
        <p:nvSpPr>
          <p:cNvPr id="2" name="Rectangle 1"/>
          <p:cNvSpPr/>
          <p:nvPr/>
        </p:nvSpPr>
        <p:spPr>
          <a:xfrm>
            <a:off x="1752412" y="3212982"/>
            <a:ext cx="4572000" cy="2492990"/>
          </a:xfrm>
          <a:prstGeom prst="rect">
            <a:avLst/>
          </a:prstGeom>
        </p:spPr>
        <p:txBody>
          <a:bodyPr>
            <a:spAutoFit/>
          </a:bodyPr>
          <a:lstStyle/>
          <a:p>
            <a:r>
              <a:rPr lang="en-US" sz="1200" dirty="0">
                <a:solidFill>
                  <a:srgbClr val="333333"/>
                </a:solidFill>
                <a:latin typeface="Gotham SSm A"/>
              </a:rPr>
              <a:t>You can also determine resistance given the A/D register value.</a:t>
            </a:r>
          </a:p>
          <a:p>
            <a:endParaRPr lang="en-US" sz="1200" dirty="0">
              <a:solidFill>
                <a:srgbClr val="333333"/>
              </a:solidFill>
              <a:latin typeface="Gotham SSm A"/>
            </a:endParaRPr>
          </a:p>
          <a:p>
            <a:r>
              <a:rPr lang="en-US" sz="1200" dirty="0">
                <a:solidFill>
                  <a:srgbClr val="333333"/>
                </a:solidFill>
                <a:latin typeface="Gotham SSm A"/>
              </a:rPr>
              <a:t>For example the register value (AN1) equals 566.</a:t>
            </a:r>
          </a:p>
          <a:p>
            <a:endParaRPr lang="en-US" sz="1200" dirty="0">
              <a:solidFill>
                <a:srgbClr val="333333"/>
              </a:solidFill>
              <a:latin typeface="Gotham SSm A"/>
            </a:endParaRPr>
          </a:p>
          <a:p>
            <a:endParaRPr lang="en-US" sz="1200" dirty="0">
              <a:solidFill>
                <a:srgbClr val="333333"/>
              </a:solidFill>
              <a:latin typeface="Gotham SSm A"/>
            </a:endParaRPr>
          </a:p>
          <a:p>
            <a:r>
              <a:rPr lang="en-US" sz="1200" dirty="0">
                <a:solidFill>
                  <a:srgbClr val="333333"/>
                </a:solidFill>
                <a:latin typeface="Gotham SSm A"/>
              </a:rPr>
              <a:t>AN1 = 10k / (10k + </a:t>
            </a:r>
            <a:r>
              <a:rPr lang="en-US" sz="1200" dirty="0" err="1">
                <a:solidFill>
                  <a:srgbClr val="333333"/>
                </a:solidFill>
                <a:latin typeface="Gotham SSm A"/>
              </a:rPr>
              <a:t>Rtherm</a:t>
            </a:r>
            <a:r>
              <a:rPr lang="en-US" sz="1200" dirty="0">
                <a:solidFill>
                  <a:srgbClr val="333333"/>
                </a:solidFill>
                <a:latin typeface="Gotham SSm A"/>
              </a:rPr>
              <a:t>) * 1023  </a:t>
            </a:r>
          </a:p>
          <a:p>
            <a:endParaRPr lang="en-US" sz="1200" dirty="0">
              <a:solidFill>
                <a:srgbClr val="333333"/>
              </a:solidFill>
              <a:latin typeface="Gotham SSm A"/>
            </a:endParaRPr>
          </a:p>
          <a:p>
            <a:endParaRPr lang="en-US" sz="1200" dirty="0">
              <a:solidFill>
                <a:srgbClr val="333333"/>
              </a:solidFill>
              <a:latin typeface="Gotham SSm A"/>
            </a:endParaRPr>
          </a:p>
          <a:p>
            <a:r>
              <a:rPr lang="en-US" sz="1200" dirty="0">
                <a:solidFill>
                  <a:srgbClr val="333333"/>
                </a:solidFill>
                <a:latin typeface="Gotham SSm A"/>
              </a:rPr>
              <a:t>or</a:t>
            </a:r>
          </a:p>
          <a:p>
            <a:endParaRPr lang="en-US" sz="1200" dirty="0">
              <a:solidFill>
                <a:srgbClr val="333333"/>
              </a:solidFill>
              <a:latin typeface="Gotham SSm A"/>
            </a:endParaRPr>
          </a:p>
          <a:p>
            <a:r>
              <a:rPr lang="en-US" sz="1200" dirty="0" err="1">
                <a:solidFill>
                  <a:srgbClr val="333333"/>
                </a:solidFill>
                <a:latin typeface="Gotham SSm A"/>
              </a:rPr>
              <a:t>Rtherm</a:t>
            </a:r>
            <a:r>
              <a:rPr lang="en-US" sz="1200" dirty="0">
                <a:solidFill>
                  <a:srgbClr val="333333"/>
                </a:solidFill>
                <a:latin typeface="Gotham SSm A"/>
              </a:rPr>
              <a:t> = ((10k * 1023)/AN1) – 10k </a:t>
            </a:r>
          </a:p>
          <a:p>
            <a:endParaRPr lang="en-US" sz="1200" dirty="0">
              <a:solidFill>
                <a:srgbClr val="333333"/>
              </a:solidFill>
              <a:latin typeface="Gotham SSm A"/>
            </a:endParaRPr>
          </a:p>
          <a:p>
            <a:r>
              <a:rPr lang="en-US" sz="1200" dirty="0">
                <a:solidFill>
                  <a:srgbClr val="333333"/>
                </a:solidFill>
                <a:latin typeface="Gotham SSm A"/>
              </a:rPr>
              <a:t>Answer = 8080 ohms. (about 30 degC)</a:t>
            </a:r>
          </a:p>
        </p:txBody>
      </p:sp>
      <p:pic>
        <p:nvPicPr>
          <p:cNvPr id="11" name="Picture 10"/>
          <p:cNvPicPr>
            <a:picLocks noChangeAspect="1"/>
          </p:cNvPicPr>
          <p:nvPr/>
        </p:nvPicPr>
        <p:blipFill>
          <a:blip r:embed="rId2"/>
          <a:stretch>
            <a:fillRect/>
          </a:stretch>
        </p:blipFill>
        <p:spPr>
          <a:xfrm>
            <a:off x="1966180" y="583840"/>
            <a:ext cx="1476375" cy="2390775"/>
          </a:xfrm>
          <a:prstGeom prst="rect">
            <a:avLst/>
          </a:prstGeom>
        </p:spPr>
      </p:pic>
      <p:pic>
        <p:nvPicPr>
          <p:cNvPr id="12" name="Picture 11"/>
          <p:cNvPicPr>
            <a:picLocks noChangeAspect="1"/>
          </p:cNvPicPr>
          <p:nvPr/>
        </p:nvPicPr>
        <p:blipFill>
          <a:blip r:embed="rId3"/>
          <a:stretch>
            <a:fillRect/>
          </a:stretch>
        </p:blipFill>
        <p:spPr>
          <a:xfrm>
            <a:off x="6342918" y="858903"/>
            <a:ext cx="3696433" cy="4805363"/>
          </a:xfrm>
          <a:prstGeom prst="rect">
            <a:avLst/>
          </a:prstGeom>
        </p:spPr>
      </p:pic>
      <p:sp>
        <p:nvSpPr>
          <p:cNvPr id="13" name="Rectangle 12"/>
          <p:cNvSpPr/>
          <p:nvPr/>
        </p:nvSpPr>
        <p:spPr>
          <a:xfrm>
            <a:off x="8156299" y="1740694"/>
            <a:ext cx="2203336" cy="3108543"/>
          </a:xfrm>
          <a:prstGeom prst="rect">
            <a:avLst/>
          </a:prstGeom>
        </p:spPr>
        <p:txBody>
          <a:bodyPr wrap="square">
            <a:spAutoFit/>
          </a:bodyPr>
          <a:lstStyle/>
          <a:p>
            <a:r>
              <a:rPr lang="en-US" sz="1400" dirty="0">
                <a:solidFill>
                  <a:srgbClr val="FF0000"/>
                </a:solidFill>
                <a:latin typeface="Calibri" panose="020F0502020204030204" pitchFamily="34" charset="0"/>
              </a:rPr>
              <a:t>Data for the thermistor used in the lab.</a:t>
            </a:r>
          </a:p>
          <a:p>
            <a:endParaRPr lang="en-US" sz="1400" dirty="0">
              <a:latin typeface="Calibri" panose="020F0502020204030204" pitchFamily="34" charset="0"/>
            </a:endParaRPr>
          </a:p>
          <a:p>
            <a:r>
              <a:rPr lang="en-US" sz="1400" dirty="0">
                <a:latin typeface="Calibri" panose="020F0502020204030204" pitchFamily="34" charset="0"/>
              </a:rPr>
              <a:t>Resistance decreases as the temperature increases.</a:t>
            </a:r>
          </a:p>
          <a:p>
            <a:endParaRPr lang="en-US" sz="1400" dirty="0">
              <a:latin typeface="Calibri" panose="020F0502020204030204" pitchFamily="34" charset="0"/>
            </a:endParaRPr>
          </a:p>
          <a:p>
            <a:r>
              <a:rPr lang="en-US" sz="1400" dirty="0">
                <a:latin typeface="Calibri" panose="020F0502020204030204" pitchFamily="34" charset="0"/>
              </a:rPr>
              <a:t>The change is not linear.</a:t>
            </a:r>
          </a:p>
          <a:p>
            <a:endParaRPr lang="en-US" sz="1400" dirty="0">
              <a:latin typeface="Calibri" panose="020F0502020204030204" pitchFamily="34" charset="0"/>
            </a:endParaRPr>
          </a:p>
          <a:p>
            <a:r>
              <a:rPr lang="en-US" sz="1400" dirty="0">
                <a:latin typeface="Calibri" panose="020F0502020204030204" pitchFamily="34" charset="0"/>
              </a:rPr>
              <a:t>The change in ohms/</a:t>
            </a:r>
            <a:r>
              <a:rPr lang="en-US" sz="1400" dirty="0" err="1">
                <a:latin typeface="Calibri" panose="020F0502020204030204" pitchFamily="34" charset="0"/>
              </a:rPr>
              <a:t>deg</a:t>
            </a:r>
            <a:r>
              <a:rPr lang="en-US" sz="1400" dirty="0">
                <a:latin typeface="Calibri" panose="020F0502020204030204" pitchFamily="34" charset="0"/>
              </a:rPr>
              <a:t> at low temperature is greater than at high temperatures.</a:t>
            </a:r>
          </a:p>
          <a:p>
            <a:endParaRPr lang="en-US" sz="1400" dirty="0">
              <a:latin typeface="Calibri" panose="020F0502020204030204" pitchFamily="34" charset="0"/>
            </a:endParaRPr>
          </a:p>
          <a:p>
            <a:r>
              <a:rPr lang="en-US" sz="1400" dirty="0">
                <a:latin typeface="Calibri" panose="020F0502020204030204" pitchFamily="34" charset="0"/>
              </a:rPr>
              <a:t>At 25 degC the resistance = 10k</a:t>
            </a:r>
            <a:endParaRPr lang="en-US" sz="1400" dirty="0"/>
          </a:p>
        </p:txBody>
      </p:sp>
      <p:sp>
        <p:nvSpPr>
          <p:cNvPr id="15" name="Rectangle 14"/>
          <p:cNvSpPr/>
          <p:nvPr/>
        </p:nvSpPr>
        <p:spPr>
          <a:xfrm>
            <a:off x="3442554" y="858902"/>
            <a:ext cx="2501046" cy="1754326"/>
          </a:xfrm>
          <a:prstGeom prst="rect">
            <a:avLst/>
          </a:prstGeom>
        </p:spPr>
        <p:txBody>
          <a:bodyPr wrap="square">
            <a:spAutoFit/>
          </a:bodyPr>
          <a:lstStyle/>
          <a:p>
            <a:r>
              <a:rPr lang="en-US" sz="1200" dirty="0">
                <a:latin typeface="Calibri" panose="020F0502020204030204" pitchFamily="34" charset="0"/>
              </a:rPr>
              <a:t>In this voltage divider the voltage increases as the temperature increases. For example at 30 degC the voltage out of the divider equals 2.7 volt. At 20 degC the voltage out is about 2.2 volts. The value in the Arduino register will range from 0 to 1023 (10 bits) At 20 degC the register equals 454.</a:t>
            </a:r>
          </a:p>
        </p:txBody>
      </p:sp>
      <p:sp>
        <p:nvSpPr>
          <p:cNvPr id="16" name="Rectangle 15"/>
          <p:cNvSpPr/>
          <p:nvPr/>
        </p:nvSpPr>
        <p:spPr>
          <a:xfrm>
            <a:off x="1760576" y="2875819"/>
            <a:ext cx="4572000" cy="461665"/>
          </a:xfrm>
          <a:prstGeom prst="rect">
            <a:avLst/>
          </a:prstGeom>
        </p:spPr>
        <p:txBody>
          <a:bodyPr>
            <a:spAutoFit/>
          </a:bodyPr>
          <a:lstStyle/>
          <a:p>
            <a:r>
              <a:rPr lang="en-US" sz="1200" dirty="0">
                <a:hlinkClick r:id="rId4"/>
              </a:rPr>
              <a:t>https://learn.adafruit.com/thermistor/using-a-thermistor</a:t>
            </a:r>
            <a:endParaRPr lang="en-US" sz="1200" dirty="0"/>
          </a:p>
          <a:p>
            <a:endParaRPr lang="en-US" sz="1200" dirty="0"/>
          </a:p>
        </p:txBody>
      </p:sp>
    </p:spTree>
    <p:extLst>
      <p:ext uri="{BB962C8B-B14F-4D97-AF65-F5344CB8AC3E}">
        <p14:creationId xmlns:p14="http://schemas.microsoft.com/office/powerpoint/2010/main" val="2338591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600798" y="155382"/>
            <a:ext cx="6629003" cy="573952"/>
          </a:xfrm>
        </p:spPr>
        <p:txBody>
          <a:bodyPr>
            <a:noAutofit/>
          </a:bodyPr>
          <a:lstStyle/>
          <a:p>
            <a:r>
              <a:rPr lang="en-US" sz="2000" dirty="0">
                <a:latin typeface="Calibri" panose="020F0502020204030204" pitchFamily="34" charset="0"/>
              </a:rPr>
              <a:t>LabVIEW block diagram used to interface to the myDAQ.</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41</a:t>
            </a:fld>
            <a:endParaRPr lang="en-US"/>
          </a:p>
        </p:txBody>
      </p:sp>
      <p:pic>
        <p:nvPicPr>
          <p:cNvPr id="3" name="Picture 2"/>
          <p:cNvPicPr>
            <a:picLocks noChangeAspect="1"/>
          </p:cNvPicPr>
          <p:nvPr/>
        </p:nvPicPr>
        <p:blipFill>
          <a:blip r:embed="rId2"/>
          <a:stretch>
            <a:fillRect/>
          </a:stretch>
        </p:blipFill>
        <p:spPr>
          <a:xfrm>
            <a:off x="1748108" y="1788387"/>
            <a:ext cx="8695784" cy="4724400"/>
          </a:xfrm>
          <a:prstGeom prst="rect">
            <a:avLst/>
          </a:prstGeom>
        </p:spPr>
      </p:pic>
      <p:sp>
        <p:nvSpPr>
          <p:cNvPr id="8" name="Rectangle 7"/>
          <p:cNvSpPr/>
          <p:nvPr/>
        </p:nvSpPr>
        <p:spPr>
          <a:xfrm>
            <a:off x="3714750" y="2960124"/>
            <a:ext cx="838200" cy="307777"/>
          </a:xfrm>
          <a:prstGeom prst="rect">
            <a:avLst/>
          </a:prstGeom>
        </p:spPr>
        <p:txBody>
          <a:bodyPr wrap="square">
            <a:spAutoFit/>
          </a:bodyPr>
          <a:lstStyle/>
          <a:p>
            <a:r>
              <a:rPr lang="en-US" sz="1400" dirty="0">
                <a:latin typeface="Calibri" panose="020F0502020204030204" pitchFamily="34" charset="0"/>
              </a:rPr>
              <a:t>Array</a:t>
            </a:r>
            <a:endParaRPr lang="en-US" sz="1400" dirty="0"/>
          </a:p>
        </p:txBody>
      </p:sp>
      <p:sp>
        <p:nvSpPr>
          <p:cNvPr id="10" name="Rectangle 9"/>
          <p:cNvSpPr/>
          <p:nvPr/>
        </p:nvSpPr>
        <p:spPr>
          <a:xfrm>
            <a:off x="6880991" y="2902803"/>
            <a:ext cx="838200" cy="307777"/>
          </a:xfrm>
          <a:prstGeom prst="rect">
            <a:avLst/>
          </a:prstGeom>
        </p:spPr>
        <p:txBody>
          <a:bodyPr wrap="square">
            <a:spAutoFit/>
          </a:bodyPr>
          <a:lstStyle/>
          <a:p>
            <a:r>
              <a:rPr lang="en-US" sz="1400" dirty="0">
                <a:latin typeface="Calibri" panose="020F0502020204030204" pitchFamily="34" charset="0"/>
              </a:rPr>
              <a:t>Array</a:t>
            </a:r>
            <a:endParaRPr lang="en-US" sz="1400" dirty="0"/>
          </a:p>
        </p:txBody>
      </p:sp>
      <p:sp>
        <p:nvSpPr>
          <p:cNvPr id="11" name="Rectangle 10"/>
          <p:cNvSpPr/>
          <p:nvPr/>
        </p:nvSpPr>
        <p:spPr>
          <a:xfrm>
            <a:off x="6880992" y="4492351"/>
            <a:ext cx="967609" cy="738664"/>
          </a:xfrm>
          <a:prstGeom prst="rect">
            <a:avLst/>
          </a:prstGeom>
        </p:spPr>
        <p:txBody>
          <a:bodyPr wrap="square">
            <a:spAutoFit/>
          </a:bodyPr>
          <a:lstStyle/>
          <a:p>
            <a:r>
              <a:rPr lang="en-US" sz="1400" dirty="0">
                <a:latin typeface="Calibri" panose="020F0502020204030204" pitchFamily="34" charset="0"/>
              </a:rPr>
              <a:t>Dynamic</a:t>
            </a:r>
          </a:p>
          <a:p>
            <a:r>
              <a:rPr lang="en-US" sz="1400" dirty="0">
                <a:latin typeface="Calibri" panose="020F0502020204030204" pitchFamily="34" charset="0"/>
              </a:rPr>
              <a:t>Data</a:t>
            </a:r>
          </a:p>
          <a:p>
            <a:r>
              <a:rPr lang="en-US" sz="1400" dirty="0">
                <a:latin typeface="Calibri" panose="020F0502020204030204" pitchFamily="34" charset="0"/>
              </a:rPr>
              <a:t>Type</a:t>
            </a:r>
            <a:endParaRPr lang="en-US" sz="1400" dirty="0"/>
          </a:p>
        </p:txBody>
      </p:sp>
      <p:sp>
        <p:nvSpPr>
          <p:cNvPr id="12" name="Rectangle 11"/>
          <p:cNvSpPr/>
          <p:nvPr/>
        </p:nvSpPr>
        <p:spPr>
          <a:xfrm>
            <a:off x="3650046" y="4546791"/>
            <a:ext cx="967609" cy="738664"/>
          </a:xfrm>
          <a:prstGeom prst="rect">
            <a:avLst/>
          </a:prstGeom>
        </p:spPr>
        <p:txBody>
          <a:bodyPr wrap="square">
            <a:spAutoFit/>
          </a:bodyPr>
          <a:lstStyle/>
          <a:p>
            <a:r>
              <a:rPr lang="en-US" sz="1400" dirty="0">
                <a:latin typeface="Calibri" panose="020F0502020204030204" pitchFamily="34" charset="0"/>
              </a:rPr>
              <a:t>Dynamic</a:t>
            </a:r>
          </a:p>
          <a:p>
            <a:r>
              <a:rPr lang="en-US" sz="1400" dirty="0">
                <a:latin typeface="Calibri" panose="020F0502020204030204" pitchFamily="34" charset="0"/>
              </a:rPr>
              <a:t>Data</a:t>
            </a:r>
          </a:p>
          <a:p>
            <a:r>
              <a:rPr lang="en-US" sz="1400" dirty="0">
                <a:latin typeface="Calibri" panose="020F0502020204030204" pitchFamily="34" charset="0"/>
              </a:rPr>
              <a:t>Type</a:t>
            </a:r>
            <a:endParaRPr lang="en-US" sz="1400" dirty="0"/>
          </a:p>
        </p:txBody>
      </p:sp>
      <p:sp>
        <p:nvSpPr>
          <p:cNvPr id="13" name="Rectangle 12"/>
          <p:cNvSpPr/>
          <p:nvPr/>
        </p:nvSpPr>
        <p:spPr>
          <a:xfrm>
            <a:off x="5244872" y="5181600"/>
            <a:ext cx="1340857" cy="738664"/>
          </a:xfrm>
          <a:prstGeom prst="rect">
            <a:avLst/>
          </a:prstGeom>
        </p:spPr>
        <p:txBody>
          <a:bodyPr wrap="square">
            <a:spAutoFit/>
          </a:bodyPr>
          <a:lstStyle/>
          <a:p>
            <a:r>
              <a:rPr lang="en-US" sz="1400" dirty="0">
                <a:solidFill>
                  <a:srgbClr val="FF0000"/>
                </a:solidFill>
                <a:latin typeface="Calibri" panose="020F0502020204030204" pitchFamily="34" charset="0"/>
              </a:rPr>
              <a:t>DAQ</a:t>
            </a:r>
          </a:p>
          <a:p>
            <a:r>
              <a:rPr lang="en-US" sz="1400" dirty="0">
                <a:solidFill>
                  <a:srgbClr val="FF0000"/>
                </a:solidFill>
                <a:latin typeface="Calibri" panose="020F0502020204030204" pitchFamily="34" charset="0"/>
              </a:rPr>
              <a:t>Assistant</a:t>
            </a:r>
          </a:p>
          <a:p>
            <a:r>
              <a:rPr lang="en-US" sz="1400" dirty="0">
                <a:solidFill>
                  <a:srgbClr val="FF0000"/>
                </a:solidFill>
                <a:latin typeface="Calibri" panose="020F0502020204030204" pitchFamily="34" charset="0"/>
              </a:rPr>
              <a:t>Express VI</a:t>
            </a:r>
            <a:endParaRPr lang="en-US" sz="1400" dirty="0">
              <a:solidFill>
                <a:srgbClr val="FF0000"/>
              </a:solidFill>
            </a:endParaRPr>
          </a:p>
        </p:txBody>
      </p:sp>
      <p:sp>
        <p:nvSpPr>
          <p:cNvPr id="2" name="Rectangle 1"/>
          <p:cNvSpPr/>
          <p:nvPr/>
        </p:nvSpPr>
        <p:spPr>
          <a:xfrm>
            <a:off x="2133600" y="595354"/>
            <a:ext cx="7772400" cy="1169551"/>
          </a:xfrm>
          <a:prstGeom prst="rect">
            <a:avLst/>
          </a:prstGeom>
        </p:spPr>
        <p:txBody>
          <a:bodyPr wrap="square">
            <a:spAutoFit/>
          </a:bodyPr>
          <a:lstStyle/>
          <a:p>
            <a:r>
              <a:rPr lang="en-US" sz="1400" dirty="0">
                <a:latin typeface="Calibri" panose="020F0502020204030204" pitchFamily="34" charset="0"/>
              </a:rPr>
              <a:t>The DAQ Assistant is a configurable function that is used to allow signals from the myDAQ interface to be controlled or monitored.  There are 4 possibilities.</a:t>
            </a:r>
          </a:p>
          <a:p>
            <a:r>
              <a:rPr lang="en-US" sz="1400" dirty="0">
                <a:latin typeface="Calibri" panose="020F0502020204030204" pitchFamily="34" charset="0"/>
              </a:rPr>
              <a:t>1) Digital In to read the digital signals.      2) Digital Out to control the logic levels on an output pin.</a:t>
            </a:r>
          </a:p>
          <a:p>
            <a:r>
              <a:rPr lang="en-US" sz="1400" dirty="0">
                <a:latin typeface="Calibri" panose="020F0502020204030204" pitchFamily="34" charset="0"/>
              </a:rPr>
              <a:t>3) Analog In to read the voltage on an analog input pin. </a:t>
            </a:r>
          </a:p>
          <a:p>
            <a:r>
              <a:rPr lang="en-US" sz="1400" dirty="0">
                <a:latin typeface="Calibri" panose="020F0502020204030204" pitchFamily="34" charset="0"/>
              </a:rPr>
              <a:t>4) Analog out to control the voltage on a pin.</a:t>
            </a:r>
            <a:endParaRPr lang="en-US" sz="1400" dirty="0"/>
          </a:p>
        </p:txBody>
      </p:sp>
    </p:spTree>
    <p:extLst>
      <p:ext uri="{BB962C8B-B14F-4D97-AF65-F5344CB8AC3E}">
        <p14:creationId xmlns:p14="http://schemas.microsoft.com/office/powerpoint/2010/main" val="3550631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42</a:t>
            </a:fld>
            <a:endParaRPr lang="en-US"/>
          </a:p>
        </p:txBody>
      </p:sp>
      <p:pic>
        <p:nvPicPr>
          <p:cNvPr id="2" name="Picture 1"/>
          <p:cNvPicPr>
            <a:picLocks noChangeAspect="1"/>
          </p:cNvPicPr>
          <p:nvPr/>
        </p:nvPicPr>
        <p:blipFill>
          <a:blip r:embed="rId2"/>
          <a:stretch>
            <a:fillRect/>
          </a:stretch>
        </p:blipFill>
        <p:spPr>
          <a:xfrm>
            <a:off x="2819400" y="1828800"/>
            <a:ext cx="6324600" cy="4354862"/>
          </a:xfrm>
          <a:prstGeom prst="rect">
            <a:avLst/>
          </a:prstGeom>
        </p:spPr>
      </p:pic>
      <p:sp>
        <p:nvSpPr>
          <p:cNvPr id="3" name="Rectangle 2"/>
          <p:cNvSpPr/>
          <p:nvPr/>
        </p:nvSpPr>
        <p:spPr>
          <a:xfrm>
            <a:off x="3810000" y="304800"/>
            <a:ext cx="4572000" cy="400110"/>
          </a:xfrm>
          <a:prstGeom prst="rect">
            <a:avLst/>
          </a:prstGeom>
        </p:spPr>
        <p:txBody>
          <a:bodyPr>
            <a:spAutoFit/>
          </a:bodyPr>
          <a:lstStyle/>
          <a:p>
            <a:r>
              <a:rPr lang="en-US" sz="2000" dirty="0" smtClean="0">
                <a:latin typeface="Calibri" panose="020F0502020204030204" pitchFamily="34" charset="0"/>
              </a:rPr>
              <a:t>LabVIEW Front Panel (User Interface) </a:t>
            </a:r>
            <a:endParaRPr lang="en-US" sz="2000" dirty="0"/>
          </a:p>
        </p:txBody>
      </p:sp>
      <p:sp>
        <p:nvSpPr>
          <p:cNvPr id="7" name="Rectangle 6"/>
          <p:cNvSpPr/>
          <p:nvPr/>
        </p:nvSpPr>
        <p:spPr>
          <a:xfrm>
            <a:off x="2590800" y="789433"/>
            <a:ext cx="6705600" cy="738664"/>
          </a:xfrm>
          <a:prstGeom prst="rect">
            <a:avLst/>
          </a:prstGeom>
        </p:spPr>
        <p:txBody>
          <a:bodyPr wrap="square">
            <a:spAutoFit/>
          </a:bodyPr>
          <a:lstStyle/>
          <a:p>
            <a:r>
              <a:rPr lang="en-US" sz="1400" dirty="0">
                <a:latin typeface="Calibri" panose="020F0502020204030204" pitchFamily="34" charset="0"/>
              </a:rPr>
              <a:t>The front panel acts as the user interface.  Controls and indicators are placed on the front panel.  The controls allow the user to change a Boolean or numeric value.  The indicators display the results.</a:t>
            </a:r>
            <a:endParaRPr lang="en-US" sz="1400" dirty="0"/>
          </a:p>
        </p:txBody>
      </p:sp>
    </p:spTree>
    <p:extLst>
      <p:ext uri="{BB962C8B-B14F-4D97-AF65-F5344CB8AC3E}">
        <p14:creationId xmlns:p14="http://schemas.microsoft.com/office/powerpoint/2010/main" val="628713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43</a:t>
            </a:fld>
            <a:endParaRPr lang="en-US"/>
          </a:p>
        </p:txBody>
      </p:sp>
      <p:pic>
        <p:nvPicPr>
          <p:cNvPr id="2" name="Picture 1"/>
          <p:cNvPicPr>
            <a:picLocks noChangeAspect="1"/>
          </p:cNvPicPr>
          <p:nvPr/>
        </p:nvPicPr>
        <p:blipFill>
          <a:blip r:embed="rId2"/>
          <a:stretch>
            <a:fillRect/>
          </a:stretch>
        </p:blipFill>
        <p:spPr>
          <a:xfrm>
            <a:off x="1295400" y="708790"/>
            <a:ext cx="5665667" cy="3228300"/>
          </a:xfrm>
          <a:prstGeom prst="rect">
            <a:avLst/>
          </a:prstGeom>
        </p:spPr>
      </p:pic>
      <p:sp>
        <p:nvSpPr>
          <p:cNvPr id="6" name="Rectangle 5"/>
          <p:cNvSpPr/>
          <p:nvPr/>
        </p:nvSpPr>
        <p:spPr>
          <a:xfrm>
            <a:off x="2895600" y="442632"/>
            <a:ext cx="5638800" cy="461665"/>
          </a:xfrm>
          <a:prstGeom prst="rect">
            <a:avLst/>
          </a:prstGeom>
        </p:spPr>
        <p:txBody>
          <a:bodyPr wrap="square">
            <a:spAutoFit/>
          </a:bodyPr>
          <a:lstStyle/>
          <a:p>
            <a:r>
              <a:rPr lang="en-US" sz="2400" dirty="0" smtClean="0">
                <a:solidFill>
                  <a:srgbClr val="FF0000"/>
                </a:solidFill>
                <a:latin typeface="Calibri" panose="020F0502020204030204" pitchFamily="34" charset="0"/>
              </a:rPr>
              <a:t>myDAQ Express Digital </a:t>
            </a:r>
            <a:r>
              <a:rPr lang="en-US" sz="2400" dirty="0" smtClean="0">
                <a:solidFill>
                  <a:srgbClr val="FF0000"/>
                </a:solidFill>
                <a:latin typeface="Calibri" panose="020F0502020204030204" pitchFamily="34" charset="0"/>
              </a:rPr>
              <a:t>Output (generate)</a:t>
            </a:r>
            <a:endParaRPr lang="en-US" sz="2400" dirty="0">
              <a:solidFill>
                <a:srgbClr val="FF0000"/>
              </a:solidFill>
            </a:endParaRPr>
          </a:p>
        </p:txBody>
      </p:sp>
      <p:sp>
        <p:nvSpPr>
          <p:cNvPr id="3" name="Rectangle 2"/>
          <p:cNvSpPr/>
          <p:nvPr/>
        </p:nvSpPr>
        <p:spPr>
          <a:xfrm>
            <a:off x="1295400" y="4343400"/>
            <a:ext cx="7867650" cy="1200329"/>
          </a:xfrm>
          <a:prstGeom prst="rect">
            <a:avLst/>
          </a:prstGeom>
        </p:spPr>
        <p:txBody>
          <a:bodyPr wrap="square">
            <a:spAutoFit/>
          </a:bodyPr>
          <a:lstStyle/>
          <a:p>
            <a:r>
              <a:rPr lang="en-US" dirty="0" smtClean="0">
                <a:latin typeface="Calibri" panose="020F0502020204030204" pitchFamily="34" charset="0"/>
              </a:rPr>
              <a:t>The following is the VI (virtual instrument) or block diagram used to control a digital output on the myDAQ interface. The input to the Express VI is a Boolean array.  The build array function combines the array elements into the array. The upper element is element 0.</a:t>
            </a:r>
            <a:endParaRPr lang="en-US" dirty="0"/>
          </a:p>
        </p:txBody>
      </p:sp>
      <p:pic>
        <p:nvPicPr>
          <p:cNvPr id="7" name="Picture 6"/>
          <p:cNvPicPr>
            <a:picLocks noChangeAspect="1"/>
          </p:cNvPicPr>
          <p:nvPr/>
        </p:nvPicPr>
        <p:blipFill>
          <a:blip r:embed="rId3"/>
          <a:stretch>
            <a:fillRect/>
          </a:stretch>
        </p:blipFill>
        <p:spPr>
          <a:xfrm>
            <a:off x="7772400" y="1295400"/>
            <a:ext cx="3124200" cy="2680422"/>
          </a:xfrm>
          <a:prstGeom prst="rect">
            <a:avLst/>
          </a:prstGeom>
        </p:spPr>
      </p:pic>
    </p:spTree>
    <p:extLst>
      <p:ext uri="{BB962C8B-B14F-4D97-AF65-F5344CB8AC3E}">
        <p14:creationId xmlns:p14="http://schemas.microsoft.com/office/powerpoint/2010/main" val="3102045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44</a:t>
            </a:fld>
            <a:endParaRPr lang="en-US"/>
          </a:p>
        </p:txBody>
      </p:sp>
      <p:pic>
        <p:nvPicPr>
          <p:cNvPr id="2" name="Picture 1"/>
          <p:cNvPicPr>
            <a:picLocks noChangeAspect="1"/>
          </p:cNvPicPr>
          <p:nvPr/>
        </p:nvPicPr>
        <p:blipFill>
          <a:blip r:embed="rId2"/>
          <a:stretch>
            <a:fillRect/>
          </a:stretch>
        </p:blipFill>
        <p:spPr>
          <a:xfrm>
            <a:off x="2362200" y="304800"/>
            <a:ext cx="8001000" cy="5132294"/>
          </a:xfrm>
          <a:prstGeom prst="rect">
            <a:avLst/>
          </a:prstGeom>
        </p:spPr>
      </p:pic>
      <p:sp>
        <p:nvSpPr>
          <p:cNvPr id="6" name="Rectangle 5"/>
          <p:cNvSpPr/>
          <p:nvPr/>
        </p:nvSpPr>
        <p:spPr>
          <a:xfrm>
            <a:off x="2370909" y="838200"/>
            <a:ext cx="2057400" cy="923330"/>
          </a:xfrm>
          <a:prstGeom prst="rect">
            <a:avLst/>
          </a:prstGeom>
        </p:spPr>
        <p:txBody>
          <a:bodyPr wrap="square">
            <a:spAutoFit/>
          </a:bodyPr>
          <a:lstStyle/>
          <a:p>
            <a:r>
              <a:rPr lang="en-US" dirty="0" smtClean="0">
                <a:solidFill>
                  <a:srgbClr val="FF0000"/>
                </a:solidFill>
                <a:latin typeface="Calibri" panose="020F0502020204030204" pitchFamily="34" charset="0"/>
              </a:rPr>
              <a:t>myDAQ Express Digital Output</a:t>
            </a:r>
          </a:p>
          <a:p>
            <a:r>
              <a:rPr lang="en-US" dirty="0" smtClean="0">
                <a:solidFill>
                  <a:srgbClr val="FF0000"/>
                </a:solidFill>
                <a:latin typeface="Calibri" panose="020F0502020204030204" pitchFamily="34" charset="0"/>
              </a:rPr>
              <a:t>Configuration</a:t>
            </a:r>
            <a:endParaRPr lang="en-US" dirty="0">
              <a:solidFill>
                <a:srgbClr val="FF0000"/>
              </a:solidFill>
            </a:endParaRPr>
          </a:p>
        </p:txBody>
      </p:sp>
      <p:sp>
        <p:nvSpPr>
          <p:cNvPr id="3" name="Rectangle 2"/>
          <p:cNvSpPr/>
          <p:nvPr/>
        </p:nvSpPr>
        <p:spPr>
          <a:xfrm>
            <a:off x="2362200" y="5622817"/>
            <a:ext cx="8077200" cy="523220"/>
          </a:xfrm>
          <a:prstGeom prst="rect">
            <a:avLst/>
          </a:prstGeom>
        </p:spPr>
        <p:txBody>
          <a:bodyPr wrap="square">
            <a:spAutoFit/>
          </a:bodyPr>
          <a:lstStyle/>
          <a:p>
            <a:r>
              <a:rPr lang="en-US" sz="1400" dirty="0">
                <a:latin typeface="Calibri" panose="020F0502020204030204" pitchFamily="34" charset="0"/>
              </a:rPr>
              <a:t>The express VI, is used to select the channel (pin) to which the signal passes through.  The signal can also be tested at this point. </a:t>
            </a:r>
            <a:endParaRPr lang="en-US" sz="1400" dirty="0"/>
          </a:p>
        </p:txBody>
      </p:sp>
      <p:pic>
        <p:nvPicPr>
          <p:cNvPr id="7" name="Picture 6"/>
          <p:cNvPicPr>
            <a:picLocks noChangeAspect="1"/>
          </p:cNvPicPr>
          <p:nvPr/>
        </p:nvPicPr>
        <p:blipFill>
          <a:blip r:embed="rId3"/>
          <a:stretch>
            <a:fillRect/>
          </a:stretch>
        </p:blipFill>
        <p:spPr>
          <a:xfrm>
            <a:off x="7467600" y="2667000"/>
            <a:ext cx="3829050" cy="1266825"/>
          </a:xfrm>
          <a:prstGeom prst="rect">
            <a:avLst/>
          </a:prstGeom>
        </p:spPr>
      </p:pic>
    </p:spTree>
    <p:extLst>
      <p:ext uri="{BB962C8B-B14F-4D97-AF65-F5344CB8AC3E}">
        <p14:creationId xmlns:p14="http://schemas.microsoft.com/office/powerpoint/2010/main" val="3448022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45</a:t>
            </a:fld>
            <a:endParaRPr lang="en-US"/>
          </a:p>
        </p:txBody>
      </p:sp>
      <p:pic>
        <p:nvPicPr>
          <p:cNvPr id="2" name="Picture 1"/>
          <p:cNvPicPr>
            <a:picLocks noChangeAspect="1"/>
          </p:cNvPicPr>
          <p:nvPr/>
        </p:nvPicPr>
        <p:blipFill>
          <a:blip r:embed="rId2"/>
          <a:stretch>
            <a:fillRect/>
          </a:stretch>
        </p:blipFill>
        <p:spPr>
          <a:xfrm>
            <a:off x="1066800" y="228600"/>
            <a:ext cx="7010400" cy="4942115"/>
          </a:xfrm>
          <a:prstGeom prst="rect">
            <a:avLst/>
          </a:prstGeom>
        </p:spPr>
      </p:pic>
      <p:sp>
        <p:nvSpPr>
          <p:cNvPr id="6" name="Rectangle 5"/>
          <p:cNvSpPr/>
          <p:nvPr/>
        </p:nvSpPr>
        <p:spPr>
          <a:xfrm>
            <a:off x="2971800" y="383443"/>
            <a:ext cx="6096000" cy="523220"/>
          </a:xfrm>
          <a:prstGeom prst="rect">
            <a:avLst/>
          </a:prstGeom>
        </p:spPr>
        <p:txBody>
          <a:bodyPr wrap="square">
            <a:spAutoFit/>
          </a:bodyPr>
          <a:lstStyle/>
          <a:p>
            <a:r>
              <a:rPr lang="en-US" sz="2800" dirty="0" smtClean="0">
                <a:solidFill>
                  <a:srgbClr val="FF0000"/>
                </a:solidFill>
                <a:latin typeface="Calibri" panose="020F0502020204030204" pitchFamily="34" charset="0"/>
              </a:rPr>
              <a:t>myDAQ Express Digital </a:t>
            </a:r>
            <a:r>
              <a:rPr lang="en-US" sz="2800" dirty="0" smtClean="0">
                <a:solidFill>
                  <a:srgbClr val="FF0000"/>
                </a:solidFill>
                <a:latin typeface="Calibri" panose="020F0502020204030204" pitchFamily="34" charset="0"/>
              </a:rPr>
              <a:t>Input (acquire)</a:t>
            </a:r>
            <a:endParaRPr lang="en-US" sz="2800" dirty="0">
              <a:solidFill>
                <a:srgbClr val="FF0000"/>
              </a:solidFill>
            </a:endParaRPr>
          </a:p>
        </p:txBody>
      </p:sp>
      <p:sp>
        <p:nvSpPr>
          <p:cNvPr id="7" name="Rectangle 6"/>
          <p:cNvSpPr/>
          <p:nvPr/>
        </p:nvSpPr>
        <p:spPr>
          <a:xfrm>
            <a:off x="1068977" y="3508721"/>
            <a:ext cx="4343400" cy="923330"/>
          </a:xfrm>
          <a:prstGeom prst="rect">
            <a:avLst/>
          </a:prstGeom>
        </p:spPr>
        <p:txBody>
          <a:bodyPr wrap="square">
            <a:spAutoFit/>
          </a:bodyPr>
          <a:lstStyle/>
          <a:p>
            <a:r>
              <a:rPr lang="en-US" dirty="0" smtClean="0">
                <a:solidFill>
                  <a:srgbClr val="FF0000"/>
                </a:solidFill>
                <a:latin typeface="Calibri" panose="020F0502020204030204" pitchFamily="34" charset="0"/>
              </a:rPr>
              <a:t>Output from DAQ Assistant is an Array.</a:t>
            </a:r>
          </a:p>
          <a:p>
            <a:r>
              <a:rPr lang="en-US" dirty="0" smtClean="0">
                <a:solidFill>
                  <a:srgbClr val="FF0000"/>
                </a:solidFill>
                <a:latin typeface="Calibri" panose="020F0502020204030204" pitchFamily="34" charset="0"/>
              </a:rPr>
              <a:t>Use index array function to convert to Boolean data type.</a:t>
            </a:r>
            <a:endParaRPr lang="en-US" dirty="0">
              <a:solidFill>
                <a:srgbClr val="FF0000"/>
              </a:solidFill>
            </a:endParaRPr>
          </a:p>
        </p:txBody>
      </p:sp>
      <p:sp>
        <p:nvSpPr>
          <p:cNvPr id="8" name="Rectangle 7"/>
          <p:cNvSpPr/>
          <p:nvPr/>
        </p:nvSpPr>
        <p:spPr>
          <a:xfrm>
            <a:off x="1082040" y="4729943"/>
            <a:ext cx="7867650" cy="1200329"/>
          </a:xfrm>
          <a:prstGeom prst="rect">
            <a:avLst/>
          </a:prstGeom>
        </p:spPr>
        <p:txBody>
          <a:bodyPr wrap="square">
            <a:spAutoFit/>
          </a:bodyPr>
          <a:lstStyle/>
          <a:p>
            <a:r>
              <a:rPr lang="en-US" dirty="0" smtClean="0">
                <a:latin typeface="Calibri" panose="020F0502020204030204" pitchFamily="34" charset="0"/>
              </a:rPr>
              <a:t>The following is the VI (virtual instrument) or block diagram used to display the data from digital inputs of the myDAQ interface. The DAQ assistant outputs the data as an array.  The index array breaks down the data to individual bits.  The top element is bit 0 of the array.</a:t>
            </a:r>
            <a:endParaRPr lang="en-US" dirty="0"/>
          </a:p>
        </p:txBody>
      </p:sp>
      <p:pic>
        <p:nvPicPr>
          <p:cNvPr id="3" name="Picture 2"/>
          <p:cNvPicPr>
            <a:picLocks noChangeAspect="1"/>
          </p:cNvPicPr>
          <p:nvPr/>
        </p:nvPicPr>
        <p:blipFill>
          <a:blip r:embed="rId3"/>
          <a:stretch>
            <a:fillRect/>
          </a:stretch>
        </p:blipFill>
        <p:spPr>
          <a:xfrm>
            <a:off x="9067800" y="1143000"/>
            <a:ext cx="2431742" cy="2895600"/>
          </a:xfrm>
          <a:prstGeom prst="rect">
            <a:avLst/>
          </a:prstGeom>
        </p:spPr>
      </p:pic>
    </p:spTree>
    <p:extLst>
      <p:ext uri="{BB962C8B-B14F-4D97-AF65-F5344CB8AC3E}">
        <p14:creationId xmlns:p14="http://schemas.microsoft.com/office/powerpoint/2010/main" val="106176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46</a:t>
            </a:fld>
            <a:endParaRPr lang="en-US"/>
          </a:p>
        </p:txBody>
      </p:sp>
      <p:pic>
        <p:nvPicPr>
          <p:cNvPr id="2" name="Picture 1"/>
          <p:cNvPicPr>
            <a:picLocks noChangeAspect="1"/>
          </p:cNvPicPr>
          <p:nvPr/>
        </p:nvPicPr>
        <p:blipFill>
          <a:blip r:embed="rId2"/>
          <a:stretch>
            <a:fillRect/>
          </a:stretch>
        </p:blipFill>
        <p:spPr>
          <a:xfrm>
            <a:off x="1828800" y="228600"/>
            <a:ext cx="8527148" cy="5562600"/>
          </a:xfrm>
          <a:prstGeom prst="rect">
            <a:avLst/>
          </a:prstGeom>
          <a:solidFill>
            <a:srgbClr val="FFFF00">
              <a:alpha val="31000"/>
            </a:srgbClr>
          </a:solidFill>
        </p:spPr>
      </p:pic>
      <p:sp>
        <p:nvSpPr>
          <p:cNvPr id="6" name="Rectangle 5"/>
          <p:cNvSpPr/>
          <p:nvPr/>
        </p:nvSpPr>
        <p:spPr>
          <a:xfrm>
            <a:off x="1905000" y="762000"/>
            <a:ext cx="2057400" cy="923330"/>
          </a:xfrm>
          <a:prstGeom prst="rect">
            <a:avLst/>
          </a:prstGeom>
          <a:ln>
            <a:solidFill>
              <a:srgbClr val="FF0000"/>
            </a:solidFill>
          </a:ln>
        </p:spPr>
        <p:txBody>
          <a:bodyPr wrap="square">
            <a:spAutoFit/>
          </a:bodyPr>
          <a:lstStyle/>
          <a:p>
            <a:r>
              <a:rPr lang="en-US" dirty="0" smtClean="0">
                <a:solidFill>
                  <a:srgbClr val="FF0000"/>
                </a:solidFill>
                <a:latin typeface="Calibri" panose="020F0502020204030204" pitchFamily="34" charset="0"/>
              </a:rPr>
              <a:t>myDAQ Express Digital Input</a:t>
            </a:r>
          </a:p>
          <a:p>
            <a:r>
              <a:rPr lang="en-US" dirty="0" smtClean="0">
                <a:solidFill>
                  <a:srgbClr val="FF0000"/>
                </a:solidFill>
                <a:latin typeface="Calibri" panose="020F0502020204030204" pitchFamily="34" charset="0"/>
              </a:rPr>
              <a:t>Configuration</a:t>
            </a:r>
            <a:endParaRPr lang="en-US" dirty="0">
              <a:solidFill>
                <a:srgbClr val="FF0000"/>
              </a:solidFill>
            </a:endParaRPr>
          </a:p>
        </p:txBody>
      </p:sp>
      <p:sp>
        <p:nvSpPr>
          <p:cNvPr id="3" name="Rectangle 2"/>
          <p:cNvSpPr/>
          <p:nvPr/>
        </p:nvSpPr>
        <p:spPr>
          <a:xfrm>
            <a:off x="2286000" y="3048000"/>
            <a:ext cx="1752600" cy="381000"/>
          </a:xfrm>
          <a:prstGeom prst="rect">
            <a:avLst/>
          </a:prstGeom>
          <a:solidFill>
            <a:srgbClr val="FFFF00">
              <a:alpha val="8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448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47</a:t>
            </a:fld>
            <a:endParaRPr lang="en-US"/>
          </a:p>
        </p:txBody>
      </p:sp>
      <p:pic>
        <p:nvPicPr>
          <p:cNvPr id="2" name="Picture 1"/>
          <p:cNvPicPr>
            <a:picLocks noChangeAspect="1"/>
          </p:cNvPicPr>
          <p:nvPr/>
        </p:nvPicPr>
        <p:blipFill>
          <a:blip r:embed="rId2"/>
          <a:stretch>
            <a:fillRect/>
          </a:stretch>
        </p:blipFill>
        <p:spPr>
          <a:xfrm>
            <a:off x="2286000" y="228601"/>
            <a:ext cx="7086600" cy="4399163"/>
          </a:xfrm>
          <a:prstGeom prst="rect">
            <a:avLst/>
          </a:prstGeom>
        </p:spPr>
      </p:pic>
      <p:sp>
        <p:nvSpPr>
          <p:cNvPr id="6" name="Rectangle 5"/>
          <p:cNvSpPr/>
          <p:nvPr/>
        </p:nvSpPr>
        <p:spPr>
          <a:xfrm>
            <a:off x="3962400" y="381000"/>
            <a:ext cx="4572000" cy="461665"/>
          </a:xfrm>
          <a:prstGeom prst="rect">
            <a:avLst/>
          </a:prstGeom>
        </p:spPr>
        <p:txBody>
          <a:bodyPr>
            <a:spAutoFit/>
          </a:bodyPr>
          <a:lstStyle/>
          <a:p>
            <a:r>
              <a:rPr lang="en-US" sz="2400" dirty="0" smtClean="0">
                <a:solidFill>
                  <a:srgbClr val="FF0000"/>
                </a:solidFill>
                <a:latin typeface="Calibri" panose="020F0502020204030204" pitchFamily="34" charset="0"/>
              </a:rPr>
              <a:t>myDAQ Express Analog Output</a:t>
            </a:r>
            <a:endParaRPr lang="en-US" sz="2400" dirty="0">
              <a:solidFill>
                <a:srgbClr val="FF0000"/>
              </a:solidFill>
            </a:endParaRPr>
          </a:p>
        </p:txBody>
      </p:sp>
      <p:sp>
        <p:nvSpPr>
          <p:cNvPr id="7" name="Rectangle 6"/>
          <p:cNvSpPr/>
          <p:nvPr/>
        </p:nvSpPr>
        <p:spPr>
          <a:xfrm>
            <a:off x="4648200" y="3200401"/>
            <a:ext cx="4572000" cy="1200329"/>
          </a:xfrm>
          <a:prstGeom prst="rect">
            <a:avLst/>
          </a:prstGeom>
        </p:spPr>
        <p:txBody>
          <a:bodyPr>
            <a:spAutoFit/>
          </a:bodyPr>
          <a:lstStyle/>
          <a:p>
            <a:r>
              <a:rPr lang="en-US" dirty="0" smtClean="0">
                <a:solidFill>
                  <a:srgbClr val="FF0000"/>
                </a:solidFill>
                <a:latin typeface="Calibri" panose="020F0502020204030204" pitchFamily="34" charset="0"/>
              </a:rPr>
              <a:t>The merge signal function inputs scalar numeric values  and outputs dynamic data type.  The dynamic data type is the input to the express VI.</a:t>
            </a:r>
            <a:endParaRPr lang="en-US" dirty="0">
              <a:solidFill>
                <a:srgbClr val="FF0000"/>
              </a:solidFill>
            </a:endParaRPr>
          </a:p>
        </p:txBody>
      </p:sp>
      <p:sp>
        <p:nvSpPr>
          <p:cNvPr id="8" name="Rectangle 7"/>
          <p:cNvSpPr/>
          <p:nvPr/>
        </p:nvSpPr>
        <p:spPr>
          <a:xfrm>
            <a:off x="2264229" y="4627763"/>
            <a:ext cx="7867650" cy="1754326"/>
          </a:xfrm>
          <a:prstGeom prst="rect">
            <a:avLst/>
          </a:prstGeom>
        </p:spPr>
        <p:txBody>
          <a:bodyPr wrap="square">
            <a:spAutoFit/>
          </a:bodyPr>
          <a:lstStyle/>
          <a:p>
            <a:r>
              <a:rPr lang="en-US" dirty="0" smtClean="0">
                <a:latin typeface="Calibri" panose="020F0502020204030204" pitchFamily="34" charset="0"/>
              </a:rPr>
              <a:t>The following is the VI (virtual instrument) or block diagram used to control the analog voltage to the myDAQ analog out terminals.  The data into and out from the DAQ assistant for analog data is a Dynamic data type. The merge signals function can combine many scalar data values into one dynamic data type signal.  The express VI reads the signals in sequence. The upper value will be applied to the first output signal.</a:t>
            </a:r>
            <a:endParaRPr lang="en-US" dirty="0"/>
          </a:p>
        </p:txBody>
      </p:sp>
    </p:spTree>
    <p:extLst>
      <p:ext uri="{BB962C8B-B14F-4D97-AF65-F5344CB8AC3E}">
        <p14:creationId xmlns:p14="http://schemas.microsoft.com/office/powerpoint/2010/main" val="1761194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48</a:t>
            </a:fld>
            <a:endParaRPr lang="en-US"/>
          </a:p>
        </p:txBody>
      </p:sp>
      <p:pic>
        <p:nvPicPr>
          <p:cNvPr id="6" name="Picture 5"/>
          <p:cNvPicPr>
            <a:picLocks noChangeAspect="1"/>
          </p:cNvPicPr>
          <p:nvPr/>
        </p:nvPicPr>
        <p:blipFill>
          <a:blip r:embed="rId2"/>
          <a:stretch>
            <a:fillRect/>
          </a:stretch>
        </p:blipFill>
        <p:spPr>
          <a:xfrm>
            <a:off x="2102834" y="228600"/>
            <a:ext cx="7936516" cy="6019800"/>
          </a:xfrm>
          <a:prstGeom prst="rect">
            <a:avLst/>
          </a:prstGeom>
        </p:spPr>
      </p:pic>
      <p:sp>
        <p:nvSpPr>
          <p:cNvPr id="7" name="Rectangle 6"/>
          <p:cNvSpPr/>
          <p:nvPr/>
        </p:nvSpPr>
        <p:spPr>
          <a:xfrm>
            <a:off x="7315200" y="4876800"/>
            <a:ext cx="2057400" cy="923330"/>
          </a:xfrm>
          <a:prstGeom prst="rect">
            <a:avLst/>
          </a:prstGeom>
          <a:ln>
            <a:solidFill>
              <a:srgbClr val="FF0000"/>
            </a:solidFill>
          </a:ln>
        </p:spPr>
        <p:txBody>
          <a:bodyPr wrap="square">
            <a:spAutoFit/>
          </a:bodyPr>
          <a:lstStyle/>
          <a:p>
            <a:r>
              <a:rPr lang="en-US" dirty="0" smtClean="0">
                <a:solidFill>
                  <a:srgbClr val="FF0000"/>
                </a:solidFill>
                <a:latin typeface="Calibri" panose="020F0502020204030204" pitchFamily="34" charset="0"/>
              </a:rPr>
              <a:t>myDAQ Express Analog Output</a:t>
            </a:r>
          </a:p>
          <a:p>
            <a:r>
              <a:rPr lang="en-US" dirty="0" smtClean="0">
                <a:solidFill>
                  <a:srgbClr val="FF0000"/>
                </a:solidFill>
                <a:latin typeface="Calibri" panose="020F0502020204030204" pitchFamily="34" charset="0"/>
              </a:rPr>
              <a:t>Configuration</a:t>
            </a:r>
            <a:endParaRPr lang="en-US" dirty="0">
              <a:solidFill>
                <a:srgbClr val="FF0000"/>
              </a:solidFill>
            </a:endParaRPr>
          </a:p>
        </p:txBody>
      </p:sp>
    </p:spTree>
    <p:extLst>
      <p:ext uri="{BB962C8B-B14F-4D97-AF65-F5344CB8AC3E}">
        <p14:creationId xmlns:p14="http://schemas.microsoft.com/office/powerpoint/2010/main" val="295108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49</a:t>
            </a:fld>
            <a:endParaRPr lang="en-US"/>
          </a:p>
        </p:txBody>
      </p:sp>
      <p:pic>
        <p:nvPicPr>
          <p:cNvPr id="2" name="Picture 1"/>
          <p:cNvPicPr>
            <a:picLocks noChangeAspect="1"/>
          </p:cNvPicPr>
          <p:nvPr/>
        </p:nvPicPr>
        <p:blipFill>
          <a:blip r:embed="rId2"/>
          <a:stretch>
            <a:fillRect/>
          </a:stretch>
        </p:blipFill>
        <p:spPr>
          <a:xfrm>
            <a:off x="762000" y="762000"/>
            <a:ext cx="6087126" cy="3059667"/>
          </a:xfrm>
          <a:prstGeom prst="rect">
            <a:avLst/>
          </a:prstGeom>
        </p:spPr>
      </p:pic>
      <p:sp>
        <p:nvSpPr>
          <p:cNvPr id="6" name="Rectangle 5"/>
          <p:cNvSpPr/>
          <p:nvPr/>
        </p:nvSpPr>
        <p:spPr>
          <a:xfrm>
            <a:off x="4408170" y="381000"/>
            <a:ext cx="4572000" cy="461665"/>
          </a:xfrm>
          <a:prstGeom prst="rect">
            <a:avLst/>
          </a:prstGeom>
        </p:spPr>
        <p:txBody>
          <a:bodyPr>
            <a:spAutoFit/>
          </a:bodyPr>
          <a:lstStyle/>
          <a:p>
            <a:r>
              <a:rPr lang="en-US" sz="2400" dirty="0" smtClean="0">
                <a:solidFill>
                  <a:srgbClr val="FF0000"/>
                </a:solidFill>
                <a:latin typeface="Calibri" panose="020F0502020204030204" pitchFamily="34" charset="0"/>
              </a:rPr>
              <a:t>myDAQ Express Analog Input</a:t>
            </a:r>
            <a:endParaRPr lang="en-US" sz="2400" dirty="0">
              <a:solidFill>
                <a:srgbClr val="FF0000"/>
              </a:solidFill>
            </a:endParaRPr>
          </a:p>
        </p:txBody>
      </p:sp>
      <p:sp>
        <p:nvSpPr>
          <p:cNvPr id="7" name="Rectangle 6"/>
          <p:cNvSpPr/>
          <p:nvPr/>
        </p:nvSpPr>
        <p:spPr>
          <a:xfrm>
            <a:off x="799390" y="3821666"/>
            <a:ext cx="6287210" cy="2031325"/>
          </a:xfrm>
          <a:prstGeom prst="rect">
            <a:avLst/>
          </a:prstGeom>
        </p:spPr>
        <p:txBody>
          <a:bodyPr wrap="square">
            <a:spAutoFit/>
          </a:bodyPr>
          <a:lstStyle/>
          <a:p>
            <a:r>
              <a:rPr lang="en-US" dirty="0" smtClean="0">
                <a:latin typeface="Calibri" panose="020F0502020204030204" pitchFamily="34" charset="0"/>
              </a:rPr>
              <a:t>The following is the VI (virtual instrument) or block diagram used to monitor the analog voltage to the myDAQ analog input terminals.  The data into and out from the DAQ assistant for analog data is a Dynamic data type. The split signals function can breakdown multiple signals to individual scalar data types. The express VI outputs the signals in sequence. The upper value is from the first input(CH0) the lower value from (CH1).</a:t>
            </a:r>
            <a:endParaRPr lang="en-US" dirty="0"/>
          </a:p>
        </p:txBody>
      </p:sp>
      <p:pic>
        <p:nvPicPr>
          <p:cNvPr id="3" name="Picture 2"/>
          <p:cNvPicPr>
            <a:picLocks noChangeAspect="1"/>
          </p:cNvPicPr>
          <p:nvPr/>
        </p:nvPicPr>
        <p:blipFill>
          <a:blip r:embed="rId3"/>
          <a:stretch>
            <a:fillRect/>
          </a:stretch>
        </p:blipFill>
        <p:spPr>
          <a:xfrm>
            <a:off x="7716978" y="883838"/>
            <a:ext cx="3913047" cy="2621362"/>
          </a:xfrm>
          <a:prstGeom prst="rect">
            <a:avLst/>
          </a:prstGeom>
        </p:spPr>
      </p:pic>
      <p:sp>
        <p:nvSpPr>
          <p:cNvPr id="8" name="Rectangle 7"/>
          <p:cNvSpPr/>
          <p:nvPr/>
        </p:nvSpPr>
        <p:spPr>
          <a:xfrm>
            <a:off x="7772400" y="4074120"/>
            <a:ext cx="3581400" cy="1815882"/>
          </a:xfrm>
          <a:prstGeom prst="rect">
            <a:avLst/>
          </a:prstGeom>
        </p:spPr>
        <p:txBody>
          <a:bodyPr wrap="square">
            <a:spAutoFit/>
          </a:bodyPr>
          <a:lstStyle/>
          <a:p>
            <a:r>
              <a:rPr lang="en-US" sz="1600" dirty="0">
                <a:solidFill>
                  <a:srgbClr val="000000"/>
                </a:solidFill>
                <a:latin typeface="Verdana" panose="020B0604030504040204" pitchFamily="34" charset="0"/>
              </a:rPr>
              <a:t>The dynamic data type includes the data associated with a signal, as well as attributes that provide information about that signal, such as the name of the signal or the date and time the data was acquired. </a:t>
            </a:r>
            <a:endParaRPr lang="en-US" sz="1600" dirty="0"/>
          </a:p>
        </p:txBody>
      </p:sp>
      <p:sp>
        <p:nvSpPr>
          <p:cNvPr id="9" name="Rectangle 8"/>
          <p:cNvSpPr/>
          <p:nvPr/>
        </p:nvSpPr>
        <p:spPr>
          <a:xfrm>
            <a:off x="7326441" y="990600"/>
            <a:ext cx="113590" cy="4862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24800" y="3733800"/>
            <a:ext cx="3657600" cy="8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228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5" name="Title 2"/>
          <p:cNvSpPr>
            <a:spLocks noGrp="1"/>
          </p:cNvSpPr>
          <p:nvPr>
            <p:ph type="ctrTitle"/>
          </p:nvPr>
        </p:nvSpPr>
        <p:spPr>
          <a:xfrm>
            <a:off x="2209800" y="152401"/>
            <a:ext cx="7829550" cy="685800"/>
          </a:xfrm>
        </p:spPr>
        <p:txBody>
          <a:bodyPr>
            <a:normAutofit fontScale="90000"/>
          </a:bodyPr>
          <a:lstStyle/>
          <a:p>
            <a:r>
              <a:rPr lang="en-US" dirty="0" smtClean="0">
                <a:latin typeface="Calibri" panose="020F0502020204030204" pitchFamily="34" charset="0"/>
              </a:rPr>
              <a:t>NI myDAQ USB Interface</a:t>
            </a:r>
          </a:p>
        </p:txBody>
      </p:sp>
      <p:sp>
        <p:nvSpPr>
          <p:cNvPr id="10" name="Footer Placeholder 9"/>
          <p:cNvSpPr>
            <a:spLocks noGrp="1"/>
          </p:cNvSpPr>
          <p:nvPr>
            <p:ph type="ftr" sz="quarter" idx="11"/>
          </p:nvPr>
        </p:nvSpPr>
        <p:spPr/>
        <p:txBody>
          <a:bodyPr/>
          <a:lstStyle/>
          <a:p>
            <a:pPr>
              <a:defRPr/>
            </a:pPr>
            <a:r>
              <a:rPr lang="en-US" smtClean="0"/>
              <a:t>CAM8302E  F2018</a:t>
            </a:r>
            <a:endParaRPr lang="en-US" dirty="0"/>
          </a:p>
        </p:txBody>
      </p:sp>
      <p:sp>
        <p:nvSpPr>
          <p:cNvPr id="9" name="Slide Number Placeholder 8"/>
          <p:cNvSpPr>
            <a:spLocks noGrp="1"/>
          </p:cNvSpPr>
          <p:nvPr>
            <p:ph type="sldNum" sz="quarter" idx="12"/>
          </p:nvPr>
        </p:nvSpPr>
        <p:spPr/>
        <p:txBody>
          <a:bodyPr/>
          <a:lstStyle/>
          <a:p>
            <a:pPr>
              <a:defRPr/>
            </a:pPr>
            <a:fld id="{E781E79B-F73F-4D58-BB3D-2E951F98E0CD}" type="slidenum">
              <a:rPr lang="en-US" smtClean="0"/>
              <a:pPr>
                <a:defRPr/>
              </a:pPr>
              <a:t>5</a:t>
            </a:fld>
            <a:endParaRPr lang="en-US"/>
          </a:p>
        </p:txBody>
      </p:sp>
      <p:pic>
        <p:nvPicPr>
          <p:cNvPr id="2" name="Picture 1"/>
          <p:cNvPicPr>
            <a:picLocks noChangeAspect="1"/>
          </p:cNvPicPr>
          <p:nvPr/>
        </p:nvPicPr>
        <p:blipFill>
          <a:blip r:embed="rId3"/>
          <a:stretch>
            <a:fillRect/>
          </a:stretch>
        </p:blipFill>
        <p:spPr>
          <a:xfrm>
            <a:off x="476250" y="809898"/>
            <a:ext cx="8134350" cy="5402202"/>
          </a:xfrm>
          <a:prstGeom prst="rect">
            <a:avLst/>
          </a:prstGeom>
        </p:spPr>
      </p:pic>
      <p:pic>
        <p:nvPicPr>
          <p:cNvPr id="6" name="Picture 5"/>
          <p:cNvPicPr/>
          <p:nvPr/>
        </p:nvPicPr>
        <p:blipFill>
          <a:blip r:embed="rId4"/>
          <a:stretch>
            <a:fillRect/>
          </a:stretch>
        </p:blipFill>
        <p:spPr>
          <a:xfrm rot="5400000">
            <a:off x="7676250" y="3001549"/>
            <a:ext cx="5526300" cy="4572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50</a:t>
            </a:fld>
            <a:endParaRPr lang="en-US"/>
          </a:p>
        </p:txBody>
      </p:sp>
      <p:pic>
        <p:nvPicPr>
          <p:cNvPr id="2" name="Picture 1"/>
          <p:cNvPicPr>
            <a:picLocks noChangeAspect="1"/>
          </p:cNvPicPr>
          <p:nvPr/>
        </p:nvPicPr>
        <p:blipFill>
          <a:blip r:embed="rId2"/>
          <a:stretch>
            <a:fillRect/>
          </a:stretch>
        </p:blipFill>
        <p:spPr>
          <a:xfrm>
            <a:off x="1676400" y="228600"/>
            <a:ext cx="8459409" cy="5943600"/>
          </a:xfrm>
          <a:prstGeom prst="rect">
            <a:avLst/>
          </a:prstGeom>
        </p:spPr>
      </p:pic>
      <p:sp>
        <p:nvSpPr>
          <p:cNvPr id="6" name="Rectangle 5"/>
          <p:cNvSpPr/>
          <p:nvPr/>
        </p:nvSpPr>
        <p:spPr>
          <a:xfrm>
            <a:off x="7162800" y="2362200"/>
            <a:ext cx="2057400" cy="923330"/>
          </a:xfrm>
          <a:prstGeom prst="rect">
            <a:avLst/>
          </a:prstGeom>
          <a:ln>
            <a:solidFill>
              <a:srgbClr val="FF0000"/>
            </a:solidFill>
          </a:ln>
        </p:spPr>
        <p:txBody>
          <a:bodyPr wrap="square">
            <a:spAutoFit/>
          </a:bodyPr>
          <a:lstStyle/>
          <a:p>
            <a:r>
              <a:rPr lang="en-US" dirty="0" smtClean="0">
                <a:solidFill>
                  <a:srgbClr val="FF0000"/>
                </a:solidFill>
                <a:latin typeface="Calibri" panose="020F0502020204030204" pitchFamily="34" charset="0"/>
              </a:rPr>
              <a:t>myDAQ Express Analog Input</a:t>
            </a:r>
          </a:p>
          <a:p>
            <a:r>
              <a:rPr lang="en-US" dirty="0" smtClean="0">
                <a:solidFill>
                  <a:srgbClr val="FF0000"/>
                </a:solidFill>
                <a:latin typeface="Calibri" panose="020F0502020204030204" pitchFamily="34" charset="0"/>
              </a:rPr>
              <a:t>Configuration</a:t>
            </a:r>
            <a:endParaRPr lang="en-US" dirty="0">
              <a:solidFill>
                <a:srgbClr val="FF0000"/>
              </a:solidFill>
            </a:endParaRPr>
          </a:p>
        </p:txBody>
      </p:sp>
    </p:spTree>
    <p:extLst>
      <p:ext uri="{BB962C8B-B14F-4D97-AF65-F5344CB8AC3E}">
        <p14:creationId xmlns:p14="http://schemas.microsoft.com/office/powerpoint/2010/main" val="2382831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51</a:t>
            </a:fld>
            <a:endParaRPr lang="en-US"/>
          </a:p>
        </p:txBody>
      </p:sp>
      <p:sp>
        <p:nvSpPr>
          <p:cNvPr id="7" name="Rectangle 6"/>
          <p:cNvSpPr/>
          <p:nvPr/>
        </p:nvSpPr>
        <p:spPr>
          <a:xfrm>
            <a:off x="2362200" y="2286000"/>
            <a:ext cx="7449736" cy="931024"/>
          </a:xfrm>
          <a:prstGeom prst="rect">
            <a:avLst/>
          </a:prstGeom>
          <a:noFill/>
        </p:spPr>
        <p:txBody>
          <a:bodyPr wrap="squar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Block Diagrams and Front Panel </a:t>
            </a:r>
            <a:r>
              <a:rPr lang="en-US" sz="28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Indicators </a:t>
            </a: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and Controls</a:t>
            </a:r>
          </a:p>
        </p:txBody>
      </p:sp>
      <p:pic>
        <p:nvPicPr>
          <p:cNvPr id="2" name="Picture 1">
            <a:hlinkClick r:id="rId2" action="ppaction://hlinksldjump"/>
          </p:cNvPr>
          <p:cNvPicPr>
            <a:picLocks noChangeAspect="1"/>
          </p:cNvPicPr>
          <p:nvPr/>
        </p:nvPicPr>
        <p:blipFill>
          <a:blip r:embed="rId3"/>
          <a:stretch>
            <a:fillRect/>
          </a:stretch>
        </p:blipFill>
        <p:spPr>
          <a:xfrm>
            <a:off x="9874431" y="381000"/>
            <a:ext cx="1485900" cy="1433513"/>
          </a:xfrm>
          <a:prstGeom prst="rect">
            <a:avLst/>
          </a:prstGeom>
        </p:spPr>
      </p:pic>
    </p:spTree>
    <p:extLst>
      <p:ext uri="{BB962C8B-B14F-4D97-AF65-F5344CB8AC3E}">
        <p14:creationId xmlns:p14="http://schemas.microsoft.com/office/powerpoint/2010/main" val="37160615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1" dirty="0" smtClean="0">
                <a:latin typeface="Calibri" panose="020F0502020204030204" pitchFamily="34" charset="0"/>
              </a:rPr>
              <a:t>LabVIEW</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52</a:t>
            </a:fld>
            <a:endParaRPr lang="en-US"/>
          </a:p>
        </p:txBody>
      </p:sp>
      <p:sp>
        <p:nvSpPr>
          <p:cNvPr id="3" name="Content Placeholder 2"/>
          <p:cNvSpPr txBox="1">
            <a:spLocks/>
          </p:cNvSpPr>
          <p:nvPr/>
        </p:nvSpPr>
        <p:spPr>
          <a:xfrm>
            <a:off x="1981200" y="1600201"/>
            <a:ext cx="7772400" cy="4525963"/>
          </a:xfrm>
          <a:prstGeom prst="rect">
            <a:avLst/>
          </a:prstGeom>
        </p:spPr>
        <p:txBody>
          <a:bodyPr>
            <a:normAutofit lnSpcReduction="10000"/>
          </a:bodyPr>
          <a:lstStyle/>
          <a:p>
            <a:pPr marL="342900" indent="-342900" fontAlgn="auto">
              <a:spcBef>
                <a:spcPct val="20000"/>
              </a:spcBef>
              <a:spcAft>
                <a:spcPts val="0"/>
              </a:spcAft>
              <a:buFont typeface="Arial" pitchFamily="34" charset="0"/>
              <a:buChar char="•"/>
              <a:defRPr/>
            </a:pPr>
            <a:r>
              <a:rPr lang="en-US" sz="3200" dirty="0">
                <a:latin typeface="Calibri" panose="020F0502020204030204" pitchFamily="34" charset="0"/>
                <a:cs typeface="+mn-cs"/>
              </a:rPr>
              <a:t>A graphical programming language used for instruments and control applications.</a:t>
            </a:r>
          </a:p>
          <a:p>
            <a:pPr marL="342900" indent="-342900" fontAlgn="auto">
              <a:spcBef>
                <a:spcPct val="20000"/>
              </a:spcBef>
              <a:spcAft>
                <a:spcPts val="0"/>
              </a:spcAft>
              <a:buFont typeface="Arial" pitchFamily="34" charset="0"/>
              <a:buChar char="•"/>
              <a:defRPr/>
            </a:pPr>
            <a:endParaRPr lang="en-US" sz="3200" dirty="0">
              <a:latin typeface="Calibri" panose="020F0502020204030204" pitchFamily="34" charset="0"/>
              <a:cs typeface="+mn-cs"/>
            </a:endParaRPr>
          </a:p>
          <a:p>
            <a:pPr marL="342900" indent="-342900" fontAlgn="auto">
              <a:spcBef>
                <a:spcPct val="20000"/>
              </a:spcBef>
              <a:spcAft>
                <a:spcPts val="0"/>
              </a:spcAft>
              <a:buFont typeface="Arial" pitchFamily="34" charset="0"/>
              <a:buChar char="•"/>
              <a:defRPr/>
            </a:pPr>
            <a:r>
              <a:rPr lang="en-US" sz="3200" dirty="0">
                <a:latin typeface="Calibri" panose="020F0502020204030204" pitchFamily="34" charset="0"/>
                <a:cs typeface="+mn-cs"/>
              </a:rPr>
              <a:t>LAB </a:t>
            </a:r>
            <a:r>
              <a:rPr lang="en-US" sz="3200" dirty="0">
                <a:solidFill>
                  <a:srgbClr val="FF0000"/>
                </a:solidFill>
                <a:latin typeface="Calibri" panose="020F0502020204030204" pitchFamily="34" charset="0"/>
                <a:cs typeface="+mn-cs"/>
              </a:rPr>
              <a:t>V</a:t>
            </a:r>
            <a:r>
              <a:rPr lang="en-US" sz="3200" dirty="0">
                <a:latin typeface="Calibri" panose="020F0502020204030204" pitchFamily="34" charset="0"/>
                <a:cs typeface="+mn-cs"/>
              </a:rPr>
              <a:t>irtual </a:t>
            </a:r>
            <a:r>
              <a:rPr lang="en-US" sz="3200" dirty="0">
                <a:solidFill>
                  <a:srgbClr val="FF0000"/>
                </a:solidFill>
                <a:latin typeface="Calibri" panose="020F0502020204030204" pitchFamily="34" charset="0"/>
                <a:cs typeface="+mn-cs"/>
              </a:rPr>
              <a:t>I</a:t>
            </a:r>
            <a:r>
              <a:rPr lang="en-US" sz="3200" dirty="0">
                <a:latin typeface="Calibri" panose="020F0502020204030204" pitchFamily="34" charset="0"/>
                <a:cs typeface="+mn-cs"/>
              </a:rPr>
              <a:t>nstrument </a:t>
            </a:r>
            <a:r>
              <a:rPr lang="en-US" sz="3200" dirty="0">
                <a:solidFill>
                  <a:srgbClr val="FF0000"/>
                </a:solidFill>
                <a:latin typeface="Calibri" panose="020F0502020204030204" pitchFamily="34" charset="0"/>
                <a:cs typeface="+mn-cs"/>
              </a:rPr>
              <a:t>E</a:t>
            </a:r>
            <a:r>
              <a:rPr lang="en-US" sz="3200" dirty="0">
                <a:latin typeface="Calibri" panose="020F0502020204030204" pitchFamily="34" charset="0"/>
                <a:cs typeface="+mn-cs"/>
              </a:rPr>
              <a:t>lectronic </a:t>
            </a:r>
            <a:r>
              <a:rPr lang="en-US" sz="3200" dirty="0">
                <a:solidFill>
                  <a:srgbClr val="FF0000"/>
                </a:solidFill>
                <a:latin typeface="Calibri" panose="020F0502020204030204" pitchFamily="34" charset="0"/>
                <a:cs typeface="+mn-cs"/>
              </a:rPr>
              <a:t>W</a:t>
            </a:r>
            <a:r>
              <a:rPr lang="en-US" sz="3200" dirty="0">
                <a:latin typeface="Calibri" panose="020F0502020204030204" pitchFamily="34" charset="0"/>
                <a:cs typeface="+mn-cs"/>
              </a:rPr>
              <a:t>orkbench.</a:t>
            </a:r>
          </a:p>
          <a:p>
            <a:pPr marL="342900" indent="-342900" fontAlgn="auto">
              <a:spcBef>
                <a:spcPct val="20000"/>
              </a:spcBef>
              <a:spcAft>
                <a:spcPts val="0"/>
              </a:spcAft>
              <a:buFont typeface="Arial" pitchFamily="34" charset="0"/>
              <a:buChar char="•"/>
              <a:defRPr/>
            </a:pPr>
            <a:endParaRPr lang="en-US" sz="3200" dirty="0">
              <a:latin typeface="Calibri" panose="020F0502020204030204" pitchFamily="34" charset="0"/>
              <a:cs typeface="+mn-cs"/>
            </a:endParaRPr>
          </a:p>
          <a:p>
            <a:pPr marL="342900" indent="-342900" fontAlgn="auto">
              <a:spcBef>
                <a:spcPct val="20000"/>
              </a:spcBef>
              <a:spcAft>
                <a:spcPts val="0"/>
              </a:spcAft>
              <a:buFont typeface="Arial" pitchFamily="34" charset="0"/>
              <a:buChar char="•"/>
              <a:defRPr/>
            </a:pPr>
            <a:r>
              <a:rPr lang="en-US" sz="3200" dirty="0">
                <a:latin typeface="Calibri" panose="020F0502020204030204" pitchFamily="34" charset="0"/>
                <a:cs typeface="+mn-cs"/>
              </a:rPr>
              <a:t>LabVIEW easily allows developers to create graphical interfaces that control and monitor hardware devices and sensors.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2590800" y="304800"/>
            <a:ext cx="6838950" cy="625474"/>
          </a:xfrm>
        </p:spPr>
        <p:txBody>
          <a:bodyPr>
            <a:normAutofit fontScale="90000"/>
          </a:bodyPr>
          <a:lstStyle/>
          <a:p>
            <a:r>
              <a:rPr lang="en-US" dirty="0" smtClean="0">
                <a:latin typeface="Calibri" panose="020F0502020204030204" pitchFamily="34" charset="0"/>
              </a:rPr>
              <a:t>LabVIEW Data Flow Execution</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53</a:t>
            </a:fld>
            <a:endParaRPr lang="en-US"/>
          </a:p>
        </p:txBody>
      </p:sp>
      <p:sp>
        <p:nvSpPr>
          <p:cNvPr id="3" name="Content Placeholder 2"/>
          <p:cNvSpPr txBox="1">
            <a:spLocks/>
          </p:cNvSpPr>
          <p:nvPr/>
        </p:nvSpPr>
        <p:spPr>
          <a:xfrm>
            <a:off x="1981200" y="1204912"/>
            <a:ext cx="8229600" cy="2438400"/>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en-US" sz="3600" dirty="0">
                <a:latin typeface="Calibri" panose="020F0502020204030204" pitchFamily="34" charset="0"/>
                <a:cs typeface="+mn-cs"/>
              </a:rPr>
              <a:t>LabVIEW uses </a:t>
            </a:r>
            <a:r>
              <a:rPr lang="en-US" sz="3600" dirty="0">
                <a:solidFill>
                  <a:srgbClr val="FF0000"/>
                </a:solidFill>
                <a:latin typeface="Calibri" panose="020F0502020204030204" pitchFamily="34" charset="0"/>
                <a:cs typeface="+mn-cs"/>
              </a:rPr>
              <a:t>data flow </a:t>
            </a:r>
            <a:r>
              <a:rPr lang="en-US" sz="3600" dirty="0">
                <a:latin typeface="Calibri" panose="020F0502020204030204" pitchFamily="34" charset="0"/>
                <a:cs typeface="+mn-cs"/>
              </a:rPr>
              <a:t>execution, when all inputs to a function are available, the function executes, and produces an output.</a:t>
            </a:r>
          </a:p>
          <a:p>
            <a:pPr fontAlgn="auto">
              <a:spcBef>
                <a:spcPct val="20000"/>
              </a:spcBef>
              <a:spcAft>
                <a:spcPts val="0"/>
              </a:spcAft>
              <a:defRPr/>
            </a:pPr>
            <a:endParaRPr lang="en-US" sz="3200" dirty="0">
              <a:latin typeface="Calibri" panose="020F0502020204030204" pitchFamily="34" charset="0"/>
              <a:cs typeface="+mn-cs"/>
            </a:endParaRPr>
          </a:p>
        </p:txBody>
      </p:sp>
      <p:pic>
        <p:nvPicPr>
          <p:cNvPr id="2" name="Picture 1"/>
          <p:cNvPicPr>
            <a:picLocks noChangeAspect="1"/>
          </p:cNvPicPr>
          <p:nvPr/>
        </p:nvPicPr>
        <p:blipFill>
          <a:blip r:embed="rId2"/>
          <a:stretch>
            <a:fillRect/>
          </a:stretch>
        </p:blipFill>
        <p:spPr>
          <a:xfrm>
            <a:off x="2438400" y="3619363"/>
            <a:ext cx="6324600" cy="2787736"/>
          </a:xfrm>
          <a:prstGeom prst="rect">
            <a:avLst/>
          </a:prstGeom>
        </p:spPr>
      </p:pic>
    </p:spTree>
    <p:extLst>
      <p:ext uri="{BB962C8B-B14F-4D97-AF65-F5344CB8AC3E}">
        <p14:creationId xmlns:p14="http://schemas.microsoft.com/office/powerpoint/2010/main" val="24550705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2362200" y="374742"/>
            <a:ext cx="6991350" cy="593723"/>
          </a:xfrm>
        </p:spPr>
        <p:txBody>
          <a:bodyPr>
            <a:normAutofit fontScale="90000"/>
          </a:bodyPr>
          <a:lstStyle/>
          <a:p>
            <a:pPr algn="ctr"/>
            <a:r>
              <a:rPr lang="en-US" dirty="0" smtClean="0">
                <a:latin typeface="Calibri" panose="020F0502020204030204" pitchFamily="34" charset="0"/>
              </a:rPr>
              <a:t>LabVIEW Data Flow Programming</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54</a:t>
            </a:fld>
            <a:endParaRPr lang="en-US"/>
          </a:p>
        </p:txBody>
      </p:sp>
      <p:pic>
        <p:nvPicPr>
          <p:cNvPr id="2" name="Picture 1"/>
          <p:cNvPicPr>
            <a:picLocks noChangeAspect="1"/>
          </p:cNvPicPr>
          <p:nvPr/>
        </p:nvPicPr>
        <p:blipFill>
          <a:blip r:embed="rId2"/>
          <a:stretch>
            <a:fillRect/>
          </a:stretch>
        </p:blipFill>
        <p:spPr>
          <a:xfrm>
            <a:off x="1752600" y="1371600"/>
            <a:ext cx="8366633" cy="4572000"/>
          </a:xfrm>
          <a:prstGeom prst="rect">
            <a:avLst/>
          </a:prstGeom>
        </p:spPr>
      </p:pic>
      <p:sp>
        <p:nvSpPr>
          <p:cNvPr id="6" name="Rectangle 5"/>
          <p:cNvSpPr/>
          <p:nvPr/>
        </p:nvSpPr>
        <p:spPr>
          <a:xfrm>
            <a:off x="1752600" y="2209800"/>
            <a:ext cx="828675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2598" y="1448985"/>
            <a:ext cx="8286750" cy="654455"/>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7817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2255521" y="594863"/>
            <a:ext cx="7372350" cy="625474"/>
          </a:xfrm>
        </p:spPr>
        <p:txBody>
          <a:bodyPr>
            <a:normAutofit fontScale="90000"/>
          </a:bodyPr>
          <a:lstStyle/>
          <a:p>
            <a:pPr algn="ctr"/>
            <a:r>
              <a:rPr lang="en-US" sz="4000" dirty="0">
                <a:latin typeface="Calibri" panose="020F0502020204030204" pitchFamily="34" charset="0"/>
              </a:rPr>
              <a:t>LabVIEW  Front Panel &amp; Block Diagram</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55</a:t>
            </a:fld>
            <a:endParaRPr lang="en-US"/>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0200"/>
            <a:ext cx="8839200" cy="320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1" y="4893262"/>
            <a:ext cx="1640321" cy="461665"/>
          </a:xfrm>
          <a:prstGeom prst="rect">
            <a:avLst/>
          </a:prstGeom>
          <a:noFill/>
        </p:spPr>
        <p:txBody>
          <a:bodyPr wrap="none" rtlCol="0">
            <a:spAutoFit/>
          </a:bodyPr>
          <a:lstStyle/>
          <a:p>
            <a:r>
              <a:rPr lang="en-US" sz="2400" b="1" dirty="0">
                <a:latin typeface="Calibri" panose="020F0502020204030204" pitchFamily="34" charset="0"/>
              </a:rPr>
              <a:t>Front Panel</a:t>
            </a:r>
          </a:p>
        </p:txBody>
      </p:sp>
      <p:sp>
        <p:nvSpPr>
          <p:cNvPr id="8" name="TextBox 7"/>
          <p:cNvSpPr txBox="1"/>
          <p:nvPr/>
        </p:nvSpPr>
        <p:spPr>
          <a:xfrm>
            <a:off x="7391401" y="4877896"/>
            <a:ext cx="2014975" cy="461665"/>
          </a:xfrm>
          <a:prstGeom prst="rect">
            <a:avLst/>
          </a:prstGeom>
          <a:noFill/>
        </p:spPr>
        <p:txBody>
          <a:bodyPr wrap="none" rtlCol="0">
            <a:spAutoFit/>
          </a:bodyPr>
          <a:lstStyle/>
          <a:p>
            <a:r>
              <a:rPr lang="en-US" sz="2400" b="1" dirty="0">
                <a:latin typeface="Calibri" panose="020F0502020204030204" pitchFamily="34" charset="0"/>
              </a:rPr>
              <a:t>Block Diagram</a:t>
            </a:r>
          </a:p>
        </p:txBody>
      </p:sp>
      <p:sp>
        <p:nvSpPr>
          <p:cNvPr id="9" name="TextBox 8"/>
          <p:cNvSpPr txBox="1"/>
          <p:nvPr/>
        </p:nvSpPr>
        <p:spPr>
          <a:xfrm>
            <a:off x="8763000" y="1905001"/>
            <a:ext cx="1483098" cy="646331"/>
          </a:xfrm>
          <a:prstGeom prst="rect">
            <a:avLst/>
          </a:prstGeom>
          <a:noFill/>
        </p:spPr>
        <p:txBody>
          <a:bodyPr wrap="none" rtlCol="0">
            <a:spAutoFit/>
          </a:bodyPr>
          <a:lstStyle/>
          <a:p>
            <a:pPr marL="285750" indent="-285750">
              <a:buFontTx/>
              <a:buChar char="-"/>
            </a:pPr>
            <a:r>
              <a:rPr lang="en-US" sz="1200" b="1" dirty="0">
                <a:solidFill>
                  <a:srgbClr val="FF0000"/>
                </a:solidFill>
              </a:rPr>
              <a:t>Icons/Objects</a:t>
            </a:r>
          </a:p>
          <a:p>
            <a:pPr marL="285750" indent="-285750">
              <a:buFontTx/>
              <a:buChar char="-"/>
            </a:pPr>
            <a:r>
              <a:rPr lang="en-US" sz="1200" b="1" dirty="0">
                <a:solidFill>
                  <a:srgbClr val="FF0000"/>
                </a:solidFill>
              </a:rPr>
              <a:t>Terminals</a:t>
            </a:r>
          </a:p>
          <a:p>
            <a:pPr marL="285750" indent="-285750">
              <a:buFontTx/>
              <a:buChar char="-"/>
            </a:pPr>
            <a:r>
              <a:rPr lang="en-US" sz="1200" b="1" dirty="0">
                <a:solidFill>
                  <a:srgbClr val="FF0000"/>
                </a:solidFill>
              </a:rPr>
              <a:t>Wires</a:t>
            </a:r>
          </a:p>
        </p:txBody>
      </p:sp>
      <p:sp>
        <p:nvSpPr>
          <p:cNvPr id="10" name="TextBox 9"/>
          <p:cNvSpPr txBox="1"/>
          <p:nvPr/>
        </p:nvSpPr>
        <p:spPr>
          <a:xfrm>
            <a:off x="7620001" y="3962401"/>
            <a:ext cx="1208985" cy="461665"/>
          </a:xfrm>
          <a:prstGeom prst="rect">
            <a:avLst/>
          </a:prstGeom>
          <a:noFill/>
        </p:spPr>
        <p:txBody>
          <a:bodyPr wrap="none" rtlCol="0">
            <a:spAutoFit/>
          </a:bodyPr>
          <a:lstStyle/>
          <a:p>
            <a:pPr marL="285750" indent="-285750">
              <a:buFontTx/>
              <a:buChar char="-"/>
            </a:pPr>
            <a:r>
              <a:rPr lang="en-US" sz="1200" b="1" dirty="0">
                <a:solidFill>
                  <a:srgbClr val="FF0000"/>
                </a:solidFill>
              </a:rPr>
              <a:t>Control</a:t>
            </a:r>
          </a:p>
          <a:p>
            <a:pPr marL="285750" indent="-285750">
              <a:buFontTx/>
              <a:buChar char="-"/>
            </a:pPr>
            <a:r>
              <a:rPr lang="en-US" sz="1200" b="1" dirty="0">
                <a:solidFill>
                  <a:srgbClr val="FF0000"/>
                </a:solidFill>
              </a:rPr>
              <a:t>Indicators</a:t>
            </a:r>
          </a:p>
        </p:txBody>
      </p:sp>
      <p:sp>
        <p:nvSpPr>
          <p:cNvPr id="11" name="TextBox 10"/>
          <p:cNvSpPr txBox="1"/>
          <p:nvPr/>
        </p:nvSpPr>
        <p:spPr>
          <a:xfrm>
            <a:off x="2209801" y="5562601"/>
            <a:ext cx="7924800" cy="646331"/>
          </a:xfrm>
          <a:prstGeom prst="rect">
            <a:avLst/>
          </a:prstGeom>
          <a:noFill/>
        </p:spPr>
        <p:txBody>
          <a:bodyPr wrap="square" rtlCol="0">
            <a:spAutoFit/>
          </a:bodyPr>
          <a:lstStyle/>
          <a:p>
            <a:r>
              <a:rPr lang="en-US" b="1" dirty="0" smtClean="0">
                <a:latin typeface="Calibri" panose="020F0502020204030204" pitchFamily="34" charset="0"/>
              </a:rPr>
              <a:t>Place Graphical Objects on the Front </a:t>
            </a:r>
            <a:r>
              <a:rPr lang="en-US" b="1" dirty="0">
                <a:latin typeface="Calibri" panose="020F0502020204030204" pitchFamily="34" charset="0"/>
              </a:rPr>
              <a:t>P</a:t>
            </a:r>
            <a:r>
              <a:rPr lang="en-US" b="1" dirty="0" smtClean="0">
                <a:latin typeface="Calibri" panose="020F0502020204030204" pitchFamily="34" charset="0"/>
              </a:rPr>
              <a:t>age – objects are automatically generated on the block diagram.</a:t>
            </a:r>
            <a:endParaRPr lang="en-US" b="1" dirty="0">
              <a:latin typeface="Calibri" panose="020F0502020204030204" pitchFamily="34" charset="0"/>
            </a:endParaRPr>
          </a:p>
        </p:txBody>
      </p:sp>
    </p:spTree>
    <p:extLst>
      <p:ext uri="{BB962C8B-B14F-4D97-AF65-F5344CB8AC3E}">
        <p14:creationId xmlns:p14="http://schemas.microsoft.com/office/powerpoint/2010/main" val="18573358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56</a:t>
            </a:fld>
            <a:endParaRPr lang="en-US"/>
          </a:p>
        </p:txBody>
      </p:sp>
      <p:sp>
        <p:nvSpPr>
          <p:cNvPr id="7" name="Title 2"/>
          <p:cNvSpPr txBox="1">
            <a:spLocks/>
          </p:cNvSpPr>
          <p:nvPr/>
        </p:nvSpPr>
        <p:spPr>
          <a:xfrm>
            <a:off x="2992840" y="446086"/>
            <a:ext cx="6934200" cy="68580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dirty="0">
                <a:latin typeface="Calibri" panose="020F0502020204030204" pitchFamily="34" charset="0"/>
              </a:rPr>
              <a:t>LabVIEW Block Diagram (Program)</a:t>
            </a:r>
          </a:p>
        </p:txBody>
      </p:sp>
      <p:pic>
        <p:nvPicPr>
          <p:cNvPr id="3" name="Picture 2"/>
          <p:cNvPicPr>
            <a:picLocks noChangeAspect="1"/>
          </p:cNvPicPr>
          <p:nvPr/>
        </p:nvPicPr>
        <p:blipFill>
          <a:blip r:embed="rId2"/>
          <a:stretch>
            <a:fillRect/>
          </a:stretch>
        </p:blipFill>
        <p:spPr>
          <a:xfrm>
            <a:off x="1800225" y="1066801"/>
            <a:ext cx="8591550" cy="5172075"/>
          </a:xfrm>
          <a:prstGeom prst="rect">
            <a:avLst/>
          </a:prstGeom>
        </p:spPr>
      </p:pic>
      <p:sp>
        <p:nvSpPr>
          <p:cNvPr id="2" name="Rectangle 1"/>
          <p:cNvSpPr/>
          <p:nvPr/>
        </p:nvSpPr>
        <p:spPr>
          <a:xfrm>
            <a:off x="2209800" y="2819402"/>
            <a:ext cx="2971800" cy="461665"/>
          </a:xfrm>
          <a:prstGeom prst="rect">
            <a:avLst/>
          </a:prstGeom>
        </p:spPr>
        <p:txBody>
          <a:bodyPr wrap="square">
            <a:spAutoFit/>
          </a:bodyPr>
          <a:lstStyle/>
          <a:p>
            <a:r>
              <a:rPr lang="en-US" sz="1200" dirty="0">
                <a:latin typeface="Calibri" panose="020F0502020204030204" pitchFamily="34" charset="0"/>
              </a:rPr>
              <a:t>Boolean front panel(FP) controls will control the digital signal on a myDAQ output pin.</a:t>
            </a:r>
            <a:endParaRPr lang="en-US" sz="1200" dirty="0"/>
          </a:p>
        </p:txBody>
      </p:sp>
      <p:sp>
        <p:nvSpPr>
          <p:cNvPr id="8" name="Rectangle 7"/>
          <p:cNvSpPr/>
          <p:nvPr/>
        </p:nvSpPr>
        <p:spPr>
          <a:xfrm>
            <a:off x="6067697" y="2743201"/>
            <a:ext cx="2971800" cy="646331"/>
          </a:xfrm>
          <a:prstGeom prst="rect">
            <a:avLst/>
          </a:prstGeom>
        </p:spPr>
        <p:txBody>
          <a:bodyPr wrap="square">
            <a:spAutoFit/>
          </a:bodyPr>
          <a:lstStyle/>
          <a:p>
            <a:r>
              <a:rPr lang="en-US" sz="1200" dirty="0">
                <a:latin typeface="Calibri" panose="020F0502020204030204" pitchFamily="34" charset="0"/>
              </a:rPr>
              <a:t>Boolean front panel(FP) indicators will display the digital state of the signals on a myDAQ digital input pin.</a:t>
            </a:r>
            <a:endParaRPr lang="en-US" sz="1200" dirty="0"/>
          </a:p>
        </p:txBody>
      </p:sp>
      <p:sp>
        <p:nvSpPr>
          <p:cNvPr id="9" name="Rectangle 8"/>
          <p:cNvSpPr/>
          <p:nvPr/>
        </p:nvSpPr>
        <p:spPr>
          <a:xfrm>
            <a:off x="6019256" y="5181601"/>
            <a:ext cx="2971800" cy="646331"/>
          </a:xfrm>
          <a:prstGeom prst="rect">
            <a:avLst/>
          </a:prstGeom>
        </p:spPr>
        <p:txBody>
          <a:bodyPr wrap="square">
            <a:spAutoFit/>
          </a:bodyPr>
          <a:lstStyle/>
          <a:p>
            <a:r>
              <a:rPr lang="en-US" sz="1200" dirty="0">
                <a:latin typeface="Calibri" panose="020F0502020204030204" pitchFamily="34" charset="0"/>
              </a:rPr>
              <a:t>Numeric front panel(FP) indicators will display the analog value of the signals on a myDAQ analog input pin.</a:t>
            </a:r>
            <a:endParaRPr lang="en-US" sz="1200" dirty="0"/>
          </a:p>
        </p:txBody>
      </p:sp>
      <p:sp>
        <p:nvSpPr>
          <p:cNvPr id="10" name="Rectangle 9"/>
          <p:cNvSpPr/>
          <p:nvPr/>
        </p:nvSpPr>
        <p:spPr>
          <a:xfrm>
            <a:off x="3095897" y="4535270"/>
            <a:ext cx="2971800" cy="646331"/>
          </a:xfrm>
          <a:prstGeom prst="rect">
            <a:avLst/>
          </a:prstGeom>
        </p:spPr>
        <p:txBody>
          <a:bodyPr wrap="square">
            <a:spAutoFit/>
          </a:bodyPr>
          <a:lstStyle/>
          <a:p>
            <a:r>
              <a:rPr lang="en-US" sz="1200" dirty="0">
                <a:latin typeface="Calibri" panose="020F0502020204030204" pitchFamily="34" charset="0"/>
              </a:rPr>
              <a:t>Numeric front panel(FP) controls will control the analog value of the signals on a myDAQ analog output pin.</a:t>
            </a:r>
            <a:endParaRPr lang="en-US" sz="1200" dirty="0"/>
          </a:p>
        </p:txBody>
      </p:sp>
    </p:spTree>
    <p:extLst>
      <p:ext uri="{BB962C8B-B14F-4D97-AF65-F5344CB8AC3E}">
        <p14:creationId xmlns:p14="http://schemas.microsoft.com/office/powerpoint/2010/main" val="2402968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57</a:t>
            </a:fld>
            <a:endParaRPr lang="en-US"/>
          </a:p>
        </p:txBody>
      </p:sp>
      <p:sp>
        <p:nvSpPr>
          <p:cNvPr id="7" name="Title 2"/>
          <p:cNvSpPr txBox="1">
            <a:spLocks/>
          </p:cNvSpPr>
          <p:nvPr/>
        </p:nvSpPr>
        <p:spPr>
          <a:xfrm>
            <a:off x="2571466" y="342425"/>
            <a:ext cx="6934200" cy="68580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dirty="0">
                <a:latin typeface="Calibri" panose="020F0502020204030204" pitchFamily="34" charset="0"/>
              </a:rPr>
              <a:t>LabVIEW Front Panel (User Interface)</a:t>
            </a:r>
          </a:p>
        </p:txBody>
      </p:sp>
      <p:pic>
        <p:nvPicPr>
          <p:cNvPr id="2" name="Picture 1"/>
          <p:cNvPicPr>
            <a:picLocks noChangeAspect="1"/>
          </p:cNvPicPr>
          <p:nvPr/>
        </p:nvPicPr>
        <p:blipFill>
          <a:blip r:embed="rId2"/>
          <a:stretch>
            <a:fillRect/>
          </a:stretch>
        </p:blipFill>
        <p:spPr>
          <a:xfrm>
            <a:off x="2025032" y="1282274"/>
            <a:ext cx="5609665" cy="4146274"/>
          </a:xfrm>
          <a:prstGeom prst="rect">
            <a:avLst/>
          </a:prstGeom>
        </p:spPr>
      </p:pic>
      <p:sp>
        <p:nvSpPr>
          <p:cNvPr id="3" name="Rectangle 2"/>
          <p:cNvSpPr/>
          <p:nvPr/>
        </p:nvSpPr>
        <p:spPr>
          <a:xfrm>
            <a:off x="7981950" y="1447801"/>
            <a:ext cx="2152650" cy="2031325"/>
          </a:xfrm>
          <a:prstGeom prst="rect">
            <a:avLst/>
          </a:prstGeom>
        </p:spPr>
        <p:txBody>
          <a:bodyPr wrap="square">
            <a:spAutoFit/>
          </a:bodyPr>
          <a:lstStyle/>
          <a:p>
            <a:r>
              <a:rPr lang="en-US" dirty="0" smtClean="0">
                <a:latin typeface="Calibri" panose="020F0502020204030204" pitchFamily="34" charset="0"/>
              </a:rPr>
              <a:t>This is the front panel used to monitor and control digital and analog signals from and to the myDAQ interface.</a:t>
            </a:r>
            <a:endParaRPr lang="en-US" dirty="0"/>
          </a:p>
        </p:txBody>
      </p:sp>
    </p:spTree>
    <p:extLst>
      <p:ext uri="{BB962C8B-B14F-4D97-AF65-F5344CB8AC3E}">
        <p14:creationId xmlns:p14="http://schemas.microsoft.com/office/powerpoint/2010/main" val="7351424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2362200" y="380999"/>
            <a:ext cx="7924800" cy="606623"/>
          </a:xfrm>
        </p:spPr>
        <p:txBody>
          <a:bodyPr>
            <a:normAutofit fontScale="90000"/>
          </a:bodyPr>
          <a:lstStyle/>
          <a:p>
            <a:r>
              <a:rPr lang="en-US" dirty="0" smtClean="0">
                <a:latin typeface="Calibri" panose="020F0502020204030204" pitchFamily="34" charset="0"/>
              </a:rPr>
              <a:t>LabVIEW Block Diagram (program)</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58</a:t>
            </a:fld>
            <a:endParaRPr lang="en-US"/>
          </a:p>
        </p:txBody>
      </p:sp>
      <p:pic>
        <p:nvPicPr>
          <p:cNvPr id="22530" name="Picture 2"/>
          <p:cNvPicPr>
            <a:picLocks noChangeAspect="1" noChangeArrowheads="1"/>
          </p:cNvPicPr>
          <p:nvPr/>
        </p:nvPicPr>
        <p:blipFill>
          <a:blip r:embed="rId2" cstate="print"/>
          <a:srcRect/>
          <a:stretch>
            <a:fillRect/>
          </a:stretch>
        </p:blipFill>
        <p:spPr bwMode="auto">
          <a:xfrm>
            <a:off x="2362200" y="1143000"/>
            <a:ext cx="7086600" cy="5345390"/>
          </a:xfrm>
          <a:prstGeom prst="rect">
            <a:avLst/>
          </a:prstGeom>
          <a:ln>
            <a:noFill/>
          </a:ln>
          <a:effectLst>
            <a:softEdge rad="112500"/>
          </a:effectLst>
        </p:spPr>
      </p:pic>
      <p:sp>
        <p:nvSpPr>
          <p:cNvPr id="6" name="TextBox 5"/>
          <p:cNvSpPr txBox="1"/>
          <p:nvPr/>
        </p:nvSpPr>
        <p:spPr>
          <a:xfrm>
            <a:off x="4953000" y="2514601"/>
            <a:ext cx="1451038" cy="461665"/>
          </a:xfrm>
          <a:prstGeom prst="rect">
            <a:avLst/>
          </a:prstGeom>
          <a:noFill/>
        </p:spPr>
        <p:txBody>
          <a:bodyPr wrap="none" rtlCol="0">
            <a:spAutoFit/>
          </a:bodyPr>
          <a:lstStyle/>
          <a:p>
            <a:r>
              <a:rPr lang="en-US" sz="2400" b="1" dirty="0">
                <a:solidFill>
                  <a:srgbClr val="FF0000"/>
                </a:solidFill>
              </a:rPr>
              <a:t>Program</a:t>
            </a:r>
          </a:p>
        </p:txBody>
      </p:sp>
      <p:sp>
        <p:nvSpPr>
          <p:cNvPr id="7" name="TextBox 6"/>
          <p:cNvSpPr txBox="1"/>
          <p:nvPr/>
        </p:nvSpPr>
        <p:spPr>
          <a:xfrm>
            <a:off x="2819400" y="4953001"/>
            <a:ext cx="1600200" cy="307777"/>
          </a:xfrm>
          <a:prstGeom prst="rect">
            <a:avLst/>
          </a:prstGeom>
          <a:noFill/>
        </p:spPr>
        <p:txBody>
          <a:bodyPr wrap="square" rtlCol="0">
            <a:spAutoFit/>
          </a:bodyPr>
          <a:lstStyle/>
          <a:p>
            <a:r>
              <a:rPr lang="en-US" sz="1400" b="1" dirty="0">
                <a:solidFill>
                  <a:srgbClr val="FF0000"/>
                </a:solidFill>
              </a:rPr>
              <a:t>Numeric Control</a:t>
            </a:r>
          </a:p>
        </p:txBody>
      </p:sp>
      <p:sp>
        <p:nvSpPr>
          <p:cNvPr id="8" name="TextBox 7"/>
          <p:cNvSpPr txBox="1"/>
          <p:nvPr/>
        </p:nvSpPr>
        <p:spPr>
          <a:xfrm>
            <a:off x="6248400" y="5715001"/>
            <a:ext cx="1828800" cy="307777"/>
          </a:xfrm>
          <a:prstGeom prst="rect">
            <a:avLst/>
          </a:prstGeom>
          <a:noFill/>
        </p:spPr>
        <p:txBody>
          <a:bodyPr wrap="square" rtlCol="0">
            <a:spAutoFit/>
          </a:bodyPr>
          <a:lstStyle/>
          <a:p>
            <a:r>
              <a:rPr lang="en-US" sz="1400" b="1" dirty="0">
                <a:solidFill>
                  <a:srgbClr val="FF0000"/>
                </a:solidFill>
              </a:rPr>
              <a:t>Boolean Indicator</a:t>
            </a:r>
          </a:p>
        </p:txBody>
      </p:sp>
      <p:sp>
        <p:nvSpPr>
          <p:cNvPr id="9" name="TextBox 8"/>
          <p:cNvSpPr txBox="1"/>
          <p:nvPr/>
        </p:nvSpPr>
        <p:spPr>
          <a:xfrm>
            <a:off x="7086600" y="4191001"/>
            <a:ext cx="1828800" cy="307777"/>
          </a:xfrm>
          <a:prstGeom prst="rect">
            <a:avLst/>
          </a:prstGeom>
          <a:noFill/>
        </p:spPr>
        <p:txBody>
          <a:bodyPr wrap="square" rtlCol="0">
            <a:spAutoFit/>
          </a:bodyPr>
          <a:lstStyle/>
          <a:p>
            <a:r>
              <a:rPr lang="en-US" sz="1400" b="1" dirty="0">
                <a:solidFill>
                  <a:srgbClr val="FF0000"/>
                </a:solidFill>
              </a:rPr>
              <a:t>Numeric Indicator</a:t>
            </a:r>
          </a:p>
        </p:txBody>
      </p:sp>
      <p:sp>
        <p:nvSpPr>
          <p:cNvPr id="10" name="TextBox 9"/>
          <p:cNvSpPr txBox="1"/>
          <p:nvPr/>
        </p:nvSpPr>
        <p:spPr>
          <a:xfrm>
            <a:off x="5867400" y="3200400"/>
            <a:ext cx="1066800" cy="523220"/>
          </a:xfrm>
          <a:prstGeom prst="rect">
            <a:avLst/>
          </a:prstGeom>
          <a:noFill/>
        </p:spPr>
        <p:txBody>
          <a:bodyPr wrap="square" rtlCol="0">
            <a:spAutoFit/>
          </a:bodyPr>
          <a:lstStyle/>
          <a:p>
            <a:r>
              <a:rPr lang="en-US" sz="1400" b="1" dirty="0">
                <a:solidFill>
                  <a:srgbClr val="FF0000"/>
                </a:solidFill>
              </a:rPr>
              <a:t>Numeric</a:t>
            </a:r>
          </a:p>
          <a:p>
            <a:r>
              <a:rPr lang="en-US" sz="1400" b="1" dirty="0">
                <a:solidFill>
                  <a:srgbClr val="FF0000"/>
                </a:solidFill>
              </a:rPr>
              <a:t>Function</a:t>
            </a:r>
          </a:p>
        </p:txBody>
      </p:sp>
      <p:sp>
        <p:nvSpPr>
          <p:cNvPr id="11" name="TextBox 10"/>
          <p:cNvSpPr txBox="1"/>
          <p:nvPr/>
        </p:nvSpPr>
        <p:spPr>
          <a:xfrm>
            <a:off x="5562600" y="4343400"/>
            <a:ext cx="1066800" cy="523220"/>
          </a:xfrm>
          <a:prstGeom prst="rect">
            <a:avLst/>
          </a:prstGeom>
          <a:noFill/>
        </p:spPr>
        <p:txBody>
          <a:bodyPr wrap="square" rtlCol="0">
            <a:spAutoFit/>
          </a:bodyPr>
          <a:lstStyle/>
          <a:p>
            <a:r>
              <a:rPr lang="en-US" sz="1400" b="1" dirty="0">
                <a:solidFill>
                  <a:srgbClr val="FF0000"/>
                </a:solidFill>
              </a:rPr>
              <a:t>Boolean</a:t>
            </a:r>
          </a:p>
          <a:p>
            <a:r>
              <a:rPr lang="en-US" sz="1400" b="1" dirty="0">
                <a:solidFill>
                  <a:srgbClr val="FF0000"/>
                </a:solidFill>
              </a:rPr>
              <a:t>Function</a:t>
            </a:r>
          </a:p>
        </p:txBody>
      </p:sp>
      <p:sp>
        <p:nvSpPr>
          <p:cNvPr id="12" name="TextBox 11"/>
          <p:cNvSpPr txBox="1"/>
          <p:nvPr/>
        </p:nvSpPr>
        <p:spPr>
          <a:xfrm>
            <a:off x="4114800" y="3352801"/>
            <a:ext cx="1066800" cy="307777"/>
          </a:xfrm>
          <a:prstGeom prst="rect">
            <a:avLst/>
          </a:prstGeom>
          <a:noFill/>
        </p:spPr>
        <p:txBody>
          <a:bodyPr wrap="square" rtlCol="0">
            <a:spAutoFit/>
          </a:bodyPr>
          <a:lstStyle/>
          <a:p>
            <a:r>
              <a:rPr lang="en-US" sz="1400" b="1" dirty="0">
                <a:solidFill>
                  <a:srgbClr val="FF0000"/>
                </a:solidFill>
              </a:rPr>
              <a:t>Wires</a:t>
            </a:r>
          </a:p>
        </p:txBody>
      </p:sp>
      <p:sp>
        <p:nvSpPr>
          <p:cNvPr id="13" name="TextBox 12"/>
          <p:cNvSpPr txBox="1"/>
          <p:nvPr/>
        </p:nvSpPr>
        <p:spPr>
          <a:xfrm>
            <a:off x="3429000" y="5562601"/>
            <a:ext cx="1600200" cy="307777"/>
          </a:xfrm>
          <a:prstGeom prst="rect">
            <a:avLst/>
          </a:prstGeom>
          <a:noFill/>
        </p:spPr>
        <p:txBody>
          <a:bodyPr wrap="square" rtlCol="0">
            <a:spAutoFit/>
          </a:bodyPr>
          <a:lstStyle/>
          <a:p>
            <a:r>
              <a:rPr lang="en-US" sz="1400" b="1" dirty="0">
                <a:solidFill>
                  <a:srgbClr val="FF0000"/>
                </a:solidFill>
              </a:rPr>
              <a:t>Terminals</a:t>
            </a:r>
          </a:p>
        </p:txBody>
      </p:sp>
      <p:cxnSp>
        <p:nvCxnSpPr>
          <p:cNvPr id="3" name="Straight Arrow Connector 2"/>
          <p:cNvCxnSpPr/>
          <p:nvPr/>
        </p:nvCxnSpPr>
        <p:spPr>
          <a:xfrm flipV="1">
            <a:off x="4419600" y="5486400"/>
            <a:ext cx="2133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95800" y="5257800"/>
            <a:ext cx="1066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24400" y="3048000"/>
            <a:ext cx="6096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91000" y="2743201"/>
            <a:ext cx="1066800" cy="307777"/>
          </a:xfrm>
          <a:prstGeom prst="rect">
            <a:avLst/>
          </a:prstGeom>
          <a:noFill/>
        </p:spPr>
        <p:txBody>
          <a:bodyPr wrap="square" rtlCol="0">
            <a:spAutoFit/>
          </a:bodyPr>
          <a:lstStyle/>
          <a:p>
            <a:r>
              <a:rPr lang="en-US" sz="1400" b="1" dirty="0">
                <a:solidFill>
                  <a:srgbClr val="FF0000"/>
                </a:solidFill>
              </a:rPr>
              <a:t>Node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a:stretch>
            <a:fillRect/>
          </a:stretch>
        </p:blipFill>
        <p:spPr bwMode="auto">
          <a:xfrm>
            <a:off x="1777003" y="979573"/>
            <a:ext cx="3695700" cy="4924425"/>
          </a:xfrm>
          <a:prstGeom prst="rect">
            <a:avLst/>
          </a:prstGeom>
          <a:noFill/>
          <a:ln w="9525">
            <a:noFill/>
            <a:miter lim="800000"/>
            <a:headEnd/>
            <a:tailEnd/>
          </a:ln>
        </p:spPr>
      </p:pic>
      <p:pic>
        <p:nvPicPr>
          <p:cNvPr id="16387" name="Picture 5"/>
          <p:cNvPicPr>
            <a:picLocks noChangeAspect="1" noChangeArrowheads="1"/>
          </p:cNvPicPr>
          <p:nvPr/>
        </p:nvPicPr>
        <p:blipFill>
          <a:blip r:embed="rId3" cstate="print"/>
          <a:srcRect/>
          <a:stretch>
            <a:fillRect/>
          </a:stretch>
        </p:blipFill>
        <p:spPr bwMode="auto">
          <a:xfrm>
            <a:off x="5965880" y="414339"/>
            <a:ext cx="4189358" cy="5284787"/>
          </a:xfrm>
          <a:prstGeom prst="rect">
            <a:avLst/>
          </a:prstGeom>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pic>
      <p:sp>
        <p:nvSpPr>
          <p:cNvPr id="16388" name="Text Box 6"/>
          <p:cNvSpPr txBox="1">
            <a:spLocks noChangeArrowheads="1"/>
          </p:cNvSpPr>
          <p:nvPr/>
        </p:nvSpPr>
        <p:spPr bwMode="auto">
          <a:xfrm>
            <a:off x="5862437" y="4638874"/>
            <a:ext cx="1975221" cy="307777"/>
          </a:xfrm>
          <a:prstGeom prst="rect">
            <a:avLst/>
          </a:prstGeom>
          <a:noFill/>
          <a:ln w="9525">
            <a:noFill/>
            <a:miter lim="800000"/>
            <a:headEnd/>
            <a:tailEnd/>
          </a:ln>
        </p:spPr>
        <p:txBody>
          <a:bodyPr wrap="none">
            <a:spAutoFit/>
          </a:bodyPr>
          <a:lstStyle/>
          <a:p>
            <a:r>
              <a:rPr lang="en-US" sz="1400" dirty="0"/>
              <a:t>Signed Integer Control</a:t>
            </a:r>
          </a:p>
        </p:txBody>
      </p:sp>
      <p:sp>
        <p:nvSpPr>
          <p:cNvPr id="16389" name="Text Box 7"/>
          <p:cNvSpPr txBox="1">
            <a:spLocks noChangeArrowheads="1"/>
          </p:cNvSpPr>
          <p:nvPr/>
        </p:nvSpPr>
        <p:spPr bwMode="auto">
          <a:xfrm>
            <a:off x="8175625" y="3771900"/>
            <a:ext cx="1779654" cy="338554"/>
          </a:xfrm>
          <a:prstGeom prst="rect">
            <a:avLst/>
          </a:prstGeom>
          <a:noFill/>
          <a:ln w="9525">
            <a:noFill/>
            <a:miter lim="800000"/>
            <a:headEnd/>
            <a:tailEnd/>
          </a:ln>
        </p:spPr>
        <p:txBody>
          <a:bodyPr wrap="none">
            <a:spAutoFit/>
          </a:bodyPr>
          <a:lstStyle/>
          <a:p>
            <a:r>
              <a:rPr lang="en-US" sz="1600" dirty="0"/>
              <a:t>Boolean Indicator</a:t>
            </a:r>
          </a:p>
        </p:txBody>
      </p:sp>
      <p:sp>
        <p:nvSpPr>
          <p:cNvPr id="16390" name="Text Box 8"/>
          <p:cNvSpPr txBox="1">
            <a:spLocks noChangeArrowheads="1"/>
          </p:cNvSpPr>
          <p:nvPr/>
        </p:nvSpPr>
        <p:spPr bwMode="auto">
          <a:xfrm>
            <a:off x="7950201" y="2097088"/>
            <a:ext cx="1871025" cy="338554"/>
          </a:xfrm>
          <a:prstGeom prst="rect">
            <a:avLst/>
          </a:prstGeom>
          <a:noFill/>
          <a:ln w="9525">
            <a:noFill/>
            <a:miter lim="800000"/>
            <a:headEnd/>
            <a:tailEnd/>
          </a:ln>
        </p:spPr>
        <p:txBody>
          <a:bodyPr wrap="none">
            <a:spAutoFit/>
          </a:bodyPr>
          <a:lstStyle/>
          <a:p>
            <a:r>
              <a:rPr lang="en-US" sz="1600" dirty="0"/>
              <a:t>Compare Function</a:t>
            </a:r>
          </a:p>
        </p:txBody>
      </p:sp>
      <p:sp>
        <p:nvSpPr>
          <p:cNvPr id="16391" name="Line 9"/>
          <p:cNvSpPr>
            <a:spLocks noChangeShapeType="1"/>
          </p:cNvSpPr>
          <p:nvPr/>
        </p:nvSpPr>
        <p:spPr bwMode="auto">
          <a:xfrm flipH="1">
            <a:off x="9448800" y="731838"/>
            <a:ext cx="76200" cy="285802"/>
          </a:xfrm>
          <a:prstGeom prst="line">
            <a:avLst/>
          </a:prstGeom>
          <a:noFill/>
          <a:ln w="9525">
            <a:solidFill>
              <a:schemeClr val="tx1"/>
            </a:solidFill>
            <a:round/>
            <a:headEnd/>
            <a:tailEnd type="triangle" w="med" len="med"/>
          </a:ln>
        </p:spPr>
        <p:txBody>
          <a:bodyPr/>
          <a:lstStyle/>
          <a:p>
            <a:endParaRPr lang="en-US"/>
          </a:p>
        </p:txBody>
      </p:sp>
      <p:sp>
        <p:nvSpPr>
          <p:cNvPr id="16393" name="Footer Placeholder 8"/>
          <p:cNvSpPr>
            <a:spLocks noGrp="1"/>
          </p:cNvSpPr>
          <p:nvPr>
            <p:ph type="ftr" sz="quarter" idx="11"/>
          </p:nvPr>
        </p:nvSpPr>
        <p:spPr>
          <a:noFill/>
        </p:spPr>
        <p:txBody>
          <a:bodyPr/>
          <a:lstStyle/>
          <a:p>
            <a:r>
              <a:rPr lang="pt-BR" smtClean="0"/>
              <a:t>CAM8302E  F2018</a:t>
            </a:r>
            <a:endParaRPr lang="en-US" dirty="0"/>
          </a:p>
        </p:txBody>
      </p:sp>
      <p:sp>
        <p:nvSpPr>
          <p:cNvPr id="16392" name="Slide Number Placeholder 7"/>
          <p:cNvSpPr>
            <a:spLocks noGrp="1"/>
          </p:cNvSpPr>
          <p:nvPr>
            <p:ph type="sldNum" sz="quarter" idx="12"/>
          </p:nvPr>
        </p:nvSpPr>
        <p:spPr>
          <a:noFill/>
        </p:spPr>
        <p:txBody>
          <a:bodyPr/>
          <a:lstStyle/>
          <a:p>
            <a:fld id="{1D71F247-0B37-479A-BB7F-617DE34C9881}" type="slidenum">
              <a:rPr lang="en-US" smtClean="0"/>
              <a:pPr/>
              <a:t>59</a:t>
            </a:fld>
            <a:endParaRPr lang="en-US" smtClean="0"/>
          </a:p>
        </p:txBody>
      </p:sp>
      <p:sp>
        <p:nvSpPr>
          <p:cNvPr id="16394" name="Text Box 8"/>
          <p:cNvSpPr txBox="1">
            <a:spLocks noChangeArrowheads="1"/>
          </p:cNvSpPr>
          <p:nvPr/>
        </p:nvSpPr>
        <p:spPr bwMode="auto">
          <a:xfrm>
            <a:off x="1751860" y="92849"/>
            <a:ext cx="3246402" cy="830997"/>
          </a:xfrm>
          <a:prstGeom prst="rect">
            <a:avLst/>
          </a:prstGeom>
          <a:noFill/>
          <a:ln w="9525">
            <a:noFill/>
            <a:miter lim="800000"/>
            <a:headEnd/>
            <a:tailEnd/>
          </a:ln>
        </p:spPr>
        <p:txBody>
          <a:bodyPr wrap="none">
            <a:spAutoFit/>
          </a:bodyPr>
          <a:lstStyle/>
          <a:p>
            <a:r>
              <a:rPr lang="en-US" sz="1600" dirty="0">
                <a:latin typeface="Calibri" panose="020F0502020204030204" pitchFamily="34" charset="0"/>
              </a:rPr>
              <a:t>Properties such as scale, colours and</a:t>
            </a:r>
          </a:p>
          <a:p>
            <a:r>
              <a:rPr lang="en-US" sz="1600" dirty="0">
                <a:latin typeface="Calibri" panose="020F0502020204030204" pitchFamily="34" charset="0"/>
              </a:rPr>
              <a:t> representation can be modified</a:t>
            </a:r>
          </a:p>
          <a:p>
            <a:r>
              <a:rPr lang="en-US" sz="1600" dirty="0">
                <a:latin typeface="Calibri" panose="020F0502020204030204" pitchFamily="34" charset="0"/>
              </a:rPr>
              <a:t> with a right-click of the mouse.</a:t>
            </a:r>
          </a:p>
        </p:txBody>
      </p:sp>
      <p:sp>
        <p:nvSpPr>
          <p:cNvPr id="16395" name="Text Box 8"/>
          <p:cNvSpPr txBox="1">
            <a:spLocks noChangeArrowheads="1"/>
          </p:cNvSpPr>
          <p:nvPr/>
        </p:nvSpPr>
        <p:spPr bwMode="auto">
          <a:xfrm>
            <a:off x="7356879" y="3144043"/>
            <a:ext cx="2294795" cy="523220"/>
          </a:xfrm>
          <a:prstGeom prst="rect">
            <a:avLst/>
          </a:prstGeom>
          <a:noFill/>
          <a:ln w="9525">
            <a:noFill/>
            <a:miter lim="800000"/>
            <a:headEnd/>
            <a:tailEnd/>
          </a:ln>
        </p:spPr>
        <p:txBody>
          <a:bodyPr wrap="none">
            <a:spAutoFit/>
          </a:bodyPr>
          <a:lstStyle/>
          <a:p>
            <a:r>
              <a:rPr lang="en-US" sz="1400" dirty="0">
                <a:latin typeface="Calibri" panose="020F0502020204030204" pitchFamily="34" charset="0"/>
              </a:rPr>
              <a:t>Controls have a darker frame</a:t>
            </a:r>
          </a:p>
          <a:p>
            <a:r>
              <a:rPr lang="en-US" sz="1400" dirty="0">
                <a:latin typeface="Calibri" panose="020F0502020204030204" pitchFamily="34" charset="0"/>
              </a:rPr>
              <a:t>around the icon.</a:t>
            </a:r>
          </a:p>
        </p:txBody>
      </p:sp>
      <p:sp>
        <p:nvSpPr>
          <p:cNvPr id="16396" name="Text Box 8"/>
          <p:cNvSpPr txBox="1">
            <a:spLocks noChangeArrowheads="1"/>
          </p:cNvSpPr>
          <p:nvPr/>
        </p:nvSpPr>
        <p:spPr bwMode="auto">
          <a:xfrm>
            <a:off x="8131175" y="4946650"/>
            <a:ext cx="2255838" cy="738188"/>
          </a:xfrm>
          <a:prstGeom prst="rect">
            <a:avLst/>
          </a:prstGeom>
          <a:noFill/>
          <a:ln w="9525">
            <a:noFill/>
            <a:miter lim="800000"/>
            <a:headEnd/>
            <a:tailEnd/>
          </a:ln>
        </p:spPr>
        <p:txBody>
          <a:bodyPr>
            <a:spAutoFit/>
          </a:bodyPr>
          <a:lstStyle/>
          <a:p>
            <a:r>
              <a:rPr lang="en-US" sz="1400" dirty="0">
                <a:latin typeface="Calibri" panose="020F0502020204030204" pitchFamily="34" charset="0"/>
              </a:rPr>
              <a:t>Indicators have arrows</a:t>
            </a:r>
          </a:p>
          <a:p>
            <a:r>
              <a:rPr lang="en-US" sz="1400" dirty="0">
                <a:latin typeface="Calibri" panose="020F0502020204030204" pitchFamily="34" charset="0"/>
              </a:rPr>
              <a:t> that point inwards</a:t>
            </a:r>
          </a:p>
          <a:p>
            <a:endParaRPr lang="en-US" sz="1400" dirty="0">
              <a:latin typeface="Calibri" panose="020F0502020204030204" pitchFamily="34" charset="0"/>
            </a:endParaRPr>
          </a:p>
        </p:txBody>
      </p:sp>
      <p:sp>
        <p:nvSpPr>
          <p:cNvPr id="13" name="Text Box 7"/>
          <p:cNvSpPr txBox="1">
            <a:spLocks noChangeArrowheads="1"/>
          </p:cNvSpPr>
          <p:nvPr/>
        </p:nvSpPr>
        <p:spPr bwMode="auto">
          <a:xfrm>
            <a:off x="8259636" y="705462"/>
            <a:ext cx="1779654" cy="338554"/>
          </a:xfrm>
          <a:prstGeom prst="rect">
            <a:avLst/>
          </a:prstGeom>
          <a:noFill/>
          <a:ln w="9525">
            <a:noFill/>
            <a:miter lim="800000"/>
            <a:headEnd/>
            <a:tailEnd/>
          </a:ln>
        </p:spPr>
        <p:txBody>
          <a:bodyPr wrap="none">
            <a:spAutoFit/>
          </a:bodyPr>
          <a:lstStyle/>
          <a:p>
            <a:r>
              <a:rPr lang="en-US" sz="1600" dirty="0"/>
              <a:t>Boolean Indicator</a:t>
            </a:r>
          </a:p>
        </p:txBody>
      </p:sp>
      <p:sp>
        <p:nvSpPr>
          <p:cNvPr id="14" name="Line 9"/>
          <p:cNvSpPr>
            <a:spLocks noChangeShapeType="1"/>
          </p:cNvSpPr>
          <p:nvPr/>
        </p:nvSpPr>
        <p:spPr bwMode="auto">
          <a:xfrm flipH="1" flipV="1">
            <a:off x="8160709" y="1550169"/>
            <a:ext cx="754691" cy="546919"/>
          </a:xfrm>
          <a:prstGeom prst="line">
            <a:avLst/>
          </a:prstGeom>
          <a:noFill/>
          <a:ln w="9525">
            <a:solidFill>
              <a:schemeClr val="tx1"/>
            </a:solidFill>
            <a:round/>
            <a:headEnd/>
            <a:tailEnd type="triangle" w="med" len="med"/>
          </a:ln>
        </p:spPr>
        <p:txBody>
          <a:bodyPr/>
          <a:lstStyle/>
          <a:p>
            <a:endParaRPr lang="en-US"/>
          </a:p>
        </p:txBody>
      </p:sp>
      <p:sp>
        <p:nvSpPr>
          <p:cNvPr id="15" name="Text Box 7"/>
          <p:cNvSpPr txBox="1">
            <a:spLocks noChangeArrowheads="1"/>
          </p:cNvSpPr>
          <p:nvPr/>
        </p:nvSpPr>
        <p:spPr bwMode="auto">
          <a:xfrm>
            <a:off x="1752601" y="5987019"/>
            <a:ext cx="1252715" cy="369332"/>
          </a:xfrm>
          <a:prstGeom prst="rect">
            <a:avLst/>
          </a:prstGeom>
          <a:noFill/>
          <a:ln w="9525">
            <a:noFill/>
            <a:miter lim="800000"/>
            <a:headEnd/>
            <a:tailEnd/>
          </a:ln>
        </p:spPr>
        <p:txBody>
          <a:bodyPr wrap="none">
            <a:spAutoFit/>
          </a:bodyPr>
          <a:lstStyle/>
          <a:p>
            <a:r>
              <a:rPr lang="en-US" dirty="0" smtClean="0">
                <a:latin typeface="Calibri" panose="020F0502020204030204" pitchFamily="34" charset="0"/>
              </a:rPr>
              <a:t>Front Panel</a:t>
            </a:r>
            <a:endParaRPr lang="en-US" dirty="0">
              <a:latin typeface="Calibri" panose="020F0502020204030204" pitchFamily="34" charset="0"/>
            </a:endParaRPr>
          </a:p>
        </p:txBody>
      </p:sp>
      <p:sp>
        <p:nvSpPr>
          <p:cNvPr id="16" name="Text Box 7"/>
          <p:cNvSpPr txBox="1">
            <a:spLocks noChangeArrowheads="1"/>
          </p:cNvSpPr>
          <p:nvPr/>
        </p:nvSpPr>
        <p:spPr bwMode="auto">
          <a:xfrm>
            <a:off x="6101285" y="5820976"/>
            <a:ext cx="1524841" cy="369332"/>
          </a:xfrm>
          <a:prstGeom prst="rect">
            <a:avLst/>
          </a:prstGeom>
          <a:noFill/>
          <a:ln w="9525">
            <a:noFill/>
            <a:miter lim="800000"/>
            <a:headEnd/>
            <a:tailEnd/>
          </a:ln>
        </p:spPr>
        <p:txBody>
          <a:bodyPr wrap="none">
            <a:spAutoFit/>
          </a:bodyPr>
          <a:lstStyle/>
          <a:p>
            <a:r>
              <a:rPr lang="en-US" dirty="0" smtClean="0">
                <a:latin typeface="Calibri" panose="020F0502020204030204" pitchFamily="34" charset="0"/>
              </a:rPr>
              <a:t>Block Diagram</a:t>
            </a:r>
            <a:endParaRPr lang="en-US" dirty="0">
              <a:latin typeface="Calibri" panose="020F0502020204030204" pitchFamily="34" charset="0"/>
            </a:endParaRPr>
          </a:p>
        </p:txBody>
      </p:sp>
    </p:spTree>
    <p:extLst>
      <p:ext uri="{BB962C8B-B14F-4D97-AF65-F5344CB8AC3E}">
        <p14:creationId xmlns:p14="http://schemas.microsoft.com/office/powerpoint/2010/main" val="4207395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5" name="Title 2"/>
          <p:cNvSpPr>
            <a:spLocks noGrp="1"/>
          </p:cNvSpPr>
          <p:nvPr>
            <p:ph type="ctrTitle"/>
          </p:nvPr>
        </p:nvSpPr>
        <p:spPr>
          <a:xfrm>
            <a:off x="2209800" y="152401"/>
            <a:ext cx="8382000" cy="685800"/>
          </a:xfrm>
        </p:spPr>
        <p:txBody>
          <a:bodyPr>
            <a:normAutofit fontScale="90000"/>
          </a:bodyPr>
          <a:lstStyle/>
          <a:p>
            <a:r>
              <a:rPr lang="en-US" dirty="0" smtClean="0">
                <a:latin typeface="Calibri" panose="020F0502020204030204" pitchFamily="34" charset="0"/>
              </a:rPr>
              <a:t>NI myDAQ USB </a:t>
            </a:r>
            <a:r>
              <a:rPr lang="en-US" dirty="0" smtClean="0">
                <a:latin typeface="Calibri" panose="020F0502020204030204" pitchFamily="34" charset="0"/>
              </a:rPr>
              <a:t>Oscillos</a:t>
            </a:r>
            <a:r>
              <a:rPr lang="en-US" dirty="0" smtClean="0">
                <a:latin typeface="Calibri" panose="020F0502020204030204" pitchFamily="34" charset="0"/>
              </a:rPr>
              <a:t>cope</a:t>
            </a:r>
            <a:endParaRPr lang="en-US" dirty="0" smtClean="0">
              <a:latin typeface="Calibri" panose="020F0502020204030204" pitchFamily="34" charset="0"/>
            </a:endParaRPr>
          </a:p>
        </p:txBody>
      </p:sp>
      <p:sp>
        <p:nvSpPr>
          <p:cNvPr id="10" name="Footer Placeholder 9"/>
          <p:cNvSpPr>
            <a:spLocks noGrp="1"/>
          </p:cNvSpPr>
          <p:nvPr>
            <p:ph type="ftr" sz="quarter" idx="11"/>
          </p:nvPr>
        </p:nvSpPr>
        <p:spPr/>
        <p:txBody>
          <a:bodyPr/>
          <a:lstStyle/>
          <a:p>
            <a:pPr>
              <a:defRPr/>
            </a:pPr>
            <a:r>
              <a:rPr lang="en-US" smtClean="0"/>
              <a:t>CAM8302E  F2018</a:t>
            </a:r>
            <a:endParaRPr lang="en-US" dirty="0"/>
          </a:p>
        </p:txBody>
      </p:sp>
      <p:sp>
        <p:nvSpPr>
          <p:cNvPr id="9" name="Slide Number Placeholder 8"/>
          <p:cNvSpPr>
            <a:spLocks noGrp="1"/>
          </p:cNvSpPr>
          <p:nvPr>
            <p:ph type="sldNum" sz="quarter" idx="12"/>
          </p:nvPr>
        </p:nvSpPr>
        <p:spPr/>
        <p:txBody>
          <a:bodyPr/>
          <a:lstStyle/>
          <a:p>
            <a:pPr>
              <a:defRPr/>
            </a:pPr>
            <a:fld id="{E781E79B-F73F-4D58-BB3D-2E951F98E0CD}" type="slidenum">
              <a:rPr lang="en-US" smtClean="0"/>
              <a:pPr>
                <a:defRPr/>
              </a:pPr>
              <a:t>6</a:t>
            </a:fld>
            <a:endParaRPr lang="en-US"/>
          </a:p>
        </p:txBody>
      </p:sp>
      <p:pic>
        <p:nvPicPr>
          <p:cNvPr id="3" name="Picture 2"/>
          <p:cNvPicPr>
            <a:picLocks noChangeAspect="1"/>
          </p:cNvPicPr>
          <p:nvPr/>
        </p:nvPicPr>
        <p:blipFill>
          <a:blip r:embed="rId3"/>
          <a:stretch>
            <a:fillRect/>
          </a:stretch>
        </p:blipFill>
        <p:spPr>
          <a:xfrm>
            <a:off x="452401" y="871941"/>
            <a:ext cx="7929599" cy="5484409"/>
          </a:xfrm>
          <a:prstGeom prst="rect">
            <a:avLst/>
          </a:prstGeom>
        </p:spPr>
      </p:pic>
      <p:pic>
        <p:nvPicPr>
          <p:cNvPr id="4" name="Picture 3"/>
          <p:cNvPicPr>
            <a:picLocks noChangeAspect="1"/>
          </p:cNvPicPr>
          <p:nvPr/>
        </p:nvPicPr>
        <p:blipFill>
          <a:blip r:embed="rId4"/>
          <a:stretch>
            <a:fillRect/>
          </a:stretch>
        </p:blipFill>
        <p:spPr>
          <a:xfrm>
            <a:off x="8839200" y="1295400"/>
            <a:ext cx="2855546" cy="4791075"/>
          </a:xfrm>
          <a:prstGeom prst="rect">
            <a:avLst/>
          </a:prstGeom>
        </p:spPr>
      </p:pic>
    </p:spTree>
    <p:extLst>
      <p:ext uri="{BB962C8B-B14F-4D97-AF65-F5344CB8AC3E}">
        <p14:creationId xmlns:p14="http://schemas.microsoft.com/office/powerpoint/2010/main" val="11901382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2316162" y="866500"/>
            <a:ext cx="7886700" cy="1325563"/>
          </a:xfrm>
        </p:spPr>
        <p:txBody>
          <a:bodyPr>
            <a:normAutofit fontScale="90000"/>
          </a:bodyPr>
          <a:lstStyle/>
          <a:p>
            <a:r>
              <a:rPr lang="en-US" dirty="0" smtClean="0">
                <a:solidFill>
                  <a:srgbClr val="002060"/>
                </a:solidFill>
                <a:latin typeface="Calibri" panose="020F0502020204030204" pitchFamily="34" charset="0"/>
              </a:rPr>
              <a:t>LabVIEW Menu Bar –</a:t>
            </a:r>
            <a:br>
              <a:rPr lang="en-US" dirty="0" smtClean="0">
                <a:solidFill>
                  <a:srgbClr val="002060"/>
                </a:solidFill>
                <a:latin typeface="Calibri" panose="020F0502020204030204" pitchFamily="34" charset="0"/>
              </a:rPr>
            </a:br>
            <a:r>
              <a:rPr lang="en-US" dirty="0">
                <a:solidFill>
                  <a:srgbClr val="002060"/>
                </a:solidFill>
                <a:latin typeface="Calibri" panose="020F0502020204030204" pitchFamily="34" charset="0"/>
              </a:rPr>
              <a:t/>
            </a:r>
            <a:br>
              <a:rPr lang="en-US" dirty="0">
                <a:solidFill>
                  <a:srgbClr val="002060"/>
                </a:solidFill>
                <a:latin typeface="Calibri" panose="020F0502020204030204" pitchFamily="34" charset="0"/>
              </a:rPr>
            </a:br>
            <a:r>
              <a:rPr lang="en-US" dirty="0" smtClean="0">
                <a:solidFill>
                  <a:srgbClr val="002060"/>
                </a:solidFill>
                <a:latin typeface="Calibri" panose="020F0502020204030204" pitchFamily="34" charset="0"/>
              </a:rPr>
              <a:t>(Running and Stopping a Program)</a:t>
            </a:r>
            <a:br>
              <a:rPr lang="en-US" dirty="0" smtClean="0">
                <a:solidFill>
                  <a:srgbClr val="002060"/>
                </a:solidFill>
                <a:latin typeface="Calibri" panose="020F0502020204030204" pitchFamily="34" charset="0"/>
              </a:rPr>
            </a:br>
            <a:endParaRPr lang="en-US" dirty="0" smtClean="0">
              <a:solidFill>
                <a:srgbClr val="002060"/>
              </a:solidFill>
              <a:latin typeface="Calibri" panose="020F0502020204030204" pitchFamily="34" charset="0"/>
            </a:endParaRPr>
          </a:p>
        </p:txBody>
      </p:sp>
      <p:sp>
        <p:nvSpPr>
          <p:cNvPr id="13315" name="Content Placeholder 8"/>
          <p:cNvSpPr>
            <a:spLocks noGrp="1"/>
          </p:cNvSpPr>
          <p:nvPr>
            <p:ph sz="half" idx="1"/>
          </p:nvPr>
        </p:nvSpPr>
        <p:spPr>
          <a:xfrm>
            <a:off x="2514600" y="3769604"/>
            <a:ext cx="2971800" cy="2133600"/>
          </a:xfrm>
        </p:spPr>
        <p:txBody>
          <a:bodyPr>
            <a:normAutofit fontScale="77500" lnSpcReduction="20000"/>
          </a:bodyPr>
          <a:lstStyle/>
          <a:p>
            <a:r>
              <a:rPr lang="en-US" dirty="0" smtClean="0">
                <a:latin typeface="Calibri" panose="020F0502020204030204" pitchFamily="34" charset="0"/>
              </a:rPr>
              <a:t>Run Once</a:t>
            </a:r>
          </a:p>
          <a:p>
            <a:r>
              <a:rPr lang="en-US" dirty="0" smtClean="0">
                <a:latin typeface="Calibri" panose="020F0502020204030204" pitchFamily="34" charset="0"/>
              </a:rPr>
              <a:t>Run Continuously</a:t>
            </a:r>
          </a:p>
          <a:p>
            <a:r>
              <a:rPr lang="en-US" dirty="0" smtClean="0">
                <a:latin typeface="Calibri" panose="020F0502020204030204" pitchFamily="34" charset="0"/>
              </a:rPr>
              <a:t>Stop</a:t>
            </a:r>
          </a:p>
          <a:p>
            <a:r>
              <a:rPr lang="en-US" dirty="0" smtClean="0">
                <a:latin typeface="Calibri" panose="020F0502020204030204" pitchFamily="34" charset="0"/>
              </a:rPr>
              <a:t>Pause</a:t>
            </a:r>
          </a:p>
          <a:p>
            <a:r>
              <a:rPr lang="en-US" dirty="0" smtClean="0">
                <a:latin typeface="Calibri" panose="020F0502020204030204" pitchFamily="34" charset="0"/>
              </a:rPr>
              <a:t>Step (step through program)</a:t>
            </a:r>
          </a:p>
        </p:txBody>
      </p:sp>
      <p:sp>
        <p:nvSpPr>
          <p:cNvPr id="7" name="Content Placeholder 8"/>
          <p:cNvSpPr>
            <a:spLocks noGrp="1"/>
          </p:cNvSpPr>
          <p:nvPr>
            <p:ph sz="half" idx="2"/>
          </p:nvPr>
        </p:nvSpPr>
        <p:spPr>
          <a:xfrm>
            <a:off x="6781800" y="3712009"/>
            <a:ext cx="2971800" cy="2133600"/>
          </a:xfrm>
        </p:spPr>
        <p:txBody>
          <a:bodyPr>
            <a:normAutofit fontScale="77500" lnSpcReduction="20000"/>
          </a:bodyPr>
          <a:lstStyle/>
          <a:p>
            <a:pPr marL="0" indent="0">
              <a:buNone/>
            </a:pPr>
            <a:r>
              <a:rPr lang="en-US" dirty="0" smtClean="0">
                <a:latin typeface="Calibri" panose="020F0502020204030204" pitchFamily="34" charset="0"/>
              </a:rPr>
              <a:t>Note:</a:t>
            </a:r>
          </a:p>
          <a:p>
            <a:pPr marL="0" indent="0">
              <a:buNone/>
            </a:pPr>
            <a:r>
              <a:rPr lang="en-US" dirty="0" smtClean="0">
                <a:latin typeface="Calibri" panose="020F0502020204030204" pitchFamily="34" charset="0"/>
              </a:rPr>
              <a:t>It is quite common to use a while loop in all programs.  The while loop executes until a condition is met.</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60</a:t>
            </a:fld>
            <a:endParaRPr lang="en-US"/>
          </a:p>
        </p:txBody>
      </p:sp>
      <p:pic>
        <p:nvPicPr>
          <p:cNvPr id="13316" name="Picture 4" descr="Tool Bar"/>
          <p:cNvPicPr>
            <a:picLocks noChangeAspect="1" noChangeArrowheads="1"/>
          </p:cNvPicPr>
          <p:nvPr/>
        </p:nvPicPr>
        <p:blipFill>
          <a:blip r:embed="rId2" cstate="print"/>
          <a:srcRect/>
          <a:stretch>
            <a:fillRect/>
          </a:stretch>
        </p:blipFill>
        <p:spPr bwMode="auto">
          <a:xfrm>
            <a:off x="2316163" y="2515468"/>
            <a:ext cx="7559675" cy="685800"/>
          </a:xfrm>
          <a:prstGeom prst="rect">
            <a:avLst/>
          </a:prstGeom>
          <a:noFill/>
          <a:ln w="9525">
            <a:noFill/>
            <a:miter lim="800000"/>
            <a:headEnd/>
            <a:tailEnd/>
          </a:ln>
        </p:spPr>
      </p:pic>
    </p:spTree>
    <p:extLst>
      <p:ext uri="{BB962C8B-B14F-4D97-AF65-F5344CB8AC3E}">
        <p14:creationId xmlns:p14="http://schemas.microsoft.com/office/powerpoint/2010/main" val="26178544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1981200" y="159544"/>
            <a:ext cx="7886700" cy="1325563"/>
          </a:xfrm>
        </p:spPr>
        <p:txBody>
          <a:bodyPr/>
          <a:lstStyle/>
          <a:p>
            <a:r>
              <a:rPr lang="en-US" dirty="0" smtClean="0">
                <a:latin typeface="Calibri" panose="020F0502020204030204" pitchFamily="34" charset="0"/>
              </a:rPr>
              <a:t>LabVIEW Front Panel Controls Palette</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61</a:t>
            </a:fld>
            <a:endParaRPr lang="en-US"/>
          </a:p>
        </p:txBody>
      </p:sp>
      <p:pic>
        <p:nvPicPr>
          <p:cNvPr id="12291" name="Picture 6" descr="http://attila.sdsu.edu/me295/modules/labview/images/labview_0077.jpg"/>
          <p:cNvPicPr>
            <a:picLocks noChangeAspect="1" noChangeArrowheads="1"/>
          </p:cNvPicPr>
          <p:nvPr/>
        </p:nvPicPr>
        <p:blipFill>
          <a:blip r:embed="rId2" cstate="print"/>
          <a:srcRect/>
          <a:stretch>
            <a:fillRect/>
          </a:stretch>
        </p:blipFill>
        <p:spPr bwMode="auto">
          <a:xfrm>
            <a:off x="2057400" y="1447800"/>
            <a:ext cx="2667000" cy="4821238"/>
          </a:xfrm>
          <a:prstGeom prst="rect">
            <a:avLst/>
          </a:prstGeom>
          <a:noFill/>
          <a:ln w="9525">
            <a:noFill/>
            <a:miter lim="800000"/>
            <a:headEnd/>
            <a:tailEnd/>
          </a:ln>
        </p:spPr>
      </p:pic>
      <p:sp>
        <p:nvSpPr>
          <p:cNvPr id="12292" name="Content Placeholder 8"/>
          <p:cNvSpPr txBox="1">
            <a:spLocks/>
          </p:cNvSpPr>
          <p:nvPr/>
        </p:nvSpPr>
        <p:spPr bwMode="auto">
          <a:xfrm>
            <a:off x="6172200" y="1600201"/>
            <a:ext cx="4038600" cy="4525963"/>
          </a:xfrm>
          <a:prstGeom prst="rect">
            <a:avLst/>
          </a:prstGeom>
          <a:noFill/>
          <a:ln w="9525">
            <a:noFill/>
            <a:miter lim="800000"/>
            <a:headEnd/>
            <a:tailEnd/>
          </a:ln>
        </p:spPr>
        <p:txBody>
          <a:bodyPr/>
          <a:lstStyle/>
          <a:p>
            <a:pPr marL="342900" indent="-342900">
              <a:spcBef>
                <a:spcPct val="20000"/>
              </a:spcBef>
              <a:buFont typeface="Arial" charset="0"/>
              <a:buChar char="•"/>
            </a:pPr>
            <a:r>
              <a:rPr lang="en-US" sz="3200" b="1" dirty="0">
                <a:solidFill>
                  <a:srgbClr val="002060"/>
                </a:solidFill>
                <a:latin typeface="Calibri" panose="020F0502020204030204" pitchFamily="34" charset="0"/>
              </a:rPr>
              <a:t>Controls</a:t>
            </a:r>
          </a:p>
          <a:p>
            <a:pPr marL="742950" lvl="1" indent="-285750">
              <a:spcBef>
                <a:spcPct val="20000"/>
              </a:spcBef>
              <a:buFont typeface="Arial" charset="0"/>
              <a:buChar char="–"/>
            </a:pPr>
            <a:r>
              <a:rPr lang="en-US" sz="2800" dirty="0">
                <a:latin typeface="Calibri" panose="020F0502020204030204" pitchFamily="34" charset="0"/>
              </a:rPr>
              <a:t>Dials</a:t>
            </a:r>
          </a:p>
          <a:p>
            <a:pPr marL="742950" lvl="1" indent="-285750">
              <a:spcBef>
                <a:spcPct val="20000"/>
              </a:spcBef>
              <a:buFont typeface="Arial" charset="0"/>
              <a:buChar char="–"/>
            </a:pPr>
            <a:r>
              <a:rPr lang="en-US" sz="2800" dirty="0">
                <a:latin typeface="Calibri" panose="020F0502020204030204" pitchFamily="34" charset="0"/>
              </a:rPr>
              <a:t>Tanks</a:t>
            </a:r>
          </a:p>
          <a:p>
            <a:pPr marL="742950" lvl="1" indent="-285750">
              <a:spcBef>
                <a:spcPct val="20000"/>
              </a:spcBef>
              <a:buFont typeface="Arial" charset="0"/>
              <a:buChar char="–"/>
            </a:pPr>
            <a:r>
              <a:rPr lang="en-US" sz="2800" dirty="0">
                <a:latin typeface="Calibri" panose="020F0502020204030204" pitchFamily="34" charset="0"/>
              </a:rPr>
              <a:t>Thermometers</a:t>
            </a:r>
          </a:p>
          <a:p>
            <a:pPr marL="742950" lvl="1" indent="-285750">
              <a:spcBef>
                <a:spcPct val="20000"/>
              </a:spcBef>
              <a:buFont typeface="Arial" charset="0"/>
              <a:buChar char="–"/>
            </a:pPr>
            <a:r>
              <a:rPr lang="en-US" sz="2800" dirty="0">
                <a:latin typeface="Calibri" panose="020F0502020204030204" pitchFamily="34" charset="0"/>
              </a:rPr>
              <a:t>Switches</a:t>
            </a:r>
          </a:p>
          <a:p>
            <a:pPr marL="457200" indent="-457200">
              <a:spcBef>
                <a:spcPct val="20000"/>
              </a:spcBef>
              <a:buFont typeface="Arial" pitchFamily="34" charset="0"/>
              <a:buChar char="•"/>
            </a:pPr>
            <a:r>
              <a:rPr lang="en-US" sz="3200" b="1" dirty="0">
                <a:solidFill>
                  <a:srgbClr val="002060"/>
                </a:solidFill>
                <a:latin typeface="Calibri" panose="020F0502020204030204" pitchFamily="34" charset="0"/>
              </a:rPr>
              <a:t>Indicators</a:t>
            </a:r>
          </a:p>
          <a:p>
            <a:pPr marL="742950" lvl="1" indent="-285750">
              <a:spcBef>
                <a:spcPct val="20000"/>
              </a:spcBef>
              <a:buFont typeface="Arial" charset="0"/>
              <a:buChar char="–"/>
            </a:pPr>
            <a:r>
              <a:rPr lang="en-US" sz="2800" dirty="0">
                <a:latin typeface="Calibri" panose="020F0502020204030204" pitchFamily="34" charset="0"/>
              </a:rPr>
              <a:t>Leds</a:t>
            </a:r>
          </a:p>
          <a:p>
            <a:pPr marL="742950" lvl="1" indent="-285750">
              <a:spcBef>
                <a:spcPct val="20000"/>
              </a:spcBef>
              <a:buFont typeface="Arial" charset="0"/>
              <a:buChar char="–"/>
            </a:pPr>
            <a:r>
              <a:rPr lang="en-US" sz="2800" dirty="0">
                <a:latin typeface="Calibri" panose="020F0502020204030204" pitchFamily="34" charset="0"/>
              </a:rPr>
              <a:t>Gauges</a:t>
            </a:r>
          </a:p>
          <a:p>
            <a:pPr marL="742950" lvl="1" indent="-285750">
              <a:spcBef>
                <a:spcPct val="20000"/>
              </a:spcBef>
            </a:pPr>
            <a:endParaRPr lang="en-US" sz="2800" dirty="0">
              <a:latin typeface="Calibri" panose="020F0502020204030204" pitchFamily="34" charset="0"/>
            </a:endParaRPr>
          </a:p>
        </p:txBody>
      </p:sp>
    </p:spTree>
    <p:extLst>
      <p:ext uri="{BB962C8B-B14F-4D97-AF65-F5344CB8AC3E}">
        <p14:creationId xmlns:p14="http://schemas.microsoft.com/office/powerpoint/2010/main" val="7046488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441326"/>
            <a:ext cx="8610600" cy="928689"/>
          </a:xfrm>
        </p:spPr>
        <p:txBody>
          <a:bodyPr/>
          <a:lstStyle/>
          <a:p>
            <a:r>
              <a:rPr lang="en-US" dirty="0" smtClean="0">
                <a:latin typeface="Calibri" panose="020F0502020204030204" pitchFamily="34" charset="0"/>
              </a:rPr>
              <a:t>LabVIEW Numeric Functions Palette</a:t>
            </a:r>
          </a:p>
        </p:txBody>
      </p:sp>
      <p:sp>
        <p:nvSpPr>
          <p:cNvPr id="14339" name="Content Placeholder 8"/>
          <p:cNvSpPr>
            <a:spLocks noGrp="1"/>
          </p:cNvSpPr>
          <p:nvPr>
            <p:ph sz="half" idx="1"/>
          </p:nvPr>
        </p:nvSpPr>
        <p:spPr>
          <a:xfrm>
            <a:off x="5791200" y="1600201"/>
            <a:ext cx="4419600" cy="4525963"/>
          </a:xfrm>
        </p:spPr>
        <p:txBody>
          <a:bodyPr>
            <a:normAutofit lnSpcReduction="10000"/>
          </a:bodyPr>
          <a:lstStyle/>
          <a:p>
            <a:r>
              <a:rPr lang="en-US" dirty="0" smtClean="0">
                <a:latin typeface="Calibri" panose="020F0502020204030204" pitchFamily="34" charset="0"/>
              </a:rPr>
              <a:t>Block Diagram Functions:</a:t>
            </a:r>
          </a:p>
          <a:p>
            <a:pPr marL="0" indent="0">
              <a:buNone/>
            </a:pPr>
            <a:endParaRPr lang="en-US" dirty="0" smtClean="0">
              <a:latin typeface="Calibri" panose="020F0502020204030204" pitchFamily="34" charset="0"/>
            </a:endParaRPr>
          </a:p>
          <a:p>
            <a:pPr lvl="1"/>
            <a:r>
              <a:rPr lang="en-US" dirty="0" smtClean="0">
                <a:latin typeface="Calibri" panose="020F0502020204030204" pitchFamily="34" charset="0"/>
              </a:rPr>
              <a:t>Add</a:t>
            </a:r>
          </a:p>
          <a:p>
            <a:pPr lvl="1"/>
            <a:r>
              <a:rPr lang="en-US" dirty="0" smtClean="0">
                <a:latin typeface="Calibri" panose="020F0502020204030204" pitchFamily="34" charset="0"/>
              </a:rPr>
              <a:t>Subtract</a:t>
            </a:r>
          </a:p>
          <a:p>
            <a:pPr lvl="1"/>
            <a:r>
              <a:rPr lang="en-US" dirty="0" smtClean="0">
                <a:latin typeface="Calibri" panose="020F0502020204030204" pitchFamily="34" charset="0"/>
              </a:rPr>
              <a:t>Multiply</a:t>
            </a:r>
          </a:p>
          <a:p>
            <a:pPr lvl="1"/>
            <a:r>
              <a:rPr lang="en-US" dirty="0" smtClean="0">
                <a:latin typeface="Calibri" panose="020F0502020204030204" pitchFamily="34" charset="0"/>
              </a:rPr>
              <a:t>Sum</a:t>
            </a:r>
          </a:p>
          <a:p>
            <a:pPr lvl="1"/>
            <a:r>
              <a:rPr lang="en-US" dirty="0" smtClean="0">
                <a:latin typeface="Calibri" panose="020F0502020204030204" pitchFamily="34" charset="0"/>
              </a:rPr>
              <a:t>Square Root</a:t>
            </a:r>
          </a:p>
          <a:p>
            <a:pPr lvl="1"/>
            <a:endParaRPr lang="en-US" dirty="0">
              <a:latin typeface="Calibri" panose="020F0502020204030204" pitchFamily="34" charset="0"/>
            </a:endParaRPr>
          </a:p>
          <a:p>
            <a:pPr lvl="1"/>
            <a:endParaRPr lang="en-US" dirty="0" smtClean="0">
              <a:latin typeface="Calibri" panose="020F0502020204030204" pitchFamily="34" charset="0"/>
            </a:endParaRPr>
          </a:p>
          <a:p>
            <a:pPr marL="342900" lvl="1" indent="0">
              <a:buNone/>
            </a:pPr>
            <a:r>
              <a:rPr lang="en-US" dirty="0" smtClean="0">
                <a:latin typeface="Calibri" panose="020F0502020204030204" pitchFamily="34" charset="0"/>
              </a:rPr>
              <a:t>Functions that require numeric inputs and produce numeric outputs.</a:t>
            </a:r>
          </a:p>
          <a:p>
            <a:pPr lvl="1">
              <a:buFont typeface="Arial" charset="0"/>
              <a:buNone/>
            </a:pPr>
            <a:endParaRPr lang="en-US" dirty="0" smtClean="0">
              <a:latin typeface="Calibri" panose="020F0502020204030204" pitchFamily="34" charset="0"/>
            </a:endParaRP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62</a:t>
            </a:fld>
            <a:endParaRPr lang="en-US"/>
          </a:p>
        </p:txBody>
      </p:sp>
      <p:pic>
        <p:nvPicPr>
          <p:cNvPr id="7" name="Picture 6"/>
          <p:cNvPicPr/>
          <p:nvPr/>
        </p:nvPicPr>
        <p:blipFill>
          <a:blip r:embed="rId2" cstate="print"/>
          <a:srcRect/>
          <a:stretch>
            <a:fillRect/>
          </a:stretch>
        </p:blipFill>
        <p:spPr bwMode="auto">
          <a:xfrm>
            <a:off x="1981200" y="1524000"/>
            <a:ext cx="3429000" cy="4419600"/>
          </a:xfrm>
          <a:prstGeom prst="rect">
            <a:avLst/>
          </a:prstGeom>
          <a:noFill/>
          <a:ln w="9525">
            <a:noFill/>
            <a:miter lim="800000"/>
            <a:headEnd/>
            <a:tailEnd/>
          </a:ln>
        </p:spPr>
      </p:pic>
    </p:spTree>
    <p:extLst>
      <p:ext uri="{BB962C8B-B14F-4D97-AF65-F5344CB8AC3E}">
        <p14:creationId xmlns:p14="http://schemas.microsoft.com/office/powerpoint/2010/main" val="32148393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43" name="Text Box 8"/>
          <p:cNvSpPr txBox="1">
            <a:spLocks noChangeArrowheads="1"/>
          </p:cNvSpPr>
          <p:nvPr/>
        </p:nvSpPr>
        <p:spPr bwMode="auto">
          <a:xfrm>
            <a:off x="1933575" y="3478214"/>
            <a:ext cx="2508250" cy="2723823"/>
          </a:xfrm>
          <a:prstGeom prst="rect">
            <a:avLst/>
          </a:prstGeom>
          <a:noFill/>
          <a:ln w="9525">
            <a:solidFill>
              <a:srgbClr val="FF0000"/>
            </a:solidFill>
            <a:miter lim="800000"/>
            <a:headEnd/>
            <a:tailEnd/>
          </a:ln>
        </p:spPr>
        <p:txBody>
          <a:bodyPr>
            <a:spAutoFit/>
          </a:bodyPr>
          <a:lstStyle/>
          <a:p>
            <a:pPr>
              <a:spcBef>
                <a:spcPct val="50000"/>
              </a:spcBef>
            </a:pPr>
            <a:r>
              <a:rPr lang="en-US" dirty="0">
                <a:latin typeface="Calibri" panose="020F0502020204030204" pitchFamily="34" charset="0"/>
              </a:rPr>
              <a:t>Double Precision numbers are floating point numbers (Ex. 2.3456), they can be used to represent fractional amounts.</a:t>
            </a:r>
          </a:p>
          <a:p>
            <a:pPr>
              <a:spcBef>
                <a:spcPct val="50000"/>
              </a:spcBef>
            </a:pPr>
            <a:r>
              <a:rPr lang="en-US" dirty="0">
                <a:latin typeface="Calibri" panose="020F0502020204030204" pitchFamily="34" charset="0"/>
              </a:rPr>
              <a:t>LabVIEW uses the colour </a:t>
            </a:r>
            <a:r>
              <a:rPr lang="en-US" dirty="0">
                <a:solidFill>
                  <a:srgbClr val="FF9900"/>
                </a:solidFill>
                <a:latin typeface="Calibri" panose="020F0502020204030204" pitchFamily="34" charset="0"/>
              </a:rPr>
              <a:t>orange</a:t>
            </a:r>
            <a:r>
              <a:rPr lang="en-US" dirty="0">
                <a:latin typeface="Calibri" panose="020F0502020204030204" pitchFamily="34" charset="0"/>
              </a:rPr>
              <a:t> to indicate floating-point numbers.</a:t>
            </a:r>
          </a:p>
        </p:txBody>
      </p:sp>
      <p:pic>
        <p:nvPicPr>
          <p:cNvPr id="10244" name="Picture 10"/>
          <p:cNvPicPr>
            <a:picLocks noChangeAspect="1" noChangeArrowheads="1"/>
          </p:cNvPicPr>
          <p:nvPr/>
        </p:nvPicPr>
        <p:blipFill>
          <a:blip r:embed="rId2" cstate="print"/>
          <a:srcRect/>
          <a:stretch>
            <a:fillRect/>
          </a:stretch>
        </p:blipFill>
        <p:spPr bwMode="auto">
          <a:xfrm>
            <a:off x="4575176" y="1375045"/>
            <a:ext cx="2811463" cy="3797031"/>
          </a:xfrm>
          <a:prstGeom prst="rect">
            <a:avLst/>
          </a:prstGeom>
          <a:noFill/>
          <a:ln w="9525">
            <a:noFill/>
            <a:miter lim="800000"/>
            <a:headEnd/>
            <a:tailEnd/>
          </a:ln>
        </p:spPr>
      </p:pic>
      <p:sp>
        <p:nvSpPr>
          <p:cNvPr id="10245" name="Text Box 11"/>
          <p:cNvSpPr txBox="1">
            <a:spLocks noChangeArrowheads="1"/>
          </p:cNvSpPr>
          <p:nvPr/>
        </p:nvSpPr>
        <p:spPr bwMode="auto">
          <a:xfrm>
            <a:off x="7816850" y="1277939"/>
            <a:ext cx="2508250" cy="1200329"/>
          </a:xfrm>
          <a:prstGeom prst="rect">
            <a:avLst/>
          </a:prstGeom>
          <a:noFill/>
          <a:ln w="9525">
            <a:solidFill>
              <a:srgbClr val="FF0000"/>
            </a:solidFill>
            <a:miter lim="800000"/>
            <a:headEnd/>
            <a:tailEnd/>
          </a:ln>
        </p:spPr>
        <p:txBody>
          <a:bodyPr>
            <a:spAutoFit/>
          </a:bodyPr>
          <a:lstStyle/>
          <a:p>
            <a:pPr>
              <a:spcBef>
                <a:spcPct val="50000"/>
              </a:spcBef>
            </a:pPr>
            <a:r>
              <a:rPr lang="en-US" dirty="0">
                <a:latin typeface="Calibri" panose="020F0502020204030204" pitchFamily="34" charset="0"/>
              </a:rPr>
              <a:t>Boolean </a:t>
            </a:r>
            <a:r>
              <a:rPr lang="en-US" dirty="0" smtClean="0">
                <a:latin typeface="Calibri" panose="020F0502020204030204" pitchFamily="34" charset="0"/>
              </a:rPr>
              <a:t>variables have </a:t>
            </a:r>
            <a:r>
              <a:rPr lang="en-US" dirty="0">
                <a:latin typeface="Calibri" panose="020F0502020204030204" pitchFamily="34" charset="0"/>
              </a:rPr>
              <a:t>only one of two possibilities zero or one or (true / </a:t>
            </a:r>
            <a:r>
              <a:rPr lang="en-US" dirty="0" smtClean="0">
                <a:latin typeface="Calibri" panose="020F0502020204030204" pitchFamily="34" charset="0"/>
              </a:rPr>
              <a:t>false), (on/off).</a:t>
            </a:r>
            <a:endParaRPr lang="en-US" dirty="0">
              <a:latin typeface="Calibri" panose="020F0502020204030204" pitchFamily="34" charset="0"/>
            </a:endParaRPr>
          </a:p>
        </p:txBody>
      </p:sp>
      <p:sp>
        <p:nvSpPr>
          <p:cNvPr id="10246" name="Text Box 12"/>
          <p:cNvSpPr txBox="1">
            <a:spLocks noChangeArrowheads="1"/>
          </p:cNvSpPr>
          <p:nvPr/>
        </p:nvSpPr>
        <p:spPr bwMode="auto">
          <a:xfrm>
            <a:off x="7486650" y="3810000"/>
            <a:ext cx="2728913" cy="2308324"/>
          </a:xfrm>
          <a:prstGeom prst="rect">
            <a:avLst/>
          </a:prstGeom>
          <a:noFill/>
          <a:ln w="9525">
            <a:solidFill>
              <a:srgbClr val="FF0000"/>
            </a:solidFill>
            <a:miter lim="800000"/>
            <a:headEnd/>
            <a:tailEnd/>
          </a:ln>
        </p:spPr>
        <p:txBody>
          <a:bodyPr wrap="square">
            <a:spAutoFit/>
          </a:bodyPr>
          <a:lstStyle/>
          <a:p>
            <a:pPr>
              <a:spcBef>
                <a:spcPct val="50000"/>
              </a:spcBef>
            </a:pPr>
            <a:r>
              <a:rPr lang="en-US" dirty="0">
                <a:latin typeface="Calibri" panose="020F0502020204030204" pitchFamily="34" charset="0"/>
              </a:rPr>
              <a:t>The variable shown in </a:t>
            </a:r>
            <a:r>
              <a:rPr lang="en-US" dirty="0">
                <a:solidFill>
                  <a:srgbClr val="0070C0"/>
                </a:solidFill>
                <a:latin typeface="Calibri" panose="020F0502020204030204" pitchFamily="34" charset="0"/>
              </a:rPr>
              <a:t>blue</a:t>
            </a:r>
            <a:r>
              <a:rPr lang="en-US" dirty="0">
                <a:latin typeface="Calibri" panose="020F0502020204030204" pitchFamily="34" charset="0"/>
              </a:rPr>
              <a:t> is an integer variable. Integers can be signed </a:t>
            </a:r>
            <a:r>
              <a:rPr lang="en-US" dirty="0" smtClean="0">
                <a:latin typeface="Calibri" panose="020F0502020204030204" pitchFamily="34" charset="0"/>
              </a:rPr>
              <a:t>or </a:t>
            </a:r>
            <a:r>
              <a:rPr lang="en-US" dirty="0">
                <a:latin typeface="Calibri" panose="020F0502020204030204" pitchFamily="34" charset="0"/>
              </a:rPr>
              <a:t>un-signed.  Signed numbers use the most significant bit to indicate sign.  Integers can be 8,16,32 and 64 bits.</a:t>
            </a:r>
          </a:p>
        </p:txBody>
      </p:sp>
      <p:sp>
        <p:nvSpPr>
          <p:cNvPr id="10247" name="Line 13"/>
          <p:cNvSpPr>
            <a:spLocks noChangeShapeType="1"/>
          </p:cNvSpPr>
          <p:nvPr/>
        </p:nvSpPr>
        <p:spPr bwMode="auto">
          <a:xfrm flipH="1" flipV="1">
            <a:off x="5534024" y="4897437"/>
            <a:ext cx="1952624" cy="741362"/>
          </a:xfrm>
          <a:prstGeom prst="line">
            <a:avLst/>
          </a:prstGeom>
          <a:noFill/>
          <a:ln w="9525">
            <a:solidFill>
              <a:schemeClr val="tx1"/>
            </a:solidFill>
            <a:round/>
            <a:headEnd/>
            <a:tailEnd type="triangle" w="med" len="med"/>
          </a:ln>
        </p:spPr>
        <p:txBody>
          <a:bodyPr/>
          <a:lstStyle/>
          <a:p>
            <a:endParaRPr lang="en-US"/>
          </a:p>
        </p:txBody>
      </p:sp>
      <p:sp>
        <p:nvSpPr>
          <p:cNvPr id="10248" name="Line 14"/>
          <p:cNvSpPr>
            <a:spLocks noChangeShapeType="1"/>
          </p:cNvSpPr>
          <p:nvPr/>
        </p:nvSpPr>
        <p:spPr bwMode="auto">
          <a:xfrm flipV="1">
            <a:off x="4414839" y="4065587"/>
            <a:ext cx="612775" cy="831850"/>
          </a:xfrm>
          <a:prstGeom prst="line">
            <a:avLst/>
          </a:prstGeom>
          <a:noFill/>
          <a:ln w="9525">
            <a:solidFill>
              <a:schemeClr val="tx1"/>
            </a:solidFill>
            <a:round/>
            <a:headEnd/>
            <a:tailEnd type="triangle" w="med" len="med"/>
          </a:ln>
        </p:spPr>
        <p:txBody>
          <a:bodyPr/>
          <a:lstStyle/>
          <a:p>
            <a:endParaRPr lang="en-US"/>
          </a:p>
        </p:txBody>
      </p:sp>
      <p:sp>
        <p:nvSpPr>
          <p:cNvPr id="10249" name="Line 15"/>
          <p:cNvSpPr>
            <a:spLocks noChangeShapeType="1"/>
          </p:cNvSpPr>
          <p:nvPr/>
        </p:nvSpPr>
        <p:spPr bwMode="auto">
          <a:xfrm flipH="1">
            <a:off x="5589589" y="1357313"/>
            <a:ext cx="2154237" cy="588962"/>
          </a:xfrm>
          <a:prstGeom prst="line">
            <a:avLst/>
          </a:prstGeom>
          <a:noFill/>
          <a:ln w="9525">
            <a:solidFill>
              <a:schemeClr val="tx1"/>
            </a:solidFill>
            <a:round/>
            <a:headEnd/>
            <a:tailEnd type="triangle" w="med" len="med"/>
          </a:ln>
        </p:spPr>
        <p:txBody>
          <a:bodyPr/>
          <a:lstStyle/>
          <a:p>
            <a:endParaRPr lang="en-US"/>
          </a:p>
        </p:txBody>
      </p:sp>
      <p:sp>
        <p:nvSpPr>
          <p:cNvPr id="10250" name="Text Box 8"/>
          <p:cNvSpPr txBox="1">
            <a:spLocks noChangeArrowheads="1"/>
          </p:cNvSpPr>
          <p:nvPr/>
        </p:nvSpPr>
        <p:spPr bwMode="auto">
          <a:xfrm>
            <a:off x="1906588" y="1392239"/>
            <a:ext cx="2508250" cy="1200329"/>
          </a:xfrm>
          <a:prstGeom prst="rect">
            <a:avLst/>
          </a:prstGeom>
          <a:noFill/>
          <a:ln w="9525">
            <a:solidFill>
              <a:srgbClr val="FF0000"/>
            </a:solidFill>
            <a:miter lim="800000"/>
            <a:headEnd/>
            <a:tailEnd/>
          </a:ln>
        </p:spPr>
        <p:txBody>
          <a:bodyPr>
            <a:spAutoFit/>
          </a:bodyPr>
          <a:lstStyle/>
          <a:p>
            <a:pPr>
              <a:spcBef>
                <a:spcPct val="50000"/>
              </a:spcBef>
            </a:pPr>
            <a:r>
              <a:rPr lang="en-US" dirty="0">
                <a:latin typeface="Calibri" panose="020F0502020204030204" pitchFamily="34" charset="0"/>
              </a:rPr>
              <a:t>Floating point numbers can be Double Precision </a:t>
            </a:r>
            <a:r>
              <a:rPr lang="en-US" dirty="0" smtClean="0">
                <a:latin typeface="Calibri" panose="020F0502020204030204" pitchFamily="34" charset="0"/>
              </a:rPr>
              <a:t>(8 </a:t>
            </a:r>
            <a:r>
              <a:rPr lang="en-US" dirty="0">
                <a:latin typeface="Calibri" panose="020F0502020204030204" pitchFamily="34" charset="0"/>
              </a:rPr>
              <a:t>bytes) or single precision </a:t>
            </a:r>
            <a:r>
              <a:rPr lang="en-US" dirty="0" smtClean="0">
                <a:latin typeface="Calibri" panose="020F0502020204030204" pitchFamily="34" charset="0"/>
              </a:rPr>
              <a:t>(4 </a:t>
            </a:r>
            <a:r>
              <a:rPr lang="en-US" dirty="0">
                <a:latin typeface="Calibri" panose="020F0502020204030204" pitchFamily="34" charset="0"/>
              </a:rPr>
              <a:t>bytes)</a:t>
            </a:r>
          </a:p>
        </p:txBody>
      </p:sp>
      <p:sp>
        <p:nvSpPr>
          <p:cNvPr id="13" name="Title 1"/>
          <p:cNvSpPr>
            <a:spLocks noGrp="1"/>
          </p:cNvSpPr>
          <p:nvPr>
            <p:ph type="title"/>
          </p:nvPr>
        </p:nvSpPr>
        <p:spPr>
          <a:xfrm>
            <a:off x="2152650" y="365127"/>
            <a:ext cx="7886700" cy="700959"/>
          </a:xfrm>
        </p:spPr>
        <p:txBody>
          <a:bodyPr>
            <a:normAutofit fontScale="90000"/>
          </a:bodyPr>
          <a:lstStyle/>
          <a:p>
            <a:r>
              <a:rPr lang="en-US" dirty="0" smtClean="0">
                <a:latin typeface="Calibri" panose="020F0502020204030204" pitchFamily="34" charset="0"/>
              </a:rPr>
              <a:t>LabVIEW Numeric Functions Palette</a:t>
            </a:r>
          </a:p>
        </p:txBody>
      </p:sp>
      <p:sp>
        <p:nvSpPr>
          <p:cNvPr id="10252" name="Footer Placeholder 11"/>
          <p:cNvSpPr>
            <a:spLocks noGrp="1"/>
          </p:cNvSpPr>
          <p:nvPr>
            <p:ph type="ftr" sz="quarter" idx="11"/>
          </p:nvPr>
        </p:nvSpPr>
        <p:spPr>
          <a:noFill/>
        </p:spPr>
        <p:txBody>
          <a:bodyPr/>
          <a:lstStyle/>
          <a:p>
            <a:r>
              <a:rPr lang="pt-BR" smtClean="0"/>
              <a:t>CAM8302E  F2018</a:t>
            </a:r>
            <a:endParaRPr lang="en-US" dirty="0"/>
          </a:p>
        </p:txBody>
      </p:sp>
      <p:sp>
        <p:nvSpPr>
          <p:cNvPr id="10251" name="Slide Number Placeholder 10"/>
          <p:cNvSpPr>
            <a:spLocks noGrp="1"/>
          </p:cNvSpPr>
          <p:nvPr>
            <p:ph type="sldNum" sz="quarter" idx="12"/>
          </p:nvPr>
        </p:nvSpPr>
        <p:spPr>
          <a:noFill/>
        </p:spPr>
        <p:txBody>
          <a:bodyPr/>
          <a:lstStyle/>
          <a:p>
            <a:fld id="{069D8896-847D-4FE6-B258-17528FC2F200}" type="slidenum">
              <a:rPr lang="en-US" smtClean="0"/>
              <a:pPr/>
              <a:t>63</a:t>
            </a:fld>
            <a:endParaRPr lang="en-US" smtClean="0"/>
          </a:p>
        </p:txBody>
      </p:sp>
    </p:spTree>
    <p:extLst>
      <p:ext uri="{BB962C8B-B14F-4D97-AF65-F5344CB8AC3E}">
        <p14:creationId xmlns:p14="http://schemas.microsoft.com/office/powerpoint/2010/main" val="4234691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Calibri" panose="020F0502020204030204" pitchFamily="34" charset="0"/>
              </a:rPr>
              <a:t>LabVIEW Boolean Functions Palette</a:t>
            </a:r>
          </a:p>
        </p:txBody>
      </p:sp>
      <p:sp>
        <p:nvSpPr>
          <p:cNvPr id="14339" name="Content Placeholder 8"/>
          <p:cNvSpPr>
            <a:spLocks noGrp="1"/>
          </p:cNvSpPr>
          <p:nvPr>
            <p:ph sz="half" idx="1"/>
          </p:nvPr>
        </p:nvSpPr>
        <p:spPr>
          <a:xfrm>
            <a:off x="5791200" y="1600201"/>
            <a:ext cx="4419600" cy="4525963"/>
          </a:xfrm>
        </p:spPr>
        <p:txBody>
          <a:bodyPr>
            <a:normAutofit fontScale="92500" lnSpcReduction="20000"/>
          </a:bodyPr>
          <a:lstStyle/>
          <a:p>
            <a:r>
              <a:rPr lang="en-US" dirty="0" smtClean="0">
                <a:latin typeface="Calibri" panose="020F0502020204030204" pitchFamily="34" charset="0"/>
              </a:rPr>
              <a:t>Block Diagram Functions:</a:t>
            </a:r>
          </a:p>
          <a:p>
            <a:pPr marL="0" indent="0">
              <a:buNone/>
            </a:pPr>
            <a:endParaRPr lang="en-US" dirty="0" smtClean="0">
              <a:latin typeface="Calibri" panose="020F0502020204030204" pitchFamily="34" charset="0"/>
            </a:endParaRPr>
          </a:p>
          <a:p>
            <a:pPr lvl="1"/>
            <a:r>
              <a:rPr lang="en-US" dirty="0" smtClean="0">
                <a:latin typeface="Calibri" panose="020F0502020204030204" pitchFamily="34" charset="0"/>
              </a:rPr>
              <a:t>Logical And</a:t>
            </a:r>
          </a:p>
          <a:p>
            <a:pPr lvl="1"/>
            <a:r>
              <a:rPr lang="en-US" dirty="0" smtClean="0">
                <a:latin typeface="Calibri" panose="020F0502020204030204" pitchFamily="34" charset="0"/>
              </a:rPr>
              <a:t>Logical OR</a:t>
            </a:r>
          </a:p>
          <a:p>
            <a:pPr lvl="1"/>
            <a:r>
              <a:rPr lang="en-US" dirty="0" smtClean="0">
                <a:latin typeface="Calibri" panose="020F0502020204030204" pitchFamily="34" charset="0"/>
              </a:rPr>
              <a:t>Logical Invert</a:t>
            </a:r>
          </a:p>
          <a:p>
            <a:pPr marL="342900" lvl="1" indent="0">
              <a:buNone/>
            </a:pPr>
            <a:endParaRPr lang="en-US" dirty="0" smtClean="0">
              <a:latin typeface="Calibri" panose="020F0502020204030204" pitchFamily="34" charset="0"/>
            </a:endParaRPr>
          </a:p>
          <a:p>
            <a:pPr marL="342900" lvl="1" indent="0">
              <a:buNone/>
            </a:pPr>
            <a:endParaRPr lang="en-US" dirty="0" smtClean="0">
              <a:latin typeface="Calibri" panose="020F0502020204030204" pitchFamily="34" charset="0"/>
            </a:endParaRPr>
          </a:p>
          <a:p>
            <a:pPr lvl="1"/>
            <a:r>
              <a:rPr lang="en-US" dirty="0" smtClean="0">
                <a:latin typeface="Calibri" panose="020F0502020204030204" pitchFamily="34" charset="0"/>
              </a:rPr>
              <a:t>The two green T/F boxes near the bottom are Boolean constants.</a:t>
            </a:r>
          </a:p>
          <a:p>
            <a:pPr lvl="1"/>
            <a:endParaRPr lang="en-US" dirty="0">
              <a:latin typeface="Calibri" panose="020F0502020204030204" pitchFamily="34" charset="0"/>
            </a:endParaRPr>
          </a:p>
          <a:p>
            <a:pPr lvl="1"/>
            <a:r>
              <a:rPr lang="en-US" dirty="0" smtClean="0">
                <a:latin typeface="Calibri" panose="020F0502020204030204" pitchFamily="34" charset="0"/>
              </a:rPr>
              <a:t>The function with the question mark is used to convert from Boolean to numeric.</a:t>
            </a:r>
          </a:p>
          <a:p>
            <a:pPr lvl="1">
              <a:buFont typeface="Arial" charset="0"/>
              <a:buNone/>
            </a:pPr>
            <a:endParaRPr lang="en-US" dirty="0" smtClean="0">
              <a:latin typeface="Calibri" panose="020F0502020204030204" pitchFamily="34" charset="0"/>
            </a:endParaRP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64</a:t>
            </a:fld>
            <a:endParaRPr lang="en-US"/>
          </a:p>
        </p:txBody>
      </p:sp>
      <p:pic>
        <p:nvPicPr>
          <p:cNvPr id="8" name="Picture 7"/>
          <p:cNvPicPr/>
          <p:nvPr/>
        </p:nvPicPr>
        <p:blipFill>
          <a:blip r:embed="rId2" cstate="print"/>
          <a:srcRect/>
          <a:stretch>
            <a:fillRect/>
          </a:stretch>
        </p:blipFill>
        <p:spPr bwMode="auto">
          <a:xfrm>
            <a:off x="2266950" y="1654295"/>
            <a:ext cx="3352800" cy="4114800"/>
          </a:xfrm>
          <a:prstGeom prst="rect">
            <a:avLst/>
          </a:prstGeom>
          <a:noFill/>
          <a:ln w="9525">
            <a:noFill/>
            <a:miter lim="800000"/>
            <a:headEnd/>
            <a:tailEnd/>
          </a:ln>
        </p:spPr>
      </p:pic>
    </p:spTree>
    <p:extLst>
      <p:ext uri="{BB962C8B-B14F-4D97-AF65-F5344CB8AC3E}">
        <p14:creationId xmlns:p14="http://schemas.microsoft.com/office/powerpoint/2010/main" val="1752173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Calibri" panose="020F0502020204030204" pitchFamily="34" charset="0"/>
              </a:rPr>
              <a:t>LabVIEW Comparison Functions Palette</a:t>
            </a:r>
          </a:p>
        </p:txBody>
      </p:sp>
      <p:sp>
        <p:nvSpPr>
          <p:cNvPr id="14339" name="Content Placeholder 8"/>
          <p:cNvSpPr>
            <a:spLocks noGrp="1"/>
          </p:cNvSpPr>
          <p:nvPr>
            <p:ph sz="half" idx="1"/>
          </p:nvPr>
        </p:nvSpPr>
        <p:spPr>
          <a:xfrm>
            <a:off x="5791200" y="1600201"/>
            <a:ext cx="4419600" cy="4525963"/>
          </a:xfrm>
        </p:spPr>
        <p:txBody>
          <a:bodyPr>
            <a:normAutofit fontScale="92500" lnSpcReduction="10000"/>
          </a:bodyPr>
          <a:lstStyle/>
          <a:p>
            <a:r>
              <a:rPr lang="en-US" dirty="0" smtClean="0">
                <a:latin typeface="Calibri" panose="020F0502020204030204" pitchFamily="34" charset="0"/>
              </a:rPr>
              <a:t>Block Diagram Functions:</a:t>
            </a:r>
          </a:p>
          <a:p>
            <a:pPr marL="0" indent="0">
              <a:buNone/>
            </a:pPr>
            <a:endParaRPr lang="en-US" dirty="0" smtClean="0">
              <a:latin typeface="Calibri" panose="020F0502020204030204" pitchFamily="34" charset="0"/>
            </a:endParaRPr>
          </a:p>
          <a:p>
            <a:r>
              <a:rPr lang="en-US" sz="1800" dirty="0">
                <a:latin typeface="Calibri" panose="020F0502020204030204" pitchFamily="34" charset="0"/>
              </a:rPr>
              <a:t>Comparison Functions</a:t>
            </a:r>
          </a:p>
          <a:p>
            <a:pPr lvl="1"/>
            <a:r>
              <a:rPr lang="en-US" dirty="0" smtClean="0">
                <a:latin typeface="Calibri" panose="020F0502020204030204" pitchFamily="34" charset="0"/>
              </a:rPr>
              <a:t>Greater than</a:t>
            </a:r>
          </a:p>
          <a:p>
            <a:pPr lvl="1"/>
            <a:r>
              <a:rPr lang="en-US" dirty="0" smtClean="0">
                <a:latin typeface="Calibri" panose="020F0502020204030204" pitchFamily="34" charset="0"/>
              </a:rPr>
              <a:t>Less than</a:t>
            </a:r>
          </a:p>
          <a:p>
            <a:pPr lvl="1"/>
            <a:r>
              <a:rPr lang="en-US" dirty="0" smtClean="0">
                <a:latin typeface="Calibri" panose="020F0502020204030204" pitchFamily="34" charset="0"/>
              </a:rPr>
              <a:t>Not equal to zero</a:t>
            </a:r>
          </a:p>
          <a:p>
            <a:pPr lvl="1"/>
            <a:r>
              <a:rPr lang="en-US" dirty="0" smtClean="0">
                <a:latin typeface="Calibri" panose="020F0502020204030204" pitchFamily="34" charset="0"/>
              </a:rPr>
              <a:t>Select</a:t>
            </a:r>
          </a:p>
          <a:p>
            <a:pPr lvl="1"/>
            <a:r>
              <a:rPr lang="en-US" dirty="0" smtClean="0">
                <a:latin typeface="Calibri" panose="020F0502020204030204" pitchFamily="34" charset="0"/>
              </a:rPr>
              <a:t>Min and Max</a:t>
            </a:r>
          </a:p>
          <a:p>
            <a:pPr lvl="1"/>
            <a:endParaRPr lang="en-US" dirty="0">
              <a:latin typeface="Calibri" panose="020F0502020204030204" pitchFamily="34" charset="0"/>
            </a:endParaRPr>
          </a:p>
          <a:p>
            <a:pPr lvl="1"/>
            <a:r>
              <a:rPr lang="en-US" dirty="0" smtClean="0">
                <a:latin typeface="Calibri" panose="020F0502020204030204" pitchFamily="34" charset="0"/>
              </a:rPr>
              <a:t>The Select function requires a Boolean input and outputs one of two values based on the condition of the Boolean input.</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65</a:t>
            </a:fld>
            <a:endParaRPr lang="en-US"/>
          </a:p>
        </p:txBody>
      </p:sp>
      <p:pic>
        <p:nvPicPr>
          <p:cNvPr id="7" name="Picture 6"/>
          <p:cNvPicPr/>
          <p:nvPr/>
        </p:nvPicPr>
        <p:blipFill>
          <a:blip r:embed="rId2" cstate="print"/>
          <a:srcRect/>
          <a:stretch>
            <a:fillRect/>
          </a:stretch>
        </p:blipFill>
        <p:spPr bwMode="auto">
          <a:xfrm>
            <a:off x="1981200" y="1600200"/>
            <a:ext cx="3657600" cy="4114800"/>
          </a:xfrm>
          <a:prstGeom prst="rect">
            <a:avLst/>
          </a:prstGeom>
          <a:noFill/>
          <a:ln w="9525">
            <a:noFill/>
            <a:miter lim="800000"/>
            <a:headEnd/>
            <a:tailEnd/>
          </a:ln>
        </p:spPr>
      </p:pic>
      <p:cxnSp>
        <p:nvCxnSpPr>
          <p:cNvPr id="3" name="Straight Arrow Connector 2"/>
          <p:cNvCxnSpPr/>
          <p:nvPr/>
        </p:nvCxnSpPr>
        <p:spPr>
          <a:xfrm flipH="1" flipV="1">
            <a:off x="2514600" y="4191000"/>
            <a:ext cx="35052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8628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Calibri" panose="020F0502020204030204" pitchFamily="34" charset="0"/>
              </a:rPr>
              <a:t>LabVIEW Structures Palette:</a:t>
            </a:r>
          </a:p>
        </p:txBody>
      </p:sp>
      <p:sp>
        <p:nvSpPr>
          <p:cNvPr id="14339" name="Content Placeholder 8"/>
          <p:cNvSpPr>
            <a:spLocks noGrp="1"/>
          </p:cNvSpPr>
          <p:nvPr>
            <p:ph sz="half" idx="1"/>
          </p:nvPr>
        </p:nvSpPr>
        <p:spPr>
          <a:xfrm>
            <a:off x="5867400" y="1371600"/>
            <a:ext cx="4419600" cy="4800600"/>
          </a:xfrm>
        </p:spPr>
        <p:txBody>
          <a:bodyPr>
            <a:normAutofit fontScale="85000" lnSpcReduction="20000"/>
          </a:bodyPr>
          <a:lstStyle/>
          <a:p>
            <a:r>
              <a:rPr lang="en-US" sz="1800" dirty="0">
                <a:latin typeface="Calibri" panose="020F0502020204030204" pitchFamily="34" charset="0"/>
              </a:rPr>
              <a:t>Structures:</a:t>
            </a:r>
          </a:p>
          <a:p>
            <a:pPr marL="0" indent="0">
              <a:buNone/>
            </a:pPr>
            <a:endParaRPr lang="en-US" sz="1800" dirty="0">
              <a:latin typeface="Calibri" panose="020F0502020204030204" pitchFamily="34" charset="0"/>
            </a:endParaRPr>
          </a:p>
          <a:p>
            <a:pPr lvl="1"/>
            <a:r>
              <a:rPr lang="en-US" dirty="0" smtClean="0">
                <a:latin typeface="Calibri" panose="020F0502020204030204" pitchFamily="34" charset="0"/>
              </a:rPr>
              <a:t>For Loop Structure</a:t>
            </a:r>
          </a:p>
          <a:p>
            <a:pPr lvl="2"/>
            <a:r>
              <a:rPr lang="en-US" dirty="0" smtClean="0">
                <a:latin typeface="Calibri" panose="020F0502020204030204" pitchFamily="34" charset="0"/>
              </a:rPr>
              <a:t>Executes the loop a specific number of times.</a:t>
            </a:r>
          </a:p>
          <a:p>
            <a:pPr lvl="1"/>
            <a:r>
              <a:rPr lang="en-US" dirty="0" smtClean="0">
                <a:latin typeface="Calibri" panose="020F0502020204030204" pitchFamily="34" charset="0"/>
              </a:rPr>
              <a:t>While Loop Structure</a:t>
            </a:r>
          </a:p>
          <a:p>
            <a:pPr lvl="2"/>
            <a:r>
              <a:rPr lang="en-US" dirty="0" smtClean="0">
                <a:latin typeface="Calibri" panose="020F0502020204030204" pitchFamily="34" charset="0"/>
              </a:rPr>
              <a:t>Continues until a condition is true.</a:t>
            </a:r>
          </a:p>
          <a:p>
            <a:pPr lvl="1"/>
            <a:r>
              <a:rPr lang="en-US" dirty="0" smtClean="0">
                <a:latin typeface="Calibri" panose="020F0502020204030204" pitchFamily="34" charset="0"/>
              </a:rPr>
              <a:t>Case Statement</a:t>
            </a:r>
          </a:p>
          <a:p>
            <a:pPr lvl="2"/>
            <a:r>
              <a:rPr lang="en-US" dirty="0" smtClean="0">
                <a:latin typeface="Calibri" panose="020F0502020204030204" pitchFamily="34" charset="0"/>
              </a:rPr>
              <a:t>Executes a statement bases on the input value of the case statement. </a:t>
            </a:r>
          </a:p>
          <a:p>
            <a:pPr lvl="1"/>
            <a:r>
              <a:rPr lang="en-US" dirty="0" smtClean="0">
                <a:latin typeface="Calibri" panose="020F0502020204030204" pitchFamily="34" charset="0"/>
              </a:rPr>
              <a:t>Local Variables</a:t>
            </a:r>
          </a:p>
          <a:p>
            <a:pPr lvl="2"/>
            <a:r>
              <a:rPr lang="en-US" dirty="0" smtClean="0">
                <a:latin typeface="Calibri" panose="020F0502020204030204" pitchFamily="34" charset="0"/>
              </a:rPr>
              <a:t>Use local variable instead of wires to connect one point to another.</a:t>
            </a:r>
          </a:p>
          <a:p>
            <a:pPr lvl="1"/>
            <a:r>
              <a:rPr lang="en-US" dirty="0" smtClean="0">
                <a:latin typeface="Calibri" panose="020F0502020204030204" pitchFamily="34" charset="0"/>
              </a:rPr>
              <a:t>Sequence Structure</a:t>
            </a:r>
          </a:p>
          <a:p>
            <a:pPr lvl="2"/>
            <a:r>
              <a:rPr lang="en-US" dirty="0" smtClean="0">
                <a:latin typeface="Calibri" panose="020F0502020204030204" pitchFamily="34" charset="0"/>
              </a:rPr>
              <a:t>Used to execute code sequence.</a:t>
            </a:r>
          </a:p>
          <a:p>
            <a:pPr lvl="1"/>
            <a:r>
              <a:rPr lang="en-US" dirty="0" smtClean="0">
                <a:latin typeface="Calibri" panose="020F0502020204030204" pitchFamily="34" charset="0"/>
              </a:rPr>
              <a:t>Decorations</a:t>
            </a:r>
          </a:p>
          <a:p>
            <a:pPr lvl="2"/>
            <a:r>
              <a:rPr lang="en-US" dirty="0" smtClean="0">
                <a:latin typeface="Calibri" panose="020F0502020204030204" pitchFamily="34" charset="0"/>
              </a:rPr>
              <a:t>Used to draw boxes, test and graphics.</a:t>
            </a:r>
          </a:p>
          <a:p>
            <a:pPr lvl="1"/>
            <a:endParaRPr lang="en-US" dirty="0" err="1" smtClean="0">
              <a:latin typeface="Calibri" panose="020F0502020204030204" pitchFamily="34" charset="0"/>
            </a:endParaRP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66</a:t>
            </a:fld>
            <a:endParaRPr lang="en-US"/>
          </a:p>
        </p:txBody>
      </p:sp>
      <p:pic>
        <p:nvPicPr>
          <p:cNvPr id="8" name="Picture 7"/>
          <p:cNvPicPr/>
          <p:nvPr/>
        </p:nvPicPr>
        <p:blipFill>
          <a:blip r:embed="rId2" cstate="print"/>
          <a:srcRect/>
          <a:stretch>
            <a:fillRect/>
          </a:stretch>
        </p:blipFill>
        <p:spPr bwMode="auto">
          <a:xfrm>
            <a:off x="1907177" y="1485900"/>
            <a:ext cx="3581400" cy="4572000"/>
          </a:xfrm>
          <a:prstGeom prst="rect">
            <a:avLst/>
          </a:prstGeom>
          <a:noFill/>
          <a:ln w="9525">
            <a:noFill/>
            <a:miter lim="800000"/>
            <a:headEnd/>
            <a:tailEnd/>
          </a:ln>
        </p:spPr>
      </p:pic>
      <p:cxnSp>
        <p:nvCxnSpPr>
          <p:cNvPr id="7" name="Straight Arrow Connector 6"/>
          <p:cNvCxnSpPr/>
          <p:nvPr/>
        </p:nvCxnSpPr>
        <p:spPr>
          <a:xfrm flipH="1" flipV="1">
            <a:off x="3124200" y="5638800"/>
            <a:ext cx="31242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352800" y="4341813"/>
            <a:ext cx="2895600" cy="579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200400" y="2232027"/>
            <a:ext cx="2895600" cy="518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0350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latin typeface="Calibri" panose="020F0502020204030204" pitchFamily="34" charset="0"/>
              </a:rPr>
              <a:t>LabVIEW Front Panel Boolean Controls and Indicators</a:t>
            </a:r>
          </a:p>
        </p:txBody>
      </p:sp>
      <p:sp>
        <p:nvSpPr>
          <p:cNvPr id="14339" name="Content Placeholder 8"/>
          <p:cNvSpPr>
            <a:spLocks noGrp="1"/>
          </p:cNvSpPr>
          <p:nvPr>
            <p:ph sz="half" idx="1"/>
          </p:nvPr>
        </p:nvSpPr>
        <p:spPr>
          <a:xfrm>
            <a:off x="5324475" y="2286000"/>
            <a:ext cx="3962400" cy="3200400"/>
          </a:xfrm>
          <a:noFill/>
        </p:spPr>
        <p:txBody>
          <a:bodyPr>
            <a:normAutofit/>
          </a:bodyPr>
          <a:lstStyle/>
          <a:p>
            <a:pPr lvl="1"/>
            <a:r>
              <a:rPr lang="en-US" sz="3200" dirty="0">
                <a:latin typeface="Calibri" panose="020F0502020204030204" pitchFamily="34" charset="0"/>
              </a:rPr>
              <a:t>Switches</a:t>
            </a:r>
          </a:p>
          <a:p>
            <a:pPr lvl="1"/>
            <a:r>
              <a:rPr lang="en-US" sz="3200" dirty="0">
                <a:latin typeface="Calibri" panose="020F0502020204030204" pitchFamily="34" charset="0"/>
              </a:rPr>
              <a:t>Push Buttons</a:t>
            </a:r>
          </a:p>
          <a:p>
            <a:pPr lvl="1"/>
            <a:r>
              <a:rPr lang="en-US" sz="3200" dirty="0">
                <a:latin typeface="Calibri" panose="020F0502020204030204" pitchFamily="34" charset="0"/>
              </a:rPr>
              <a:t>LEDs</a:t>
            </a:r>
          </a:p>
          <a:p>
            <a:pPr lvl="1"/>
            <a:r>
              <a:rPr lang="en-US" sz="3200" dirty="0">
                <a:latin typeface="Calibri" panose="020F0502020204030204" pitchFamily="34" charset="0"/>
              </a:rPr>
              <a:t>True/False</a:t>
            </a:r>
          </a:p>
          <a:p>
            <a:pPr lvl="1"/>
            <a:r>
              <a:rPr lang="en-US" sz="3200" dirty="0">
                <a:latin typeface="Calibri" panose="020F0502020204030204" pitchFamily="34" charset="0"/>
              </a:rPr>
              <a:t>Check Boxes</a:t>
            </a:r>
          </a:p>
          <a:p>
            <a:pPr lvl="1">
              <a:buFont typeface="Arial" charset="0"/>
              <a:buNone/>
            </a:pPr>
            <a:endParaRPr lang="en-US" sz="3200" dirty="0"/>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67</a:t>
            </a:fld>
            <a:endParaRPr lang="en-US"/>
          </a:p>
        </p:txBody>
      </p:sp>
      <p:pic>
        <p:nvPicPr>
          <p:cNvPr id="7" name="Picture 6"/>
          <p:cNvPicPr/>
          <p:nvPr/>
        </p:nvPicPr>
        <p:blipFill>
          <a:blip r:embed="rId2" cstate="print"/>
          <a:srcRect/>
          <a:stretch>
            <a:fillRect/>
          </a:stretch>
        </p:blipFill>
        <p:spPr bwMode="auto">
          <a:xfrm>
            <a:off x="2667000" y="1524000"/>
            <a:ext cx="1905000" cy="4876800"/>
          </a:xfrm>
          <a:prstGeom prst="rect">
            <a:avLst/>
          </a:prstGeom>
          <a:noFill/>
          <a:ln w="9525">
            <a:noFill/>
            <a:miter lim="800000"/>
            <a:headEnd/>
            <a:tailEnd/>
          </a:ln>
        </p:spPr>
      </p:pic>
    </p:spTree>
    <p:extLst>
      <p:ext uri="{BB962C8B-B14F-4D97-AF65-F5344CB8AC3E}">
        <p14:creationId xmlns:p14="http://schemas.microsoft.com/office/powerpoint/2010/main" val="5003795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latin typeface="Calibri" panose="020F0502020204030204" pitchFamily="34" charset="0"/>
              </a:rPr>
              <a:t>LabVIEW Front Panel Numeric Controls and Indicators</a:t>
            </a:r>
          </a:p>
        </p:txBody>
      </p:sp>
      <p:sp>
        <p:nvSpPr>
          <p:cNvPr id="14339" name="Content Placeholder 8"/>
          <p:cNvSpPr>
            <a:spLocks noGrp="1"/>
          </p:cNvSpPr>
          <p:nvPr>
            <p:ph sz="half" idx="1"/>
          </p:nvPr>
        </p:nvSpPr>
        <p:spPr>
          <a:xfrm>
            <a:off x="6114197" y="2142110"/>
            <a:ext cx="4096603" cy="3344291"/>
          </a:xfrm>
        </p:spPr>
        <p:txBody>
          <a:bodyPr/>
          <a:lstStyle/>
          <a:p>
            <a:pPr>
              <a:buNone/>
            </a:pPr>
            <a:endParaRPr lang="en-US" dirty="0" smtClean="0"/>
          </a:p>
          <a:p>
            <a:pPr lvl="1"/>
            <a:r>
              <a:rPr lang="en-US" sz="2800" dirty="0">
                <a:latin typeface="Calibri" panose="020F0502020204030204" pitchFamily="34" charset="0"/>
              </a:rPr>
              <a:t>Numeric Controls</a:t>
            </a:r>
          </a:p>
          <a:p>
            <a:pPr lvl="1"/>
            <a:r>
              <a:rPr lang="en-US" sz="2800" dirty="0">
                <a:latin typeface="Calibri" panose="020F0502020204030204" pitchFamily="34" charset="0"/>
              </a:rPr>
              <a:t>Numeric Indicators</a:t>
            </a:r>
          </a:p>
          <a:p>
            <a:pPr lvl="1"/>
            <a:r>
              <a:rPr lang="en-US" sz="2800" dirty="0">
                <a:latin typeface="Calibri" panose="020F0502020204030204" pitchFamily="34" charset="0"/>
              </a:rPr>
              <a:t>Slides</a:t>
            </a:r>
          </a:p>
          <a:p>
            <a:pPr lvl="1"/>
            <a:r>
              <a:rPr lang="en-US" sz="2800" dirty="0">
                <a:latin typeface="Calibri" panose="020F0502020204030204" pitchFamily="34" charset="0"/>
              </a:rPr>
              <a:t>Knobs</a:t>
            </a:r>
          </a:p>
          <a:p>
            <a:pPr lvl="1"/>
            <a:r>
              <a:rPr lang="en-US" sz="2800" dirty="0">
                <a:latin typeface="Calibri" panose="020F0502020204030204" pitchFamily="34" charset="0"/>
              </a:rPr>
              <a:t>Meters</a:t>
            </a:r>
          </a:p>
          <a:p>
            <a:pPr lvl="1"/>
            <a:r>
              <a:rPr lang="en-US" sz="2800" dirty="0">
                <a:latin typeface="Calibri" panose="020F0502020204030204" pitchFamily="34" charset="0"/>
              </a:rPr>
              <a:t>Gauges</a:t>
            </a:r>
          </a:p>
          <a:p>
            <a:pPr lvl="1">
              <a:buFont typeface="Arial" charset="0"/>
              <a:buNone/>
            </a:pPr>
            <a:endParaRPr lang="en-US" dirty="0" smtClean="0"/>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68</a:t>
            </a:fld>
            <a:endParaRPr lang="en-US"/>
          </a:p>
        </p:txBody>
      </p:sp>
      <p:pic>
        <p:nvPicPr>
          <p:cNvPr id="8" name="Picture 7"/>
          <p:cNvPicPr/>
          <p:nvPr/>
        </p:nvPicPr>
        <p:blipFill>
          <a:blip r:embed="rId2" cstate="print"/>
          <a:srcRect/>
          <a:stretch>
            <a:fillRect/>
          </a:stretch>
        </p:blipFill>
        <p:spPr bwMode="auto">
          <a:xfrm>
            <a:off x="2286000" y="1676400"/>
            <a:ext cx="3581400" cy="4267200"/>
          </a:xfrm>
          <a:prstGeom prst="rect">
            <a:avLst/>
          </a:prstGeom>
          <a:noFill/>
          <a:ln w="9525">
            <a:noFill/>
            <a:miter lim="800000"/>
            <a:headEnd/>
            <a:tailEnd/>
          </a:ln>
        </p:spPr>
      </p:pic>
    </p:spTree>
    <p:extLst>
      <p:ext uri="{BB962C8B-B14F-4D97-AF65-F5344CB8AC3E}">
        <p14:creationId xmlns:p14="http://schemas.microsoft.com/office/powerpoint/2010/main" val="38823438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Calibri" panose="020F0502020204030204" pitchFamily="34" charset="0"/>
              </a:rPr>
              <a:t>LabVIEW Front Panel Strings:</a:t>
            </a:r>
          </a:p>
        </p:txBody>
      </p:sp>
      <p:sp>
        <p:nvSpPr>
          <p:cNvPr id="14339" name="Content Placeholder 8"/>
          <p:cNvSpPr>
            <a:spLocks noGrp="1"/>
          </p:cNvSpPr>
          <p:nvPr>
            <p:ph sz="half" idx="1"/>
          </p:nvPr>
        </p:nvSpPr>
        <p:spPr>
          <a:xfrm>
            <a:off x="5791200" y="1690689"/>
            <a:ext cx="4191000" cy="4351338"/>
          </a:xfrm>
        </p:spPr>
        <p:txBody>
          <a:bodyPr>
            <a:normAutofit/>
          </a:bodyPr>
          <a:lstStyle/>
          <a:p>
            <a:r>
              <a:rPr lang="en-US" sz="2400" dirty="0">
                <a:latin typeface="Calibri" panose="020F0502020204030204" pitchFamily="34" charset="0"/>
              </a:rPr>
              <a:t>String / Characters /Text</a:t>
            </a:r>
          </a:p>
          <a:p>
            <a:endParaRPr lang="en-US" sz="2400" dirty="0">
              <a:latin typeface="Calibri" panose="020F0502020204030204" pitchFamily="34" charset="0"/>
            </a:endParaRPr>
          </a:p>
          <a:p>
            <a:pPr lvl="1"/>
            <a:r>
              <a:rPr lang="en-US" sz="2400" dirty="0">
                <a:latin typeface="Calibri" panose="020F0502020204030204" pitchFamily="34" charset="0"/>
              </a:rPr>
              <a:t>Controls</a:t>
            </a:r>
          </a:p>
          <a:p>
            <a:pPr lvl="1"/>
            <a:r>
              <a:rPr lang="en-US" sz="2400" dirty="0">
                <a:latin typeface="Calibri" panose="020F0502020204030204" pitchFamily="34" charset="0"/>
              </a:rPr>
              <a:t>Indicators</a:t>
            </a:r>
          </a:p>
          <a:p>
            <a:pPr lvl="1">
              <a:buFont typeface="Arial" charset="0"/>
              <a:buNone/>
            </a:pPr>
            <a:endParaRPr lang="en-US" sz="2400" dirty="0">
              <a:latin typeface="Calibri" panose="020F0502020204030204" pitchFamily="34" charset="0"/>
            </a:endParaRPr>
          </a:p>
          <a:p>
            <a:pPr lvl="1">
              <a:buFont typeface="Arial" charset="0"/>
              <a:buNone/>
            </a:pPr>
            <a:endParaRPr lang="en-US" sz="2400" dirty="0">
              <a:latin typeface="Calibri" panose="020F0502020204030204" pitchFamily="34" charset="0"/>
            </a:endParaRPr>
          </a:p>
          <a:p>
            <a:pPr lvl="1"/>
            <a:r>
              <a:rPr lang="en-US" sz="2400" dirty="0">
                <a:latin typeface="Calibri" panose="020F0502020204030204" pitchFamily="34" charset="0"/>
              </a:rPr>
              <a:t>Allows text to be entered and displayed on the Front Panel.</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69</a:t>
            </a:fld>
            <a:endParaRPr lang="en-US"/>
          </a:p>
        </p:txBody>
      </p:sp>
      <p:pic>
        <p:nvPicPr>
          <p:cNvPr id="7" name="Picture 6"/>
          <p:cNvPicPr/>
          <p:nvPr/>
        </p:nvPicPr>
        <p:blipFill>
          <a:blip r:embed="rId2" cstate="print"/>
          <a:srcRect/>
          <a:stretch>
            <a:fillRect/>
          </a:stretch>
        </p:blipFill>
        <p:spPr bwMode="auto">
          <a:xfrm>
            <a:off x="1828800" y="1828800"/>
            <a:ext cx="3962400" cy="3886200"/>
          </a:xfrm>
          <a:prstGeom prst="rect">
            <a:avLst/>
          </a:prstGeom>
          <a:noFill/>
          <a:ln w="9525">
            <a:noFill/>
            <a:miter lim="800000"/>
            <a:headEnd/>
            <a:tailEnd/>
          </a:ln>
        </p:spPr>
      </p:pic>
    </p:spTree>
    <p:extLst>
      <p:ext uri="{BB962C8B-B14F-4D97-AF65-F5344CB8AC3E}">
        <p14:creationId xmlns:p14="http://schemas.microsoft.com/office/powerpoint/2010/main" val="1488216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5" name="Title 2"/>
          <p:cNvSpPr>
            <a:spLocks noGrp="1"/>
          </p:cNvSpPr>
          <p:nvPr>
            <p:ph type="ctrTitle"/>
          </p:nvPr>
        </p:nvSpPr>
        <p:spPr>
          <a:xfrm>
            <a:off x="2209800" y="152401"/>
            <a:ext cx="6934200" cy="685800"/>
          </a:xfrm>
        </p:spPr>
        <p:txBody>
          <a:bodyPr>
            <a:normAutofit fontScale="90000"/>
          </a:bodyPr>
          <a:lstStyle/>
          <a:p>
            <a:r>
              <a:rPr lang="en-US" dirty="0" smtClean="0">
                <a:latin typeface="Calibri" panose="020F0502020204030204" pitchFamily="34" charset="0"/>
              </a:rPr>
              <a:t>myDAQ Interface Circuit</a:t>
            </a:r>
          </a:p>
        </p:txBody>
      </p:sp>
      <p:sp>
        <p:nvSpPr>
          <p:cNvPr id="10" name="Footer Placeholder 9"/>
          <p:cNvSpPr>
            <a:spLocks noGrp="1"/>
          </p:cNvSpPr>
          <p:nvPr>
            <p:ph type="ftr" sz="quarter" idx="11"/>
          </p:nvPr>
        </p:nvSpPr>
        <p:spPr/>
        <p:txBody>
          <a:bodyPr/>
          <a:lstStyle/>
          <a:p>
            <a:pPr>
              <a:defRPr/>
            </a:pPr>
            <a:r>
              <a:rPr lang="en-US" smtClean="0"/>
              <a:t>CAM8302E  F2018</a:t>
            </a:r>
            <a:endParaRPr lang="en-US" dirty="0"/>
          </a:p>
        </p:txBody>
      </p:sp>
      <p:sp>
        <p:nvSpPr>
          <p:cNvPr id="9" name="Slide Number Placeholder 8"/>
          <p:cNvSpPr>
            <a:spLocks noGrp="1"/>
          </p:cNvSpPr>
          <p:nvPr>
            <p:ph type="sldNum" sz="quarter" idx="12"/>
          </p:nvPr>
        </p:nvSpPr>
        <p:spPr/>
        <p:txBody>
          <a:bodyPr/>
          <a:lstStyle/>
          <a:p>
            <a:pPr>
              <a:defRPr/>
            </a:pPr>
            <a:fld id="{E781E79B-F73F-4D58-BB3D-2E951F98E0CD}" type="slidenum">
              <a:rPr lang="en-US" smtClean="0"/>
              <a:pPr>
                <a:defRPr/>
              </a:pPr>
              <a:t>7</a:t>
            </a:fld>
            <a:endParaRPr lang="en-US"/>
          </a:p>
        </p:txBody>
      </p:sp>
      <p:pic>
        <p:nvPicPr>
          <p:cNvPr id="3" name="Picture 2"/>
          <p:cNvPicPr>
            <a:picLocks noChangeAspect="1"/>
          </p:cNvPicPr>
          <p:nvPr/>
        </p:nvPicPr>
        <p:blipFill>
          <a:blip r:embed="rId3"/>
          <a:stretch>
            <a:fillRect/>
          </a:stretch>
        </p:blipFill>
        <p:spPr>
          <a:xfrm>
            <a:off x="502920" y="976248"/>
            <a:ext cx="7696200" cy="5242054"/>
          </a:xfrm>
          <a:prstGeom prst="rect">
            <a:avLst/>
          </a:prstGeom>
        </p:spPr>
      </p:pic>
      <p:sp>
        <p:nvSpPr>
          <p:cNvPr id="2" name="TextBox 1"/>
          <p:cNvSpPr txBox="1"/>
          <p:nvPr/>
        </p:nvSpPr>
        <p:spPr>
          <a:xfrm>
            <a:off x="8534400" y="1066800"/>
            <a:ext cx="3276600" cy="3139321"/>
          </a:xfrm>
          <a:prstGeom prst="rect">
            <a:avLst/>
          </a:prstGeom>
          <a:noFill/>
        </p:spPr>
        <p:txBody>
          <a:bodyPr wrap="square" rtlCol="0">
            <a:spAutoFit/>
          </a:bodyPr>
          <a:lstStyle/>
          <a:p>
            <a:r>
              <a:rPr lang="en-US" dirty="0" smtClean="0"/>
              <a:t>Wiring:</a:t>
            </a:r>
          </a:p>
          <a:p>
            <a:endParaRPr lang="en-US" dirty="0"/>
          </a:p>
          <a:p>
            <a:r>
              <a:rPr lang="en-US" dirty="0" smtClean="0"/>
              <a:t>Do not place wires over components.</a:t>
            </a:r>
          </a:p>
          <a:p>
            <a:endParaRPr lang="en-US" dirty="0"/>
          </a:p>
          <a:p>
            <a:r>
              <a:rPr lang="en-US" dirty="0" smtClean="0"/>
              <a:t>Use only red and back wires for connections to ground and the supply voltage.</a:t>
            </a:r>
          </a:p>
          <a:p>
            <a:endParaRPr lang="en-US" dirty="0"/>
          </a:p>
          <a:p>
            <a:r>
              <a:rPr lang="en-US" dirty="0" smtClean="0"/>
              <a:t>Keep the components organized.</a:t>
            </a:r>
            <a:endParaRPr lang="en-US" dirty="0"/>
          </a:p>
        </p:txBody>
      </p:sp>
    </p:spTree>
    <p:extLst>
      <p:ext uri="{BB962C8B-B14F-4D97-AF65-F5344CB8AC3E}">
        <p14:creationId xmlns:p14="http://schemas.microsoft.com/office/powerpoint/2010/main" val="32759200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2185205" y="4699222"/>
            <a:ext cx="7886700" cy="1325563"/>
          </a:xfrm>
        </p:spPr>
        <p:txBody>
          <a:bodyPr/>
          <a:lstStyle/>
          <a:p>
            <a:r>
              <a:rPr lang="en-US" dirty="0" smtClean="0">
                <a:latin typeface="Calibri" panose="020F0502020204030204" pitchFamily="34" charset="0"/>
              </a:rPr>
              <a:t>LabVIEW Structures – For Loops and While Loops.</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70</a:t>
            </a:fld>
            <a:endParaRPr lang="en-US"/>
          </a:p>
        </p:txBody>
      </p:sp>
      <p:grpSp>
        <p:nvGrpSpPr>
          <p:cNvPr id="2" name="Group 1"/>
          <p:cNvGrpSpPr/>
          <p:nvPr/>
        </p:nvGrpSpPr>
        <p:grpSpPr>
          <a:xfrm>
            <a:off x="2060101" y="609601"/>
            <a:ext cx="7943850" cy="3629025"/>
            <a:chOff x="600075" y="1237991"/>
            <a:chExt cx="7943850" cy="3629025"/>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237991"/>
              <a:ext cx="7943850"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14400" y="3142556"/>
              <a:ext cx="3352800" cy="1323439"/>
            </a:xfrm>
            <a:prstGeom prst="rect">
              <a:avLst/>
            </a:prstGeom>
            <a:noFill/>
          </p:spPr>
          <p:txBody>
            <a:bodyPr wrap="square" rtlCol="0">
              <a:spAutoFit/>
            </a:bodyPr>
            <a:lstStyle/>
            <a:p>
              <a:r>
                <a:rPr lang="en-US" sz="1600" b="1" dirty="0">
                  <a:solidFill>
                    <a:srgbClr val="FF0000"/>
                  </a:solidFill>
                  <a:latin typeface="Calibri" panose="020F0502020204030204" pitchFamily="34" charset="0"/>
                </a:rPr>
                <a:t>To repeat code – use a While Loop.  The code will continue to execute until stop is true.  The loop also has an iteration counter that increments by one for each loop count.</a:t>
              </a:r>
            </a:p>
          </p:txBody>
        </p:sp>
      </p:grpSp>
    </p:spTree>
    <p:extLst>
      <p:ext uri="{BB962C8B-B14F-4D97-AF65-F5344CB8AC3E}">
        <p14:creationId xmlns:p14="http://schemas.microsoft.com/office/powerpoint/2010/main" val="37089947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2362200" y="4991498"/>
            <a:ext cx="7467600" cy="777874"/>
          </a:xfrm>
        </p:spPr>
        <p:txBody>
          <a:bodyPr>
            <a:normAutofit fontScale="90000"/>
          </a:bodyPr>
          <a:lstStyle/>
          <a:p>
            <a:r>
              <a:rPr lang="en-US" dirty="0" smtClean="0">
                <a:latin typeface="Calibri" panose="020F0502020204030204" pitchFamily="34" charset="0"/>
              </a:rPr>
              <a:t>LabVIEW Functions – Time Delay</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71</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072" y="767391"/>
            <a:ext cx="7893356" cy="3657600"/>
          </a:xfrm>
          <a:prstGeom prst="rect">
            <a:avLst/>
          </a:prstGeom>
          <a:solidFill>
            <a:schemeClr val="bg1"/>
          </a:solidFill>
          <a:ln>
            <a:noFill/>
          </a:ln>
          <a:extLst/>
        </p:spPr>
      </p:pic>
      <p:sp>
        <p:nvSpPr>
          <p:cNvPr id="7" name="TextBox 6"/>
          <p:cNvSpPr txBox="1"/>
          <p:nvPr/>
        </p:nvSpPr>
        <p:spPr>
          <a:xfrm>
            <a:off x="2298795" y="3686328"/>
            <a:ext cx="3352800" cy="646331"/>
          </a:xfrm>
          <a:prstGeom prst="rect">
            <a:avLst/>
          </a:prstGeom>
          <a:noFill/>
        </p:spPr>
        <p:txBody>
          <a:bodyPr wrap="square" rtlCol="0">
            <a:spAutoFit/>
          </a:bodyPr>
          <a:lstStyle/>
          <a:p>
            <a:r>
              <a:rPr lang="en-US" sz="1200" b="1" dirty="0">
                <a:latin typeface="Calibri" panose="020F0502020204030204" pitchFamily="34" charset="0"/>
              </a:rPr>
              <a:t>Programs  often require time delays.  LabVIEW has a function to create a delay in increments of milliseconds.</a:t>
            </a:r>
          </a:p>
        </p:txBody>
      </p:sp>
    </p:spTree>
    <p:extLst>
      <p:ext uri="{BB962C8B-B14F-4D97-AF65-F5344CB8AC3E}">
        <p14:creationId xmlns:p14="http://schemas.microsoft.com/office/powerpoint/2010/main" val="38274157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2480980" y="4773304"/>
            <a:ext cx="5345089" cy="1371600"/>
          </a:xfrm>
        </p:spPr>
        <p:txBody>
          <a:bodyPr>
            <a:normAutofit fontScale="90000"/>
          </a:bodyPr>
          <a:lstStyle/>
          <a:p>
            <a:r>
              <a:rPr lang="en-US" dirty="0" smtClean="0">
                <a:latin typeface="Calibri" panose="020F0502020204030204" pitchFamily="34" charset="0"/>
              </a:rPr>
              <a:t>LabVIEW Functions:</a:t>
            </a:r>
            <a:br>
              <a:rPr lang="en-US" dirty="0" smtClean="0">
                <a:latin typeface="Calibri" panose="020F0502020204030204" pitchFamily="34" charset="0"/>
              </a:rPr>
            </a:br>
            <a:r>
              <a:rPr lang="en-US" dirty="0" smtClean="0">
                <a:latin typeface="Calibri" panose="020F0502020204030204" pitchFamily="34" charset="0"/>
              </a:rPr>
              <a:t>Numeric to Boolean Conversions</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72</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980" y="533400"/>
            <a:ext cx="7539037"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207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latin typeface="Calibri" panose="020F0502020204030204" pitchFamily="34" charset="0"/>
              </a:rPr>
              <a:t>LabVIEW Select Function</a:t>
            </a:r>
          </a:p>
        </p:txBody>
      </p:sp>
      <p:sp>
        <p:nvSpPr>
          <p:cNvPr id="6" name="Footer Placeholder 5"/>
          <p:cNvSpPr>
            <a:spLocks noGrp="1"/>
          </p:cNvSpPr>
          <p:nvPr>
            <p:ph type="ftr" sz="quarter" idx="11"/>
          </p:nvPr>
        </p:nvSpPr>
        <p:spPr/>
        <p:txBody>
          <a:bodyPr/>
          <a:lstStyle/>
          <a:p>
            <a:pPr>
              <a:defRPr/>
            </a:pPr>
            <a:r>
              <a:rPr lang="en-US" smtClean="0"/>
              <a:t>CAM8302E  F2018</a:t>
            </a:r>
            <a:endParaRPr lang="en-US" dirty="0"/>
          </a:p>
        </p:txBody>
      </p:sp>
      <p:sp>
        <p:nvSpPr>
          <p:cNvPr id="5" name="Slide Number Placeholder 4"/>
          <p:cNvSpPr>
            <a:spLocks noGrp="1"/>
          </p:cNvSpPr>
          <p:nvPr>
            <p:ph type="sldNum" sz="quarter" idx="12"/>
          </p:nvPr>
        </p:nvSpPr>
        <p:spPr/>
        <p:txBody>
          <a:bodyPr/>
          <a:lstStyle/>
          <a:p>
            <a:pPr>
              <a:defRPr/>
            </a:pPr>
            <a:fld id="{C09CECE7-6DFF-4697-8117-3313FB025FF2}" type="slidenum">
              <a:rPr lang="en-US" smtClean="0"/>
              <a:pPr>
                <a:defRPr/>
              </a:pPr>
              <a:t>73</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447800"/>
            <a:ext cx="822007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00401"/>
            <a:ext cx="386668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8412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74</a:t>
            </a:fld>
            <a:endParaRPr lang="en-US"/>
          </a:p>
        </p:txBody>
      </p:sp>
      <p:sp>
        <p:nvSpPr>
          <p:cNvPr id="7" name="Rectangle 6"/>
          <p:cNvSpPr/>
          <p:nvPr/>
        </p:nvSpPr>
        <p:spPr>
          <a:xfrm>
            <a:off x="4415268" y="2819401"/>
            <a:ext cx="3566682"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Data Types</a:t>
            </a:r>
          </a:p>
        </p:txBody>
      </p:sp>
      <p:pic>
        <p:nvPicPr>
          <p:cNvPr id="2" name="Picture 1">
            <a:hlinkClick r:id="rId2" action="ppaction://hlinksldjump"/>
          </p:cNvPr>
          <p:cNvPicPr>
            <a:picLocks noChangeAspect="1"/>
          </p:cNvPicPr>
          <p:nvPr/>
        </p:nvPicPr>
        <p:blipFill>
          <a:blip r:embed="rId3"/>
          <a:stretch>
            <a:fillRect/>
          </a:stretch>
        </p:blipFill>
        <p:spPr>
          <a:xfrm>
            <a:off x="9982200" y="381000"/>
            <a:ext cx="1327931" cy="1281113"/>
          </a:xfrm>
          <a:prstGeom prst="rect">
            <a:avLst/>
          </a:prstGeom>
        </p:spPr>
      </p:pic>
    </p:spTree>
    <p:extLst>
      <p:ext uri="{BB962C8B-B14F-4D97-AF65-F5344CB8AC3E}">
        <p14:creationId xmlns:p14="http://schemas.microsoft.com/office/powerpoint/2010/main" val="4366274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2058112" y="257548"/>
            <a:ext cx="8229600" cy="665398"/>
          </a:xfrm>
        </p:spPr>
        <p:txBody>
          <a:bodyPr>
            <a:normAutofit fontScale="90000"/>
          </a:bodyPr>
          <a:lstStyle/>
          <a:p>
            <a:pPr eaLnBrk="1" hangingPunct="1"/>
            <a:r>
              <a:rPr lang="en-US" dirty="0" smtClean="0">
                <a:latin typeface="Calibri" panose="020F0502020204030204" pitchFamily="34" charset="0"/>
              </a:rPr>
              <a:t>LabVIEW Data Types</a:t>
            </a:r>
          </a:p>
        </p:txBody>
      </p:sp>
      <p:sp>
        <p:nvSpPr>
          <p:cNvPr id="9219" name="Rectangle 8"/>
          <p:cNvSpPr>
            <a:spLocks noGrp="1" noChangeArrowheads="1"/>
          </p:cNvSpPr>
          <p:nvPr>
            <p:ph type="body" sz="half" idx="2"/>
          </p:nvPr>
        </p:nvSpPr>
        <p:spPr>
          <a:xfrm>
            <a:off x="6127750" y="1281113"/>
            <a:ext cx="4311650" cy="5110162"/>
          </a:xfrm>
        </p:spPr>
        <p:txBody>
          <a:bodyPr>
            <a:normAutofit/>
          </a:bodyPr>
          <a:lstStyle/>
          <a:p>
            <a:pPr eaLnBrk="1" hangingPunct="1"/>
            <a:r>
              <a:rPr lang="en-US" sz="2800" dirty="0">
                <a:latin typeface="Calibri" panose="020F0502020204030204" pitchFamily="34" charset="0"/>
              </a:rPr>
              <a:t>LabVIEW contains various numeric </a:t>
            </a:r>
            <a:r>
              <a:rPr lang="en-US" sz="2800" dirty="0">
                <a:solidFill>
                  <a:srgbClr val="FF0000"/>
                </a:solidFill>
                <a:latin typeface="Calibri" panose="020F0502020204030204" pitchFamily="34" charset="0"/>
              </a:rPr>
              <a:t>types.</a:t>
            </a:r>
          </a:p>
          <a:p>
            <a:pPr eaLnBrk="1" hangingPunct="1"/>
            <a:r>
              <a:rPr lang="en-US" sz="2800" dirty="0">
                <a:latin typeface="Calibri" panose="020F0502020204030204" pitchFamily="34" charset="0"/>
              </a:rPr>
              <a:t>Numeric types can be changed with a right-click of the mouse and then select </a:t>
            </a:r>
            <a:r>
              <a:rPr lang="en-US" sz="2800" dirty="0">
                <a:solidFill>
                  <a:srgbClr val="FF0000"/>
                </a:solidFill>
                <a:latin typeface="Calibri" panose="020F0502020204030204" pitchFamily="34" charset="0"/>
              </a:rPr>
              <a:t>representation.</a:t>
            </a:r>
          </a:p>
          <a:p>
            <a:pPr eaLnBrk="1" hangingPunct="1"/>
            <a:endParaRPr lang="en-US" sz="2800" dirty="0">
              <a:solidFill>
                <a:srgbClr val="FF0000"/>
              </a:solidFill>
              <a:latin typeface="Calibri" panose="020F0502020204030204" pitchFamily="34" charset="0"/>
            </a:endParaRPr>
          </a:p>
          <a:p>
            <a:pPr eaLnBrk="1" hangingPunct="1"/>
            <a:r>
              <a:rPr lang="en-US" sz="2800" dirty="0">
                <a:latin typeface="Calibri" panose="020F0502020204030204" pitchFamily="34" charset="0"/>
              </a:rPr>
              <a:t>I – Signed Integer</a:t>
            </a:r>
          </a:p>
          <a:p>
            <a:pPr eaLnBrk="1" hangingPunct="1"/>
            <a:r>
              <a:rPr lang="en-US" sz="2800" dirty="0">
                <a:latin typeface="Calibri" panose="020F0502020204030204" pitchFamily="34" charset="0"/>
              </a:rPr>
              <a:t>U – Unsigned Integer</a:t>
            </a:r>
          </a:p>
          <a:p>
            <a:pPr eaLnBrk="1" hangingPunct="1"/>
            <a:r>
              <a:rPr lang="en-US" sz="2800" dirty="0">
                <a:latin typeface="Calibri" panose="020F0502020204030204" pitchFamily="34" charset="0"/>
              </a:rPr>
              <a:t>SGL – single precision         		real data</a:t>
            </a:r>
          </a:p>
        </p:txBody>
      </p:sp>
      <p:sp>
        <p:nvSpPr>
          <p:cNvPr id="9222" name="Footer Placeholder 6"/>
          <p:cNvSpPr>
            <a:spLocks noGrp="1"/>
          </p:cNvSpPr>
          <p:nvPr>
            <p:ph type="ftr" sz="quarter" idx="11"/>
          </p:nvPr>
        </p:nvSpPr>
        <p:spPr>
          <a:noFill/>
        </p:spPr>
        <p:txBody>
          <a:bodyPr/>
          <a:lstStyle/>
          <a:p>
            <a:r>
              <a:rPr lang="pt-BR" smtClean="0"/>
              <a:t>CAM8302E  F2018</a:t>
            </a:r>
            <a:endParaRPr lang="en-US" dirty="0"/>
          </a:p>
        </p:txBody>
      </p:sp>
      <p:sp>
        <p:nvSpPr>
          <p:cNvPr id="9221" name="Slide Number Placeholder 5"/>
          <p:cNvSpPr>
            <a:spLocks noGrp="1"/>
          </p:cNvSpPr>
          <p:nvPr>
            <p:ph type="sldNum" sz="quarter" idx="12"/>
          </p:nvPr>
        </p:nvSpPr>
        <p:spPr>
          <a:noFill/>
        </p:spPr>
        <p:txBody>
          <a:bodyPr/>
          <a:lstStyle/>
          <a:p>
            <a:fld id="{7C7879E6-7E65-48F2-AB5A-683218F5D21B}" type="slidenum">
              <a:rPr lang="en-US" smtClean="0"/>
              <a:pPr/>
              <a:t>75</a:t>
            </a:fld>
            <a:endParaRPr lang="en-US" smtClean="0"/>
          </a:p>
        </p:txBody>
      </p:sp>
      <p:pic>
        <p:nvPicPr>
          <p:cNvPr id="9220" name="Picture 2"/>
          <p:cNvPicPr>
            <a:picLocks noChangeAspect="1" noChangeArrowheads="1"/>
          </p:cNvPicPr>
          <p:nvPr/>
        </p:nvPicPr>
        <p:blipFill>
          <a:blip r:embed="rId2" cstate="print"/>
          <a:srcRect/>
          <a:stretch>
            <a:fillRect/>
          </a:stretch>
        </p:blipFill>
        <p:spPr bwMode="auto">
          <a:xfrm>
            <a:off x="1863725" y="1263650"/>
            <a:ext cx="3886200" cy="5067300"/>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1047688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3282429" y="491558"/>
            <a:ext cx="5627143" cy="665398"/>
          </a:xfrm>
        </p:spPr>
        <p:txBody>
          <a:bodyPr>
            <a:normAutofit fontScale="90000"/>
          </a:bodyPr>
          <a:lstStyle/>
          <a:p>
            <a:pPr eaLnBrk="1" hangingPunct="1"/>
            <a:r>
              <a:rPr lang="en-US" dirty="0" smtClean="0">
                <a:latin typeface="Calibri" panose="020F0502020204030204" pitchFamily="34" charset="0"/>
              </a:rPr>
              <a:t>LabVIEW Variable Types</a:t>
            </a:r>
          </a:p>
        </p:txBody>
      </p:sp>
      <p:sp>
        <p:nvSpPr>
          <p:cNvPr id="12291" name="Rectangle 3"/>
          <p:cNvSpPr>
            <a:spLocks noGrp="1" noChangeArrowheads="1"/>
          </p:cNvSpPr>
          <p:nvPr>
            <p:ph type="body" sz="half" idx="2"/>
          </p:nvPr>
        </p:nvSpPr>
        <p:spPr>
          <a:xfrm>
            <a:off x="4876800" y="1600201"/>
            <a:ext cx="5334000" cy="4525963"/>
          </a:xfrm>
        </p:spPr>
        <p:txBody>
          <a:bodyPr>
            <a:normAutofit/>
          </a:bodyPr>
          <a:lstStyle/>
          <a:p>
            <a:pPr eaLnBrk="1" hangingPunct="1"/>
            <a:r>
              <a:rPr lang="en-US" sz="2800" dirty="0">
                <a:latin typeface="Calibri" panose="020F0502020204030204" pitchFamily="34" charset="0"/>
              </a:rPr>
              <a:t>Controls or indicators in blue represent integer data type.</a:t>
            </a:r>
          </a:p>
          <a:p>
            <a:pPr eaLnBrk="1" hangingPunct="1"/>
            <a:endParaRPr lang="en-US" sz="2800" dirty="0">
              <a:latin typeface="Calibri" panose="020F0502020204030204" pitchFamily="34" charset="0"/>
            </a:endParaRPr>
          </a:p>
          <a:p>
            <a:pPr eaLnBrk="1" hangingPunct="1"/>
            <a:r>
              <a:rPr lang="en-US" sz="2800" dirty="0">
                <a:latin typeface="Calibri" panose="020F0502020204030204" pitchFamily="34" charset="0"/>
              </a:rPr>
              <a:t>Integers can be 8,16,32 and 64 bit values.</a:t>
            </a:r>
          </a:p>
          <a:p>
            <a:pPr eaLnBrk="1" hangingPunct="1"/>
            <a:endParaRPr lang="en-US" sz="2800" dirty="0">
              <a:latin typeface="Calibri" panose="020F0502020204030204" pitchFamily="34" charset="0"/>
            </a:endParaRPr>
          </a:p>
          <a:p>
            <a:pPr eaLnBrk="1" hangingPunct="1"/>
            <a:r>
              <a:rPr lang="en-US" sz="2800" dirty="0">
                <a:latin typeface="Calibri" panose="020F0502020204030204" pitchFamily="34" charset="0"/>
              </a:rPr>
              <a:t>Integers may also be </a:t>
            </a:r>
            <a:r>
              <a:rPr lang="en-US" sz="2800" dirty="0">
                <a:solidFill>
                  <a:srgbClr val="0000FF"/>
                </a:solidFill>
                <a:latin typeface="Calibri" panose="020F0502020204030204" pitchFamily="34" charset="0"/>
              </a:rPr>
              <a:t>signed </a:t>
            </a:r>
            <a:r>
              <a:rPr lang="en-US" sz="2800" dirty="0">
                <a:latin typeface="Calibri" panose="020F0502020204030204" pitchFamily="34" charset="0"/>
              </a:rPr>
              <a:t>(negative and positive) or </a:t>
            </a:r>
            <a:r>
              <a:rPr lang="en-US" sz="2800" dirty="0">
                <a:solidFill>
                  <a:srgbClr val="0000FF"/>
                </a:solidFill>
                <a:latin typeface="Calibri" panose="020F0502020204030204" pitchFamily="34" charset="0"/>
              </a:rPr>
              <a:t>unsigned </a:t>
            </a:r>
            <a:r>
              <a:rPr lang="en-US" sz="2800" dirty="0">
                <a:latin typeface="Calibri" panose="020F0502020204030204" pitchFamily="34" charset="0"/>
              </a:rPr>
              <a:t>(positive only).</a:t>
            </a:r>
          </a:p>
        </p:txBody>
      </p:sp>
      <p:sp>
        <p:nvSpPr>
          <p:cNvPr id="12294" name="Footer Placeholder 5"/>
          <p:cNvSpPr>
            <a:spLocks noGrp="1"/>
          </p:cNvSpPr>
          <p:nvPr>
            <p:ph type="ftr" sz="quarter" idx="11"/>
          </p:nvPr>
        </p:nvSpPr>
        <p:spPr>
          <a:noFill/>
        </p:spPr>
        <p:txBody>
          <a:bodyPr/>
          <a:lstStyle/>
          <a:p>
            <a:r>
              <a:rPr lang="pt-BR" smtClean="0"/>
              <a:t>CAM8302E  F2018</a:t>
            </a:r>
            <a:endParaRPr lang="en-US" dirty="0"/>
          </a:p>
        </p:txBody>
      </p:sp>
      <p:sp>
        <p:nvSpPr>
          <p:cNvPr id="12293" name="Slide Number Placeholder 4"/>
          <p:cNvSpPr>
            <a:spLocks noGrp="1"/>
          </p:cNvSpPr>
          <p:nvPr>
            <p:ph type="sldNum" sz="quarter" idx="12"/>
          </p:nvPr>
        </p:nvSpPr>
        <p:spPr>
          <a:noFill/>
        </p:spPr>
        <p:txBody>
          <a:bodyPr/>
          <a:lstStyle/>
          <a:p>
            <a:fld id="{090E2F24-C6BC-484B-BCC8-15E2F8B47FA3}" type="slidenum">
              <a:rPr lang="en-US" smtClean="0"/>
              <a:pPr/>
              <a:t>76</a:t>
            </a:fld>
            <a:endParaRPr lang="en-US" smtClean="0"/>
          </a:p>
        </p:txBody>
      </p:sp>
      <p:pic>
        <p:nvPicPr>
          <p:cNvPr id="9" name="Picture 8"/>
          <p:cNvPicPr>
            <a:picLocks noChangeAspect="1"/>
          </p:cNvPicPr>
          <p:nvPr/>
        </p:nvPicPr>
        <p:blipFill>
          <a:blip r:embed="rId2"/>
          <a:stretch>
            <a:fillRect/>
          </a:stretch>
        </p:blipFill>
        <p:spPr>
          <a:xfrm>
            <a:off x="2266950" y="1981201"/>
            <a:ext cx="2286000" cy="2420471"/>
          </a:xfrm>
          <a:prstGeom prst="rect">
            <a:avLst/>
          </a:prstGeom>
        </p:spPr>
      </p:pic>
    </p:spTree>
    <p:extLst>
      <p:ext uri="{BB962C8B-B14F-4D97-AF65-F5344CB8AC3E}">
        <p14:creationId xmlns:p14="http://schemas.microsoft.com/office/powerpoint/2010/main" val="29689379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3352801" y="228601"/>
            <a:ext cx="5817927" cy="447911"/>
          </a:xfrm>
        </p:spPr>
        <p:txBody>
          <a:bodyPr>
            <a:normAutofit fontScale="90000"/>
          </a:bodyPr>
          <a:lstStyle/>
          <a:p>
            <a:pPr eaLnBrk="1" hangingPunct="1"/>
            <a:r>
              <a:rPr lang="en-US" dirty="0" smtClean="0">
                <a:latin typeface="Calibri" panose="020F0502020204030204" pitchFamily="34" charset="0"/>
              </a:rPr>
              <a:t>LabVIEW Integer Data Type</a:t>
            </a:r>
          </a:p>
        </p:txBody>
      </p:sp>
      <p:sp>
        <p:nvSpPr>
          <p:cNvPr id="13315" name="Rectangle 3"/>
          <p:cNvSpPr>
            <a:spLocks noGrp="1" noChangeArrowheads="1"/>
          </p:cNvSpPr>
          <p:nvPr>
            <p:ph type="body" sz="half" idx="2"/>
          </p:nvPr>
        </p:nvSpPr>
        <p:spPr>
          <a:xfrm>
            <a:off x="3962401" y="980429"/>
            <a:ext cx="5603875" cy="3125787"/>
          </a:xfrm>
          <a:noFill/>
        </p:spPr>
        <p:txBody>
          <a:bodyPr/>
          <a:lstStyle/>
          <a:p>
            <a:pPr eaLnBrk="1" hangingPunct="1"/>
            <a:r>
              <a:rPr lang="en-US" sz="2000" dirty="0">
                <a:latin typeface="Calibri" panose="020F0502020204030204" pitchFamily="34" charset="0"/>
              </a:rPr>
              <a:t>Eight bit unsigned integers (U8) range from 0 to 255 in decimal. </a:t>
            </a:r>
          </a:p>
          <a:p>
            <a:pPr eaLnBrk="1" hangingPunct="1"/>
            <a:endParaRPr lang="en-US" sz="2000" dirty="0">
              <a:latin typeface="Calibri" panose="020F0502020204030204" pitchFamily="34" charset="0"/>
            </a:endParaRPr>
          </a:p>
          <a:p>
            <a:pPr eaLnBrk="1" hangingPunct="1"/>
            <a:r>
              <a:rPr lang="en-US" sz="2000" dirty="0">
                <a:latin typeface="Calibri" panose="020F0502020204030204" pitchFamily="34" charset="0"/>
              </a:rPr>
              <a:t>Signed eight bit integers (I8)  range from -128 to positive 127.</a:t>
            </a:r>
          </a:p>
          <a:p>
            <a:pPr eaLnBrk="1" hangingPunct="1">
              <a:buFontTx/>
              <a:buNone/>
            </a:pPr>
            <a:endParaRPr lang="en-US" sz="2000" dirty="0">
              <a:latin typeface="Calibri" panose="020F0502020204030204" pitchFamily="34" charset="0"/>
            </a:endParaRPr>
          </a:p>
          <a:p>
            <a:pPr eaLnBrk="1" hangingPunct="1">
              <a:buFontTx/>
              <a:buNone/>
            </a:pPr>
            <a:r>
              <a:rPr lang="en-US" sz="2000" dirty="0">
                <a:latin typeface="Calibri" panose="020F0502020204030204" pitchFamily="34" charset="0"/>
              </a:rPr>
              <a:t>Bit 7 of the 8 bit number is called the sign bit. (a 1 in bit 7 indicates a negative value)</a:t>
            </a:r>
          </a:p>
          <a:p>
            <a:pPr eaLnBrk="1" hangingPunct="1">
              <a:buFontTx/>
              <a:buNone/>
            </a:pPr>
            <a:endParaRPr lang="en-US" sz="2800" dirty="0"/>
          </a:p>
          <a:p>
            <a:pPr eaLnBrk="1" hangingPunct="1">
              <a:buFontTx/>
              <a:buNone/>
            </a:pPr>
            <a:endParaRPr lang="en-US" sz="2800" dirty="0"/>
          </a:p>
        </p:txBody>
      </p:sp>
      <p:sp>
        <p:nvSpPr>
          <p:cNvPr id="13318" name="Footer Placeholder 5"/>
          <p:cNvSpPr>
            <a:spLocks noGrp="1"/>
          </p:cNvSpPr>
          <p:nvPr>
            <p:ph type="ftr" sz="quarter" idx="11"/>
          </p:nvPr>
        </p:nvSpPr>
        <p:spPr>
          <a:noFill/>
        </p:spPr>
        <p:txBody>
          <a:bodyPr/>
          <a:lstStyle/>
          <a:p>
            <a:r>
              <a:rPr lang="pt-BR" smtClean="0"/>
              <a:t>CAM8302E  F2018</a:t>
            </a:r>
            <a:endParaRPr lang="en-US" dirty="0"/>
          </a:p>
        </p:txBody>
      </p:sp>
      <p:sp>
        <p:nvSpPr>
          <p:cNvPr id="13317" name="Slide Number Placeholder 4"/>
          <p:cNvSpPr>
            <a:spLocks noGrp="1"/>
          </p:cNvSpPr>
          <p:nvPr>
            <p:ph type="sldNum" sz="quarter" idx="12"/>
          </p:nvPr>
        </p:nvSpPr>
        <p:spPr>
          <a:noFill/>
        </p:spPr>
        <p:txBody>
          <a:bodyPr/>
          <a:lstStyle/>
          <a:p>
            <a:fld id="{8BDD90AC-96BC-4030-88B3-35076DD70E9B}" type="slidenum">
              <a:rPr lang="en-US" smtClean="0"/>
              <a:pPr/>
              <a:t>77</a:t>
            </a:fld>
            <a:endParaRPr lang="en-US" smtClean="0"/>
          </a:p>
        </p:txBody>
      </p:sp>
      <p:pic>
        <p:nvPicPr>
          <p:cNvPr id="9" name="Picture 8"/>
          <p:cNvPicPr>
            <a:picLocks noChangeAspect="1"/>
          </p:cNvPicPr>
          <p:nvPr/>
        </p:nvPicPr>
        <p:blipFill>
          <a:blip r:embed="rId2"/>
          <a:stretch>
            <a:fillRect/>
          </a:stretch>
        </p:blipFill>
        <p:spPr>
          <a:xfrm>
            <a:off x="1798946" y="1333620"/>
            <a:ext cx="1789259" cy="1894510"/>
          </a:xfrm>
          <a:prstGeom prst="rect">
            <a:avLst/>
          </a:prstGeom>
        </p:spPr>
      </p:pic>
      <p:sp>
        <p:nvSpPr>
          <p:cNvPr id="2" name="Rectangle 1"/>
          <p:cNvSpPr/>
          <p:nvPr/>
        </p:nvSpPr>
        <p:spPr>
          <a:xfrm>
            <a:off x="4953000" y="3793829"/>
            <a:ext cx="5194963" cy="2554545"/>
          </a:xfrm>
          <a:prstGeom prst="rect">
            <a:avLst/>
          </a:prstGeom>
        </p:spPr>
        <p:txBody>
          <a:bodyPr wrap="square">
            <a:spAutoFit/>
          </a:bodyPr>
          <a:lstStyle/>
          <a:p>
            <a:pPr eaLnBrk="1" hangingPunct="1"/>
            <a:r>
              <a:rPr lang="en-US" sz="2000" dirty="0">
                <a:latin typeface="Calibri" panose="020F0502020204030204" pitchFamily="34" charset="0"/>
              </a:rPr>
              <a:t>Integers do not have a fractional part in the number. Besides 8 bit signed and un-signed there are also 16,32 and 64 bit signed and unsigned integers.</a:t>
            </a:r>
          </a:p>
          <a:p>
            <a:pPr eaLnBrk="1" hangingPunct="1"/>
            <a:endParaRPr lang="en-US" sz="2000" dirty="0">
              <a:latin typeface="Calibri" panose="020F0502020204030204" pitchFamily="34" charset="0"/>
            </a:endParaRPr>
          </a:p>
          <a:p>
            <a:pPr eaLnBrk="1" hangingPunct="1"/>
            <a:r>
              <a:rPr lang="en-US" sz="2000" dirty="0">
                <a:latin typeface="Calibri" panose="020F0502020204030204" pitchFamily="34" charset="0"/>
              </a:rPr>
              <a:t>Integers are used to represent: - a count, a value in memory, an address location or any whole number.</a:t>
            </a:r>
          </a:p>
        </p:txBody>
      </p:sp>
      <p:pic>
        <p:nvPicPr>
          <p:cNvPr id="10" name="Picture 9"/>
          <p:cNvPicPr>
            <a:picLocks noChangeAspect="1"/>
          </p:cNvPicPr>
          <p:nvPr/>
        </p:nvPicPr>
        <p:blipFill>
          <a:blip r:embed="rId3"/>
          <a:stretch>
            <a:fillRect/>
          </a:stretch>
        </p:blipFill>
        <p:spPr>
          <a:xfrm>
            <a:off x="1969634" y="4191001"/>
            <a:ext cx="2222046" cy="1618527"/>
          </a:xfrm>
          <a:prstGeom prst="rect">
            <a:avLst/>
          </a:prstGeom>
        </p:spPr>
      </p:pic>
      <p:sp>
        <p:nvSpPr>
          <p:cNvPr id="11" name="Rectangle 10"/>
          <p:cNvSpPr/>
          <p:nvPr/>
        </p:nvSpPr>
        <p:spPr>
          <a:xfrm>
            <a:off x="2046514" y="4763324"/>
            <a:ext cx="2068286" cy="101470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7014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p:cNvSpPr>
          <p:nvPr>
            <p:ph type="title"/>
          </p:nvPr>
        </p:nvSpPr>
        <p:spPr/>
        <p:txBody>
          <a:bodyPr/>
          <a:lstStyle/>
          <a:p>
            <a:pPr eaLnBrk="1" hangingPunct="1"/>
            <a:r>
              <a:rPr lang="en-US" dirty="0" smtClean="0">
                <a:solidFill>
                  <a:srgbClr val="FF0000"/>
                </a:solidFill>
                <a:latin typeface="Calibri" panose="020F0502020204030204" pitchFamily="34" charset="0"/>
              </a:rPr>
              <a:t>Single/Double Precision</a:t>
            </a:r>
          </a:p>
        </p:txBody>
      </p:sp>
      <p:sp>
        <p:nvSpPr>
          <p:cNvPr id="7171" name="Rectangle 3"/>
          <p:cNvSpPr>
            <a:spLocks noGrp="1"/>
          </p:cNvSpPr>
          <p:nvPr>
            <p:ph idx="1"/>
          </p:nvPr>
        </p:nvSpPr>
        <p:spPr>
          <a:noFill/>
        </p:spPr>
        <p:txBody>
          <a:bodyPr>
            <a:normAutofit/>
          </a:bodyPr>
          <a:lstStyle/>
          <a:p>
            <a:pPr eaLnBrk="1" hangingPunct="1"/>
            <a:r>
              <a:rPr lang="en-US" dirty="0" smtClean="0">
                <a:latin typeface="Calibri" panose="020F0502020204030204" pitchFamily="34" charset="0"/>
              </a:rPr>
              <a:t>Single precision numbers require less storage space. Single precision numbers can store data to 6.000000 decimal places. This is more than enough for what is typically done in the lab.</a:t>
            </a:r>
          </a:p>
          <a:p>
            <a:pPr eaLnBrk="1" hangingPunct="1">
              <a:buFont typeface="Arial" charset="0"/>
              <a:buNone/>
            </a:pPr>
            <a:endParaRPr lang="en-US" dirty="0" smtClean="0">
              <a:latin typeface="Calibri" panose="020F0502020204030204" pitchFamily="34" charset="0"/>
            </a:endParaRPr>
          </a:p>
          <a:p>
            <a:pPr eaLnBrk="1" hangingPunct="1"/>
            <a:r>
              <a:rPr lang="en-US" dirty="0" smtClean="0">
                <a:latin typeface="Calibri" panose="020F0502020204030204" pitchFamily="34" charset="0"/>
              </a:rPr>
              <a:t>LabVIEW uses double precision by default.</a:t>
            </a:r>
          </a:p>
          <a:p>
            <a:pPr eaLnBrk="1" hangingPunct="1"/>
            <a:endParaRPr lang="en-US" dirty="0" smtClean="0">
              <a:latin typeface="Calibri" panose="020F0502020204030204" pitchFamily="34" charset="0"/>
            </a:endParaRPr>
          </a:p>
          <a:p>
            <a:pPr eaLnBrk="1" hangingPunct="1"/>
            <a:r>
              <a:rPr lang="en-US" dirty="0" smtClean="0">
                <a:latin typeface="Calibri" panose="020F0502020204030204" pitchFamily="34" charset="0"/>
              </a:rPr>
              <a:t>Double precision numbers allow more significant digits ( approx. 15 ).</a:t>
            </a:r>
          </a:p>
          <a:p>
            <a:pPr eaLnBrk="1" hangingPunct="1"/>
            <a:endParaRPr lang="en-US" dirty="0" smtClean="0"/>
          </a:p>
        </p:txBody>
      </p:sp>
      <p:sp>
        <p:nvSpPr>
          <p:cNvPr id="5" name="Footer Placeholder 4"/>
          <p:cNvSpPr>
            <a:spLocks noGrp="1"/>
          </p:cNvSpPr>
          <p:nvPr>
            <p:ph type="ftr" sz="quarter" idx="11"/>
          </p:nvPr>
        </p:nvSpPr>
        <p:spPr/>
        <p:txBody>
          <a:bodyPr/>
          <a:lstStyle/>
          <a:p>
            <a:pPr>
              <a:defRPr/>
            </a:pPr>
            <a:r>
              <a:rPr lang="pt-BR" smtClean="0"/>
              <a:t>CAM8302E  F2018</a:t>
            </a:r>
            <a:endParaRPr lang="en-US" dirty="0"/>
          </a:p>
        </p:txBody>
      </p:sp>
      <p:sp>
        <p:nvSpPr>
          <p:cNvPr id="4" name="Slide Number Placeholder 3"/>
          <p:cNvSpPr>
            <a:spLocks noGrp="1"/>
          </p:cNvSpPr>
          <p:nvPr>
            <p:ph type="sldNum" sz="quarter" idx="12"/>
          </p:nvPr>
        </p:nvSpPr>
        <p:spPr/>
        <p:txBody>
          <a:bodyPr/>
          <a:lstStyle/>
          <a:p>
            <a:pPr>
              <a:defRPr/>
            </a:pPr>
            <a:fld id="{6CD9DA8C-BF1A-4E5A-893E-026D823399A5}" type="slidenum">
              <a:rPr lang="en-US" smtClean="0"/>
              <a:pPr>
                <a:defRPr/>
              </a:pPr>
              <a:t>78</a:t>
            </a:fld>
            <a:endParaRPr lang="en-US"/>
          </a:p>
        </p:txBody>
      </p:sp>
      <p:pic>
        <p:nvPicPr>
          <p:cNvPr id="6" name="Picture 5"/>
          <p:cNvPicPr>
            <a:picLocks noChangeAspect="1"/>
          </p:cNvPicPr>
          <p:nvPr/>
        </p:nvPicPr>
        <p:blipFill>
          <a:blip r:embed="rId2"/>
          <a:stretch>
            <a:fillRect/>
          </a:stretch>
        </p:blipFill>
        <p:spPr>
          <a:xfrm>
            <a:off x="3124200" y="4558437"/>
            <a:ext cx="2222046" cy="1618527"/>
          </a:xfrm>
          <a:prstGeom prst="rect">
            <a:avLst/>
          </a:prstGeom>
        </p:spPr>
      </p:pic>
      <p:sp>
        <p:nvSpPr>
          <p:cNvPr id="2" name="Rectangle 1"/>
          <p:cNvSpPr/>
          <p:nvPr/>
        </p:nvSpPr>
        <p:spPr>
          <a:xfrm>
            <a:off x="3657600" y="4564968"/>
            <a:ext cx="1066800" cy="51568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4463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normAutofit/>
          </a:bodyPr>
          <a:lstStyle/>
          <a:p>
            <a:pPr eaLnBrk="1" hangingPunct="1"/>
            <a:r>
              <a:rPr lang="en-US" dirty="0" smtClean="0">
                <a:solidFill>
                  <a:srgbClr val="FF0000"/>
                </a:solidFill>
                <a:latin typeface="Calibri" panose="020F0502020204030204" pitchFamily="34" charset="0"/>
              </a:rPr>
              <a:t>Real Number:</a:t>
            </a:r>
            <a:br>
              <a:rPr lang="en-US" dirty="0" smtClean="0">
                <a:solidFill>
                  <a:srgbClr val="FF0000"/>
                </a:solidFill>
                <a:latin typeface="Calibri" panose="020F0502020204030204" pitchFamily="34" charset="0"/>
              </a:rPr>
            </a:br>
            <a:r>
              <a:rPr lang="en-US" dirty="0" smtClean="0">
                <a:solidFill>
                  <a:srgbClr val="FF0000"/>
                </a:solidFill>
                <a:latin typeface="Calibri" panose="020F0502020204030204" pitchFamily="34" charset="0"/>
              </a:rPr>
              <a:t>Single/Double Precision Floating-Point</a:t>
            </a:r>
          </a:p>
        </p:txBody>
      </p:sp>
      <p:sp>
        <p:nvSpPr>
          <p:cNvPr id="8195" name="Rectangle 3"/>
          <p:cNvSpPr>
            <a:spLocks noGrp="1"/>
          </p:cNvSpPr>
          <p:nvPr>
            <p:ph idx="1"/>
          </p:nvPr>
        </p:nvSpPr>
        <p:spPr/>
        <p:txBody>
          <a:bodyPr>
            <a:normAutofit/>
          </a:bodyPr>
          <a:lstStyle/>
          <a:p>
            <a:pPr eaLnBrk="1" hangingPunct="1"/>
            <a:endParaRPr lang="en-US" dirty="0" smtClean="0"/>
          </a:p>
          <a:p>
            <a:pPr eaLnBrk="1" hangingPunct="1"/>
            <a:r>
              <a:rPr lang="en-US" dirty="0" smtClean="0">
                <a:latin typeface="Calibri" panose="020F0502020204030204" pitchFamily="34" charset="0"/>
              </a:rPr>
              <a:t>Represents analog values</a:t>
            </a:r>
            <a:r>
              <a:rPr lang="en-US" dirty="0">
                <a:latin typeface="Calibri" panose="020F0502020204030204" pitchFamily="34" charset="0"/>
              </a:rPr>
              <a:t> </a:t>
            </a:r>
            <a:r>
              <a:rPr lang="en-US" dirty="0" smtClean="0">
                <a:latin typeface="Calibri" panose="020F0502020204030204" pitchFamily="34" charset="0"/>
              </a:rPr>
              <a:t>– real numbers have an integer and a fractional part. Examples are shown below.</a:t>
            </a:r>
          </a:p>
          <a:p>
            <a:pPr eaLnBrk="1" hangingPunct="1">
              <a:buNone/>
            </a:pPr>
            <a:endParaRPr lang="en-US" dirty="0" smtClean="0">
              <a:latin typeface="Calibri" panose="020F0502020204030204" pitchFamily="34" charset="0"/>
            </a:endParaRPr>
          </a:p>
          <a:p>
            <a:pPr lvl="1" eaLnBrk="1" hangingPunct="1"/>
            <a:r>
              <a:rPr lang="en-US" dirty="0" smtClean="0">
                <a:latin typeface="Calibri" panose="020F0502020204030204" pitchFamily="34" charset="0"/>
              </a:rPr>
              <a:t>Temperature – 34.56 degrees C</a:t>
            </a:r>
          </a:p>
          <a:p>
            <a:pPr lvl="1" eaLnBrk="1" hangingPunct="1"/>
            <a:r>
              <a:rPr lang="en-US" dirty="0" smtClean="0">
                <a:latin typeface="Calibri" panose="020F0502020204030204" pitchFamily="34" charset="0"/>
              </a:rPr>
              <a:t>Level – 2.658 </a:t>
            </a:r>
            <a:r>
              <a:rPr lang="en-US" dirty="0" err="1" smtClean="0">
                <a:latin typeface="Calibri" panose="020F0502020204030204" pitchFamily="34" charset="0"/>
              </a:rPr>
              <a:t>metres</a:t>
            </a:r>
            <a:endParaRPr lang="en-US" dirty="0" smtClean="0">
              <a:latin typeface="Calibri" panose="020F0502020204030204" pitchFamily="34" charset="0"/>
            </a:endParaRPr>
          </a:p>
          <a:p>
            <a:pPr lvl="1" eaLnBrk="1" hangingPunct="1"/>
            <a:r>
              <a:rPr lang="en-US" dirty="0" smtClean="0">
                <a:latin typeface="Calibri" panose="020F0502020204030204" pitchFamily="34" charset="0"/>
              </a:rPr>
              <a:t>Voltage – 12.678 volts</a:t>
            </a:r>
          </a:p>
          <a:p>
            <a:pPr lvl="1" eaLnBrk="1" hangingPunct="1"/>
            <a:r>
              <a:rPr lang="en-US" dirty="0" smtClean="0">
                <a:latin typeface="Calibri" panose="020F0502020204030204" pitchFamily="34" charset="0"/>
              </a:rPr>
              <a:t>Pressure – 22.4 </a:t>
            </a:r>
            <a:r>
              <a:rPr lang="en-US" dirty="0" err="1" smtClean="0">
                <a:latin typeface="Calibri" panose="020F0502020204030204" pitchFamily="34" charset="0"/>
              </a:rPr>
              <a:t>kPa</a:t>
            </a:r>
            <a:endParaRPr lang="en-US" dirty="0" smtClean="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pt-BR" smtClean="0"/>
              <a:t>CAM8302E  F2018</a:t>
            </a:r>
            <a:endParaRPr lang="en-US" dirty="0"/>
          </a:p>
        </p:txBody>
      </p:sp>
      <p:sp>
        <p:nvSpPr>
          <p:cNvPr id="4" name="Slide Number Placeholder 3"/>
          <p:cNvSpPr>
            <a:spLocks noGrp="1"/>
          </p:cNvSpPr>
          <p:nvPr>
            <p:ph type="sldNum" sz="quarter" idx="12"/>
          </p:nvPr>
        </p:nvSpPr>
        <p:spPr/>
        <p:txBody>
          <a:bodyPr/>
          <a:lstStyle/>
          <a:p>
            <a:pPr>
              <a:defRPr/>
            </a:pPr>
            <a:fld id="{021429AF-7B9D-40D4-8EE5-E9E498AA3109}" type="slidenum">
              <a:rPr lang="en-US" smtClean="0"/>
              <a:pPr>
                <a:defRPr/>
              </a:pPr>
              <a:t>79</a:t>
            </a:fld>
            <a:endParaRPr lang="en-US"/>
          </a:p>
        </p:txBody>
      </p:sp>
    </p:spTree>
    <p:extLst>
      <p:ext uri="{BB962C8B-B14F-4D97-AF65-F5344CB8AC3E}">
        <p14:creationId xmlns:p14="http://schemas.microsoft.com/office/powerpoint/2010/main" val="124662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400092"/>
            <a:ext cx="7257851" cy="573952"/>
          </a:xfrm>
        </p:spPr>
        <p:txBody>
          <a:bodyPr>
            <a:normAutofit fontScale="90000"/>
          </a:bodyPr>
          <a:lstStyle/>
          <a:p>
            <a:r>
              <a:rPr lang="en-US" dirty="0" smtClean="0">
                <a:latin typeface="Calibri" panose="020F0502020204030204" pitchFamily="34" charset="0"/>
              </a:rPr>
              <a:t>myDAQ Basic I/O </a:t>
            </a:r>
            <a:r>
              <a:rPr lang="en-US" dirty="0" smtClean="0">
                <a:latin typeface="Calibri" panose="020F0502020204030204" pitchFamily="34" charset="0"/>
              </a:rPr>
              <a:t>Circuit (2018):</a:t>
            </a:r>
            <a:endParaRPr lang="en-US" dirty="0" smtClean="0">
              <a:latin typeface="Calibri" panose="020F0502020204030204" pitchFamily="34" charset="0"/>
            </a:endParaRP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a:t>
            </a:fld>
            <a:endParaRPr lang="en-US"/>
          </a:p>
        </p:txBody>
      </p:sp>
      <p:sp>
        <p:nvSpPr>
          <p:cNvPr id="8" name="Rectangle 7"/>
          <p:cNvSpPr/>
          <p:nvPr/>
        </p:nvSpPr>
        <p:spPr>
          <a:xfrm>
            <a:off x="9067800" y="1600200"/>
            <a:ext cx="2590800" cy="2585323"/>
          </a:xfrm>
          <a:prstGeom prst="rect">
            <a:avLst/>
          </a:prstGeom>
        </p:spPr>
        <p:txBody>
          <a:bodyPr wrap="square">
            <a:spAutoFit/>
          </a:bodyPr>
          <a:lstStyle/>
          <a:p>
            <a:r>
              <a:rPr lang="en-US" dirty="0" smtClean="0">
                <a:latin typeface="Calibri" panose="020F0502020204030204" pitchFamily="34" charset="0"/>
              </a:rPr>
              <a:t>This is a typical schematic using Multisim 14. The schematic shows all the components, component  values and their connection to ground, the supply, other parts of the circuit or to the myDAQ interface device.</a:t>
            </a:r>
            <a:endParaRPr lang="en-US" dirty="0"/>
          </a:p>
        </p:txBody>
      </p:sp>
      <p:pic>
        <p:nvPicPr>
          <p:cNvPr id="2" name="Picture 1"/>
          <p:cNvPicPr>
            <a:picLocks noChangeAspect="1"/>
          </p:cNvPicPr>
          <p:nvPr/>
        </p:nvPicPr>
        <p:blipFill>
          <a:blip r:embed="rId2"/>
          <a:stretch>
            <a:fillRect/>
          </a:stretch>
        </p:blipFill>
        <p:spPr>
          <a:xfrm>
            <a:off x="381000" y="1063262"/>
            <a:ext cx="7924800" cy="5114652"/>
          </a:xfrm>
          <a:prstGeom prst="rect">
            <a:avLst/>
          </a:prstGeom>
        </p:spPr>
      </p:pic>
    </p:spTree>
    <p:extLst>
      <p:ext uri="{BB962C8B-B14F-4D97-AF65-F5344CB8AC3E}">
        <p14:creationId xmlns:p14="http://schemas.microsoft.com/office/powerpoint/2010/main" val="34363549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pPr eaLnBrk="1" hangingPunct="1"/>
            <a:r>
              <a:rPr lang="en-US" dirty="0" smtClean="0">
                <a:solidFill>
                  <a:srgbClr val="FF0000"/>
                </a:solidFill>
                <a:latin typeface="Calibri" panose="020F0502020204030204" pitchFamily="34" charset="0"/>
              </a:rPr>
              <a:t>Boolean Data Type:</a:t>
            </a:r>
          </a:p>
        </p:txBody>
      </p:sp>
      <p:sp>
        <p:nvSpPr>
          <p:cNvPr id="11267" name="Rectangle 3"/>
          <p:cNvSpPr>
            <a:spLocks noGrp="1"/>
          </p:cNvSpPr>
          <p:nvPr>
            <p:ph idx="1"/>
          </p:nvPr>
        </p:nvSpPr>
        <p:spPr/>
        <p:txBody>
          <a:bodyPr>
            <a:normAutofit/>
          </a:bodyPr>
          <a:lstStyle/>
          <a:p>
            <a:pPr eaLnBrk="1" hangingPunct="1"/>
            <a:r>
              <a:rPr lang="en-US" dirty="0" smtClean="0">
                <a:latin typeface="Calibri" panose="020F0502020204030204" pitchFamily="34" charset="0"/>
              </a:rPr>
              <a:t>True or False</a:t>
            </a:r>
          </a:p>
          <a:p>
            <a:pPr eaLnBrk="1" hangingPunct="1"/>
            <a:r>
              <a:rPr lang="en-US" dirty="0" smtClean="0">
                <a:latin typeface="Calibri" panose="020F0502020204030204" pitchFamily="34" charset="0"/>
              </a:rPr>
              <a:t>1 or 0</a:t>
            </a:r>
          </a:p>
          <a:p>
            <a:pPr eaLnBrk="1" hangingPunct="1"/>
            <a:r>
              <a:rPr lang="en-US" dirty="0" smtClean="0">
                <a:latin typeface="Calibri" panose="020F0502020204030204" pitchFamily="34" charset="0"/>
              </a:rPr>
              <a:t>Only two possibilities</a:t>
            </a:r>
          </a:p>
          <a:p>
            <a:pPr marL="0" indent="0">
              <a:buNone/>
            </a:pPr>
            <a:endParaRPr lang="en-US" dirty="0" smtClean="0">
              <a:latin typeface="Calibri" panose="020F0502020204030204" pitchFamily="34" charset="0"/>
            </a:endParaRPr>
          </a:p>
          <a:p>
            <a:pPr eaLnBrk="1" hangingPunct="1"/>
            <a:r>
              <a:rPr lang="en-US" dirty="0" smtClean="0">
                <a:latin typeface="Calibri" panose="020F0502020204030204" pitchFamily="34" charset="0"/>
              </a:rPr>
              <a:t>A false is stored as an 8 bit value of all zeroes.</a:t>
            </a:r>
          </a:p>
          <a:p>
            <a:pPr eaLnBrk="1" hangingPunct="1"/>
            <a:r>
              <a:rPr lang="en-US" dirty="0" smtClean="0">
                <a:latin typeface="Calibri" panose="020F0502020204030204" pitchFamily="34" charset="0"/>
              </a:rPr>
              <a:t>Boolean values are used to read the state of a switch or a two state sensor. As outputs Boolean data can be used to control the state of motors, relays, lamps and heaters.</a:t>
            </a:r>
          </a:p>
          <a:p>
            <a:pPr eaLnBrk="1" hangingPunct="1"/>
            <a:endParaRPr lang="en-US" dirty="0" smtClean="0"/>
          </a:p>
        </p:txBody>
      </p:sp>
      <p:sp>
        <p:nvSpPr>
          <p:cNvPr id="5" name="Footer Placeholder 4"/>
          <p:cNvSpPr>
            <a:spLocks noGrp="1"/>
          </p:cNvSpPr>
          <p:nvPr>
            <p:ph type="ftr" sz="quarter" idx="11"/>
          </p:nvPr>
        </p:nvSpPr>
        <p:spPr>
          <a:xfrm>
            <a:off x="4648200" y="6245225"/>
            <a:ext cx="3468511" cy="476250"/>
          </a:xfrm>
        </p:spPr>
        <p:txBody>
          <a:bodyPr/>
          <a:lstStyle/>
          <a:p>
            <a:pPr>
              <a:defRPr/>
            </a:pPr>
            <a:r>
              <a:rPr lang="pt-BR" smtClean="0"/>
              <a:t>CAM8302E  F2018</a:t>
            </a:r>
            <a:endParaRPr lang="en-US" dirty="0"/>
          </a:p>
        </p:txBody>
      </p:sp>
      <p:sp>
        <p:nvSpPr>
          <p:cNvPr id="4" name="Slide Number Placeholder 3"/>
          <p:cNvSpPr>
            <a:spLocks noGrp="1"/>
          </p:cNvSpPr>
          <p:nvPr>
            <p:ph type="sldNum" sz="quarter" idx="12"/>
          </p:nvPr>
        </p:nvSpPr>
        <p:spPr/>
        <p:txBody>
          <a:bodyPr/>
          <a:lstStyle/>
          <a:p>
            <a:pPr>
              <a:defRPr/>
            </a:pPr>
            <a:fld id="{5E884B96-F732-4601-9098-0DE8F9F79979}" type="slidenum">
              <a:rPr lang="en-US" smtClean="0"/>
              <a:pPr>
                <a:defRPr/>
              </a:pPr>
              <a:t>80</a:t>
            </a:fld>
            <a:endParaRPr lang="en-US"/>
          </a:p>
        </p:txBody>
      </p:sp>
      <p:pic>
        <p:nvPicPr>
          <p:cNvPr id="2" name="Picture 1"/>
          <p:cNvPicPr>
            <a:picLocks noChangeAspect="1"/>
          </p:cNvPicPr>
          <p:nvPr/>
        </p:nvPicPr>
        <p:blipFill>
          <a:blip r:embed="rId2"/>
          <a:stretch>
            <a:fillRect/>
          </a:stretch>
        </p:blipFill>
        <p:spPr>
          <a:xfrm>
            <a:off x="5943600" y="1524000"/>
            <a:ext cx="2968668" cy="1371600"/>
          </a:xfrm>
          <a:prstGeom prst="rect">
            <a:avLst/>
          </a:prstGeom>
        </p:spPr>
      </p:pic>
    </p:spTree>
    <p:extLst>
      <p:ext uri="{BB962C8B-B14F-4D97-AF65-F5344CB8AC3E}">
        <p14:creationId xmlns:p14="http://schemas.microsoft.com/office/powerpoint/2010/main" val="3082671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2895600" y="477701"/>
            <a:ext cx="5715000" cy="777875"/>
          </a:xfrm>
        </p:spPr>
        <p:txBody>
          <a:bodyPr/>
          <a:lstStyle/>
          <a:p>
            <a:r>
              <a:rPr lang="en-US" dirty="0" smtClean="0">
                <a:latin typeface="Calibri" panose="020F0502020204030204" pitchFamily="34" charset="0"/>
              </a:rPr>
              <a:t>LabVIEW Numeric Types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81</a:t>
            </a:fld>
            <a:endParaRPr lang="en-US"/>
          </a:p>
        </p:txBody>
      </p:sp>
      <p:pic>
        <p:nvPicPr>
          <p:cNvPr id="15363" name="Picture 1"/>
          <p:cNvPicPr>
            <a:picLocks noChangeAspect="1" noChangeArrowheads="1"/>
          </p:cNvPicPr>
          <p:nvPr/>
        </p:nvPicPr>
        <p:blipFill>
          <a:blip r:embed="rId2" cstate="print"/>
          <a:srcRect/>
          <a:stretch>
            <a:fillRect/>
          </a:stretch>
        </p:blipFill>
        <p:spPr bwMode="auto">
          <a:xfrm>
            <a:off x="1885950" y="1466850"/>
            <a:ext cx="8420100"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387" name="Picture 2" descr="C:\Users\Michel\Pictures\Microsoft Clip Organizer\AD91DA7F.jpg"/>
          <p:cNvPicPr>
            <a:picLocks noChangeAspect="1" noChangeArrowheads="1"/>
          </p:cNvPicPr>
          <p:nvPr/>
        </p:nvPicPr>
        <p:blipFill>
          <a:blip r:embed="rId2" cstate="print"/>
          <a:srcRect/>
          <a:stretch>
            <a:fillRect/>
          </a:stretch>
        </p:blipFill>
        <p:spPr bwMode="auto">
          <a:xfrm>
            <a:off x="1905000" y="1143000"/>
            <a:ext cx="8174038" cy="5257800"/>
          </a:xfrm>
          <a:prstGeom prst="rect">
            <a:avLst/>
          </a:prstGeom>
          <a:noFill/>
          <a:ln w="9525">
            <a:noFill/>
            <a:miter lim="800000"/>
            <a:headEnd/>
            <a:tailEnd/>
          </a:ln>
        </p:spPr>
      </p:pic>
      <p:sp>
        <p:nvSpPr>
          <p:cNvPr id="6" name="Title 1"/>
          <p:cNvSpPr>
            <a:spLocks noGrp="1"/>
          </p:cNvSpPr>
          <p:nvPr>
            <p:ph type="title"/>
          </p:nvPr>
        </p:nvSpPr>
        <p:spPr>
          <a:xfrm>
            <a:off x="1905000" y="279033"/>
            <a:ext cx="7866856" cy="863967"/>
          </a:xfrm>
        </p:spPr>
        <p:txBody>
          <a:bodyPr>
            <a:normAutofit/>
          </a:bodyPr>
          <a:lstStyle/>
          <a:p>
            <a:r>
              <a:rPr lang="en-US" dirty="0" smtClean="0">
                <a:latin typeface="Calibri" panose="020F0502020204030204" pitchFamily="34" charset="0"/>
              </a:rPr>
              <a:t>LabVIEW Wire Colours and Type:</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2804615" y="434160"/>
            <a:ext cx="6686550" cy="863967"/>
          </a:xfrm>
        </p:spPr>
        <p:txBody>
          <a:bodyPr/>
          <a:lstStyle/>
          <a:p>
            <a:r>
              <a:rPr lang="en-US" dirty="0" smtClean="0">
                <a:latin typeface="Calibri" panose="020F0502020204030204" pitchFamily="34" charset="0"/>
              </a:rPr>
              <a:t>LabVIEW Wire Colours: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83</a:t>
            </a:fld>
            <a:endParaRPr lang="en-US"/>
          </a:p>
        </p:txBody>
      </p:sp>
      <p:pic>
        <p:nvPicPr>
          <p:cNvPr id="2" name="Picture 1"/>
          <p:cNvPicPr>
            <a:picLocks noChangeAspect="1"/>
          </p:cNvPicPr>
          <p:nvPr/>
        </p:nvPicPr>
        <p:blipFill>
          <a:blip r:embed="rId2"/>
          <a:stretch>
            <a:fillRect/>
          </a:stretch>
        </p:blipFill>
        <p:spPr>
          <a:xfrm>
            <a:off x="2819400" y="1447800"/>
            <a:ext cx="6019800" cy="4689844"/>
          </a:xfrm>
          <a:prstGeom prst="rect">
            <a:avLst/>
          </a:prstGeom>
        </p:spPr>
      </p:pic>
    </p:spTree>
    <p:extLst>
      <p:ext uri="{BB962C8B-B14F-4D97-AF65-F5344CB8AC3E}">
        <p14:creationId xmlns:p14="http://schemas.microsoft.com/office/powerpoint/2010/main" val="2178045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84</a:t>
            </a:fld>
            <a:endParaRPr lang="en-US"/>
          </a:p>
        </p:txBody>
      </p:sp>
      <p:pic>
        <p:nvPicPr>
          <p:cNvPr id="2" name="Picture 1"/>
          <p:cNvPicPr>
            <a:picLocks noChangeAspect="1"/>
          </p:cNvPicPr>
          <p:nvPr/>
        </p:nvPicPr>
        <p:blipFill>
          <a:blip r:embed="rId2"/>
          <a:stretch>
            <a:fillRect/>
          </a:stretch>
        </p:blipFill>
        <p:spPr>
          <a:xfrm>
            <a:off x="1828801" y="228600"/>
            <a:ext cx="4842287" cy="6019800"/>
          </a:xfrm>
          <a:prstGeom prst="rect">
            <a:avLst/>
          </a:prstGeom>
        </p:spPr>
      </p:pic>
      <p:sp>
        <p:nvSpPr>
          <p:cNvPr id="3" name="Rectangle 2"/>
          <p:cNvSpPr/>
          <p:nvPr/>
        </p:nvSpPr>
        <p:spPr>
          <a:xfrm>
            <a:off x="7010400" y="533400"/>
            <a:ext cx="3105150" cy="5909310"/>
          </a:xfrm>
          <a:prstGeom prst="rect">
            <a:avLst/>
          </a:prstGeom>
        </p:spPr>
        <p:txBody>
          <a:bodyPr wrap="square">
            <a:spAutoFit/>
          </a:bodyPr>
          <a:lstStyle/>
          <a:p>
            <a:pPr eaLnBrk="1" hangingPunct="1"/>
            <a:r>
              <a:rPr lang="en-US" dirty="0" smtClean="0">
                <a:latin typeface="Calibri" panose="020F0502020204030204" pitchFamily="34" charset="0"/>
              </a:rPr>
              <a:t>Most values used in </a:t>
            </a:r>
            <a:r>
              <a:rPr lang="en-US" dirty="0">
                <a:latin typeface="Calibri" panose="020F0502020204030204" pitchFamily="34" charset="0"/>
              </a:rPr>
              <a:t>L</a:t>
            </a:r>
            <a:r>
              <a:rPr lang="en-US" dirty="0" smtClean="0">
                <a:latin typeface="Calibri" panose="020F0502020204030204" pitchFamily="34" charset="0"/>
              </a:rPr>
              <a:t>abVIEW are numeric scalars.</a:t>
            </a:r>
          </a:p>
          <a:p>
            <a:pPr eaLnBrk="1" hangingPunct="1"/>
            <a:endParaRPr lang="en-US" dirty="0">
              <a:latin typeface="Calibri" panose="020F0502020204030204" pitchFamily="34" charset="0"/>
            </a:endParaRPr>
          </a:p>
          <a:p>
            <a:pPr eaLnBrk="1" hangingPunct="1"/>
            <a:r>
              <a:rPr lang="en-US" dirty="0" smtClean="0">
                <a:solidFill>
                  <a:srgbClr val="FF0000"/>
                </a:solidFill>
                <a:latin typeface="Calibri" panose="020F0502020204030204" pitchFamily="34" charset="0"/>
              </a:rPr>
              <a:t>Scalars</a:t>
            </a:r>
            <a:r>
              <a:rPr lang="en-US" dirty="0" smtClean="0">
                <a:latin typeface="Calibri" panose="020F0502020204030204" pitchFamily="34" charset="0"/>
              </a:rPr>
              <a:t> have magnitude only.</a:t>
            </a:r>
          </a:p>
          <a:p>
            <a:pPr eaLnBrk="1" hangingPunct="1"/>
            <a:endParaRPr lang="en-US" dirty="0">
              <a:latin typeface="Calibri" panose="020F0502020204030204" pitchFamily="34" charset="0"/>
            </a:endParaRPr>
          </a:p>
          <a:p>
            <a:pPr eaLnBrk="1" hangingPunct="1"/>
            <a:r>
              <a:rPr lang="en-US" dirty="0" smtClean="0">
                <a:latin typeface="Calibri" panose="020F0502020204030204" pitchFamily="34" charset="0"/>
              </a:rPr>
              <a:t>A scalar example would be a distance such as 8 km.</a:t>
            </a:r>
          </a:p>
          <a:p>
            <a:pPr eaLnBrk="1" hangingPunct="1"/>
            <a:endParaRPr lang="en-US" dirty="0">
              <a:latin typeface="Calibri" panose="020F0502020204030204" pitchFamily="34" charset="0"/>
            </a:endParaRPr>
          </a:p>
          <a:p>
            <a:pPr eaLnBrk="1" hangingPunct="1"/>
            <a:endParaRPr lang="en-US" dirty="0">
              <a:latin typeface="Calibri" panose="020F0502020204030204" pitchFamily="34" charset="0"/>
            </a:endParaRPr>
          </a:p>
          <a:p>
            <a:pPr eaLnBrk="1" hangingPunct="1"/>
            <a:r>
              <a:rPr lang="en-US" dirty="0" smtClean="0">
                <a:solidFill>
                  <a:srgbClr val="FF0000"/>
                </a:solidFill>
                <a:latin typeface="Calibri" panose="020F0502020204030204" pitchFamily="34" charset="0"/>
              </a:rPr>
              <a:t>Vectors</a:t>
            </a:r>
            <a:r>
              <a:rPr lang="en-US" dirty="0" smtClean="0">
                <a:latin typeface="Calibri" panose="020F0502020204030204" pitchFamily="34" charset="0"/>
              </a:rPr>
              <a:t> have magnitude and direction.</a:t>
            </a:r>
          </a:p>
          <a:p>
            <a:pPr eaLnBrk="1" hangingPunct="1"/>
            <a:endParaRPr lang="en-US" dirty="0">
              <a:latin typeface="Calibri" panose="020F0502020204030204" pitchFamily="34" charset="0"/>
            </a:endParaRPr>
          </a:p>
          <a:p>
            <a:pPr eaLnBrk="1" hangingPunct="1"/>
            <a:r>
              <a:rPr lang="en-US" dirty="0" smtClean="0">
                <a:latin typeface="Calibri" panose="020F0502020204030204" pitchFamily="34" charset="0"/>
              </a:rPr>
              <a:t>Example: Displacement is a vector – move 8 metres north and then 4 metres north-east.</a:t>
            </a:r>
          </a:p>
          <a:p>
            <a:pPr eaLnBrk="1" hangingPunct="1"/>
            <a:endParaRPr lang="en-US" dirty="0" smtClean="0">
              <a:latin typeface="Calibri" panose="020F0502020204030204" pitchFamily="34" charset="0"/>
            </a:endParaRPr>
          </a:p>
          <a:p>
            <a:pPr eaLnBrk="1" hangingPunct="1"/>
            <a:endParaRPr lang="en-US" dirty="0">
              <a:latin typeface="Calibri" panose="020F0502020204030204" pitchFamily="34" charset="0"/>
            </a:endParaRPr>
          </a:p>
          <a:p>
            <a:r>
              <a:rPr lang="en-US" dirty="0">
                <a:solidFill>
                  <a:srgbClr val="FF0000"/>
                </a:solidFill>
                <a:latin typeface="Calibri" panose="020F0502020204030204" pitchFamily="34" charset="0"/>
              </a:rPr>
              <a:t>Vectors</a:t>
            </a:r>
            <a:r>
              <a:rPr lang="en-US" dirty="0">
                <a:latin typeface="Calibri" panose="020F0502020204030204" pitchFamily="34" charset="0"/>
              </a:rPr>
              <a:t> have magnitude and direction.</a:t>
            </a:r>
          </a:p>
          <a:p>
            <a:pPr eaLnBrk="1" hangingPunct="1"/>
            <a:endParaRPr lang="en-US" dirty="0" smtClean="0">
              <a:latin typeface="Calibri" panose="020F0502020204030204" pitchFamily="34" charset="0"/>
            </a:endParaRPr>
          </a:p>
          <a:p>
            <a:pPr eaLnBrk="1" hangingPunct="1"/>
            <a:r>
              <a:rPr lang="en-US" dirty="0" smtClean="0">
                <a:latin typeface="Calibri" panose="020F0502020204030204" pitchFamily="34" charset="0"/>
              </a:rPr>
              <a:t> </a:t>
            </a:r>
            <a:endParaRPr lang="en-US" dirty="0"/>
          </a:p>
        </p:txBody>
      </p:sp>
    </p:spTree>
    <p:extLst>
      <p:ext uri="{BB962C8B-B14F-4D97-AF65-F5344CB8AC3E}">
        <p14:creationId xmlns:p14="http://schemas.microsoft.com/office/powerpoint/2010/main" val="18541636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85</a:t>
            </a:fld>
            <a:endParaRPr lang="en-US"/>
          </a:p>
        </p:txBody>
      </p:sp>
      <p:pic>
        <p:nvPicPr>
          <p:cNvPr id="2" name="Picture 1"/>
          <p:cNvPicPr>
            <a:picLocks noChangeAspect="1"/>
          </p:cNvPicPr>
          <p:nvPr/>
        </p:nvPicPr>
        <p:blipFill>
          <a:blip r:embed="rId2"/>
          <a:stretch>
            <a:fillRect/>
          </a:stretch>
        </p:blipFill>
        <p:spPr>
          <a:xfrm>
            <a:off x="1981200" y="762001"/>
            <a:ext cx="7924800" cy="4905829"/>
          </a:xfrm>
          <a:prstGeom prst="rect">
            <a:avLst/>
          </a:prstGeom>
        </p:spPr>
      </p:pic>
    </p:spTree>
    <p:extLst>
      <p:ext uri="{BB962C8B-B14F-4D97-AF65-F5344CB8AC3E}">
        <p14:creationId xmlns:p14="http://schemas.microsoft.com/office/powerpoint/2010/main" val="2516914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86</a:t>
            </a:fld>
            <a:endParaRPr lang="en-US"/>
          </a:p>
        </p:txBody>
      </p:sp>
      <p:pic>
        <p:nvPicPr>
          <p:cNvPr id="2" name="Picture 1"/>
          <p:cNvPicPr>
            <a:picLocks noChangeAspect="1"/>
          </p:cNvPicPr>
          <p:nvPr/>
        </p:nvPicPr>
        <p:blipFill>
          <a:blip r:embed="rId2"/>
          <a:stretch>
            <a:fillRect/>
          </a:stretch>
        </p:blipFill>
        <p:spPr>
          <a:xfrm>
            <a:off x="1981201" y="228600"/>
            <a:ext cx="7391400" cy="4083992"/>
          </a:xfrm>
          <a:prstGeom prst="rect">
            <a:avLst/>
          </a:prstGeom>
        </p:spPr>
      </p:pic>
      <p:pic>
        <p:nvPicPr>
          <p:cNvPr id="3" name="Picture 2"/>
          <p:cNvPicPr>
            <a:picLocks noChangeAspect="1"/>
          </p:cNvPicPr>
          <p:nvPr/>
        </p:nvPicPr>
        <p:blipFill>
          <a:blip r:embed="rId3"/>
          <a:stretch>
            <a:fillRect/>
          </a:stretch>
        </p:blipFill>
        <p:spPr>
          <a:xfrm>
            <a:off x="1981202" y="4495800"/>
            <a:ext cx="3224213" cy="1454778"/>
          </a:xfrm>
          <a:prstGeom prst="rect">
            <a:avLst/>
          </a:prstGeom>
        </p:spPr>
      </p:pic>
      <p:sp>
        <p:nvSpPr>
          <p:cNvPr id="6" name="Rectangle 5"/>
          <p:cNvSpPr/>
          <p:nvPr/>
        </p:nvSpPr>
        <p:spPr>
          <a:xfrm>
            <a:off x="5205415" y="4419601"/>
            <a:ext cx="5059815" cy="2031325"/>
          </a:xfrm>
          <a:prstGeom prst="rect">
            <a:avLst/>
          </a:prstGeom>
        </p:spPr>
        <p:txBody>
          <a:bodyPr wrap="square">
            <a:spAutoFit/>
          </a:bodyPr>
          <a:lstStyle/>
          <a:p>
            <a:pPr eaLnBrk="1" hangingPunct="1"/>
            <a:r>
              <a:rPr lang="en-US" dirty="0" smtClean="0">
                <a:latin typeface="Calibri" panose="020F0502020204030204" pitchFamily="34" charset="0"/>
              </a:rPr>
              <a:t>Express Vis in LabVIEW use dynamic data types. Dynamic data types may include multiple signals, arrays, different data types and time stamps.  Split Signal, Combine signal, convert to DDT and convert from DDT are functions that may be required when using dynamic data types. These functions are found under Express -- Signal manipulation.</a:t>
            </a:r>
            <a:endParaRPr lang="en-US" dirty="0">
              <a:latin typeface="Calibri" panose="020F0502020204030204" pitchFamily="34" charset="0"/>
            </a:endParaRPr>
          </a:p>
        </p:txBody>
      </p:sp>
      <p:pic>
        <p:nvPicPr>
          <p:cNvPr id="7" name="Picture 6"/>
          <p:cNvPicPr>
            <a:picLocks noChangeAspect="1"/>
          </p:cNvPicPr>
          <p:nvPr/>
        </p:nvPicPr>
        <p:blipFill>
          <a:blip r:embed="rId4"/>
          <a:stretch>
            <a:fillRect/>
          </a:stretch>
        </p:blipFill>
        <p:spPr>
          <a:xfrm>
            <a:off x="7315201" y="2270597"/>
            <a:ext cx="1571625" cy="923925"/>
          </a:xfrm>
          <a:prstGeom prst="rect">
            <a:avLst/>
          </a:prstGeom>
        </p:spPr>
      </p:pic>
      <p:pic>
        <p:nvPicPr>
          <p:cNvPr id="8" name="Picture 7"/>
          <p:cNvPicPr>
            <a:picLocks noChangeAspect="1"/>
          </p:cNvPicPr>
          <p:nvPr/>
        </p:nvPicPr>
        <p:blipFill>
          <a:blip r:embed="rId5"/>
          <a:stretch>
            <a:fillRect/>
          </a:stretch>
        </p:blipFill>
        <p:spPr>
          <a:xfrm>
            <a:off x="7386637" y="3194521"/>
            <a:ext cx="1428750" cy="590550"/>
          </a:xfrm>
          <a:prstGeom prst="rect">
            <a:avLst/>
          </a:prstGeom>
        </p:spPr>
      </p:pic>
    </p:spTree>
    <p:extLst>
      <p:ext uri="{BB962C8B-B14F-4D97-AF65-F5344CB8AC3E}">
        <p14:creationId xmlns:p14="http://schemas.microsoft.com/office/powerpoint/2010/main" val="18554098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1466" y="457200"/>
            <a:ext cx="7811734" cy="573952"/>
          </a:xfrm>
        </p:spPr>
        <p:txBody>
          <a:bodyPr>
            <a:normAutofit fontScale="90000"/>
          </a:bodyPr>
          <a:lstStyle/>
          <a:p>
            <a:r>
              <a:rPr lang="en-US" dirty="0" smtClean="0">
                <a:latin typeface="Calibri" panose="020F0502020204030204" pitchFamily="34" charset="0"/>
              </a:rPr>
              <a:t>Working with Dynamic Data Types: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87</a:t>
            </a:fld>
            <a:endParaRPr lang="en-US"/>
          </a:p>
        </p:txBody>
      </p:sp>
      <p:sp>
        <p:nvSpPr>
          <p:cNvPr id="3" name="Rectangle 2"/>
          <p:cNvSpPr/>
          <p:nvPr/>
        </p:nvSpPr>
        <p:spPr>
          <a:xfrm>
            <a:off x="2057400" y="1109524"/>
            <a:ext cx="5029200" cy="2585323"/>
          </a:xfrm>
          <a:prstGeom prst="rect">
            <a:avLst/>
          </a:prstGeom>
        </p:spPr>
        <p:txBody>
          <a:bodyPr wrap="square">
            <a:spAutoFit/>
          </a:bodyPr>
          <a:lstStyle/>
          <a:p>
            <a:pPr eaLnBrk="1" hangingPunct="1"/>
            <a:r>
              <a:rPr lang="en-US" dirty="0" smtClean="0">
                <a:latin typeface="Calibri" panose="020F0502020204030204" pitchFamily="34" charset="0"/>
              </a:rPr>
              <a:t>The example below shows the use of convert, split and merge dynamic signals. The order in which the signals are merged will be the same in which they are split.</a:t>
            </a:r>
          </a:p>
          <a:p>
            <a:pPr eaLnBrk="1" hangingPunct="1"/>
            <a:endParaRPr lang="en-US" dirty="0">
              <a:latin typeface="Calibri" panose="020F0502020204030204" pitchFamily="34" charset="0"/>
            </a:endParaRPr>
          </a:p>
          <a:p>
            <a:pPr eaLnBrk="1" hangingPunct="1"/>
            <a:r>
              <a:rPr lang="en-US" dirty="0" smtClean="0">
                <a:latin typeface="Calibri" panose="020F0502020204030204" pitchFamily="34" charset="0"/>
              </a:rPr>
              <a:t>When converting to or from dynamic data type you must double click on the function to select the data type, in this example the data is a single numeric scalar.  A scalar is a value with magnitude only.</a:t>
            </a:r>
            <a:endParaRPr lang="en-US" dirty="0">
              <a:latin typeface="Calibri" panose="020F0502020204030204" pitchFamily="34" charset="0"/>
            </a:endParaRPr>
          </a:p>
        </p:txBody>
      </p:sp>
      <p:pic>
        <p:nvPicPr>
          <p:cNvPr id="7" name="Picture 6"/>
          <p:cNvPicPr>
            <a:picLocks noChangeAspect="1"/>
          </p:cNvPicPr>
          <p:nvPr/>
        </p:nvPicPr>
        <p:blipFill>
          <a:blip r:embed="rId2"/>
          <a:stretch>
            <a:fillRect/>
          </a:stretch>
        </p:blipFill>
        <p:spPr>
          <a:xfrm>
            <a:off x="7814069" y="3912990"/>
            <a:ext cx="2393163" cy="2131562"/>
          </a:xfrm>
          <a:prstGeom prst="rect">
            <a:avLst/>
          </a:prstGeom>
        </p:spPr>
      </p:pic>
      <p:pic>
        <p:nvPicPr>
          <p:cNvPr id="9" name="Picture 8"/>
          <p:cNvPicPr>
            <a:picLocks noChangeAspect="1"/>
          </p:cNvPicPr>
          <p:nvPr/>
        </p:nvPicPr>
        <p:blipFill>
          <a:blip r:embed="rId3"/>
          <a:stretch>
            <a:fillRect/>
          </a:stretch>
        </p:blipFill>
        <p:spPr>
          <a:xfrm>
            <a:off x="1752601" y="3799601"/>
            <a:ext cx="5785055" cy="2358340"/>
          </a:xfrm>
          <a:prstGeom prst="rect">
            <a:avLst/>
          </a:prstGeom>
        </p:spPr>
      </p:pic>
      <p:pic>
        <p:nvPicPr>
          <p:cNvPr id="10" name="Picture 9"/>
          <p:cNvPicPr>
            <a:picLocks noChangeAspect="1"/>
          </p:cNvPicPr>
          <p:nvPr/>
        </p:nvPicPr>
        <p:blipFill>
          <a:blip r:embed="rId4"/>
          <a:stretch>
            <a:fillRect/>
          </a:stretch>
        </p:blipFill>
        <p:spPr>
          <a:xfrm>
            <a:off x="7473557" y="1342952"/>
            <a:ext cx="2733675" cy="1917123"/>
          </a:xfrm>
          <a:prstGeom prst="rect">
            <a:avLst/>
          </a:prstGeom>
        </p:spPr>
      </p:pic>
    </p:spTree>
    <p:extLst>
      <p:ext uri="{BB962C8B-B14F-4D97-AF65-F5344CB8AC3E}">
        <p14:creationId xmlns:p14="http://schemas.microsoft.com/office/powerpoint/2010/main" val="15251496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88</a:t>
            </a:fld>
            <a:endParaRPr lang="en-US"/>
          </a:p>
        </p:txBody>
      </p:sp>
      <p:pic>
        <p:nvPicPr>
          <p:cNvPr id="7" name="Picture 6"/>
          <p:cNvPicPr>
            <a:picLocks noChangeAspect="1"/>
          </p:cNvPicPr>
          <p:nvPr/>
        </p:nvPicPr>
        <p:blipFill>
          <a:blip r:embed="rId2"/>
          <a:stretch>
            <a:fillRect/>
          </a:stretch>
        </p:blipFill>
        <p:spPr>
          <a:xfrm>
            <a:off x="1962150" y="433388"/>
            <a:ext cx="8267700" cy="5991225"/>
          </a:xfrm>
          <a:prstGeom prst="rect">
            <a:avLst/>
          </a:prstGeom>
        </p:spPr>
      </p:pic>
    </p:spTree>
    <p:extLst>
      <p:ext uri="{BB962C8B-B14F-4D97-AF65-F5344CB8AC3E}">
        <p14:creationId xmlns:p14="http://schemas.microsoft.com/office/powerpoint/2010/main" val="1914896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89</a:t>
            </a:fld>
            <a:endParaRPr lang="en-US"/>
          </a:p>
        </p:txBody>
      </p:sp>
      <p:pic>
        <p:nvPicPr>
          <p:cNvPr id="2" name="Picture 1"/>
          <p:cNvPicPr>
            <a:picLocks noChangeAspect="1"/>
          </p:cNvPicPr>
          <p:nvPr/>
        </p:nvPicPr>
        <p:blipFill>
          <a:blip r:embed="rId2"/>
          <a:stretch>
            <a:fillRect/>
          </a:stretch>
        </p:blipFill>
        <p:spPr>
          <a:xfrm>
            <a:off x="1905001" y="685800"/>
            <a:ext cx="8006843" cy="2362200"/>
          </a:xfrm>
          <a:prstGeom prst="rect">
            <a:avLst/>
          </a:prstGeom>
        </p:spPr>
      </p:pic>
      <p:pic>
        <p:nvPicPr>
          <p:cNvPr id="3" name="Picture 2"/>
          <p:cNvPicPr>
            <a:picLocks noChangeAspect="1"/>
          </p:cNvPicPr>
          <p:nvPr/>
        </p:nvPicPr>
        <p:blipFill>
          <a:blip r:embed="rId3"/>
          <a:stretch>
            <a:fillRect/>
          </a:stretch>
        </p:blipFill>
        <p:spPr>
          <a:xfrm>
            <a:off x="1910255" y="3276600"/>
            <a:ext cx="7963586" cy="2362200"/>
          </a:xfrm>
          <a:prstGeom prst="rect">
            <a:avLst/>
          </a:prstGeom>
        </p:spPr>
      </p:pic>
    </p:spTree>
    <p:extLst>
      <p:ext uri="{BB962C8B-B14F-4D97-AF65-F5344CB8AC3E}">
        <p14:creationId xmlns:p14="http://schemas.microsoft.com/office/powerpoint/2010/main" val="3967851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smtClean="0"/>
              <a:t>CAM8302E  F2018</a:t>
            </a:r>
            <a:endParaRPr lang="en-US" dirty="0" smtClean="0"/>
          </a:p>
        </p:txBody>
      </p:sp>
      <p:sp>
        <p:nvSpPr>
          <p:cNvPr id="5" name="Slide Number Placeholder 4"/>
          <p:cNvSpPr>
            <a:spLocks noGrp="1"/>
          </p:cNvSpPr>
          <p:nvPr>
            <p:ph type="sldNum" sz="quarter" idx="12"/>
          </p:nvPr>
        </p:nvSpPr>
        <p:spPr/>
        <p:txBody>
          <a:bodyPr/>
          <a:lstStyle/>
          <a:p>
            <a:pPr>
              <a:defRPr/>
            </a:pPr>
            <a:fld id="{7F0F21DB-FB0B-450C-AEE5-B66240B564DA}" type="slidenum">
              <a:rPr lang="en-US" smtClean="0"/>
              <a:pPr>
                <a:defRPr/>
              </a:pPr>
              <a:t>9</a:t>
            </a:fld>
            <a:endParaRPr lang="en-US" dirty="0"/>
          </a:p>
        </p:txBody>
      </p:sp>
      <p:sp>
        <p:nvSpPr>
          <p:cNvPr id="4" name="TextBox 3"/>
          <p:cNvSpPr txBox="1"/>
          <p:nvPr/>
        </p:nvSpPr>
        <p:spPr>
          <a:xfrm>
            <a:off x="1949116" y="265965"/>
            <a:ext cx="3461084" cy="1569660"/>
          </a:xfrm>
          <a:prstGeom prst="rect">
            <a:avLst/>
          </a:prstGeom>
          <a:noFill/>
        </p:spPr>
        <p:txBody>
          <a:bodyPr wrap="square" rtlCol="0">
            <a:spAutoFit/>
          </a:bodyPr>
          <a:lstStyle/>
          <a:p>
            <a:r>
              <a:rPr lang="en-US" sz="2400" dirty="0">
                <a:latin typeface="Calibri" panose="020F0502020204030204" pitchFamily="34" charset="0"/>
              </a:rPr>
              <a:t>Fritzing – free software to draw circuits and board layouts. You may also use </a:t>
            </a:r>
            <a:r>
              <a:rPr lang="en-US" sz="2400" dirty="0" smtClean="0">
                <a:latin typeface="Calibri" panose="020F0502020204030204" pitchFamily="34" charset="0"/>
              </a:rPr>
              <a:t>NI Multisim </a:t>
            </a:r>
            <a:r>
              <a:rPr lang="en-US" sz="2400" dirty="0">
                <a:latin typeface="Calibri" panose="020F0502020204030204" pitchFamily="34" charset="0"/>
              </a:rPr>
              <a:t>14</a:t>
            </a:r>
          </a:p>
        </p:txBody>
      </p:sp>
      <p:sp>
        <p:nvSpPr>
          <p:cNvPr id="7" name="Title 3"/>
          <p:cNvSpPr txBox="1">
            <a:spLocks/>
          </p:cNvSpPr>
          <p:nvPr/>
        </p:nvSpPr>
        <p:spPr>
          <a:xfrm>
            <a:off x="1981200" y="304800"/>
            <a:ext cx="8153400" cy="792162"/>
          </a:xfrm>
          <a:prstGeom prst="rect">
            <a:avLst/>
          </a:prstGeom>
        </p:spPr>
        <p:txBody>
          <a:bodyPr anchor="ctr">
            <a:normAutofit/>
          </a:bodyPr>
          <a:lstStyle/>
          <a:p>
            <a:pPr algn="ctr" fontAlgn="auto">
              <a:spcAft>
                <a:spcPts val="0"/>
              </a:spcAft>
              <a:defRPr/>
            </a:pPr>
            <a:endParaRPr lang="en-US" sz="4400" dirty="0">
              <a:latin typeface="Calibri" panose="020F0502020204030204" pitchFamily="34" charset="0"/>
              <a:ea typeface="+mj-ea"/>
              <a:cs typeface="+mj-cs"/>
            </a:endParaRPr>
          </a:p>
        </p:txBody>
      </p:sp>
      <p:pic>
        <p:nvPicPr>
          <p:cNvPr id="2" name="Picture 1"/>
          <p:cNvPicPr>
            <a:picLocks noChangeAspect="1"/>
          </p:cNvPicPr>
          <p:nvPr/>
        </p:nvPicPr>
        <p:blipFill>
          <a:blip r:embed="rId2"/>
          <a:stretch>
            <a:fillRect/>
          </a:stretch>
        </p:blipFill>
        <p:spPr>
          <a:xfrm>
            <a:off x="1828800" y="2286001"/>
            <a:ext cx="8305800" cy="3202330"/>
          </a:xfrm>
          <a:prstGeom prst="rect">
            <a:avLst/>
          </a:prstGeom>
        </p:spPr>
      </p:pic>
      <p:pic>
        <p:nvPicPr>
          <p:cNvPr id="3" name="Picture 2"/>
          <p:cNvPicPr>
            <a:picLocks noChangeAspect="1"/>
          </p:cNvPicPr>
          <p:nvPr/>
        </p:nvPicPr>
        <p:blipFill>
          <a:blip r:embed="rId3"/>
          <a:stretch>
            <a:fillRect/>
          </a:stretch>
        </p:blipFill>
        <p:spPr>
          <a:xfrm>
            <a:off x="5473868" y="327847"/>
            <a:ext cx="4676775" cy="1538231"/>
          </a:xfrm>
          <a:prstGeom prst="rect">
            <a:avLst/>
          </a:prstGeom>
        </p:spPr>
      </p:pic>
    </p:spTree>
    <p:extLst>
      <p:ext uri="{BB962C8B-B14F-4D97-AF65-F5344CB8AC3E}">
        <p14:creationId xmlns:p14="http://schemas.microsoft.com/office/powerpoint/2010/main" val="3952496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90</a:t>
            </a:fld>
            <a:endParaRPr lang="en-US"/>
          </a:p>
        </p:txBody>
      </p:sp>
      <p:pic>
        <p:nvPicPr>
          <p:cNvPr id="2" name="Picture 1"/>
          <p:cNvPicPr>
            <a:picLocks noChangeAspect="1"/>
          </p:cNvPicPr>
          <p:nvPr/>
        </p:nvPicPr>
        <p:blipFill>
          <a:blip r:embed="rId2"/>
          <a:stretch>
            <a:fillRect/>
          </a:stretch>
        </p:blipFill>
        <p:spPr>
          <a:xfrm>
            <a:off x="1752600" y="228600"/>
            <a:ext cx="8452559" cy="6019800"/>
          </a:xfrm>
          <a:prstGeom prst="rect">
            <a:avLst/>
          </a:prstGeom>
        </p:spPr>
      </p:pic>
    </p:spTree>
    <p:extLst>
      <p:ext uri="{BB962C8B-B14F-4D97-AF65-F5344CB8AC3E}">
        <p14:creationId xmlns:p14="http://schemas.microsoft.com/office/powerpoint/2010/main" val="13413245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91</a:t>
            </a:fld>
            <a:endParaRPr lang="en-US"/>
          </a:p>
        </p:txBody>
      </p:sp>
      <p:pic>
        <p:nvPicPr>
          <p:cNvPr id="2" name="Picture 1"/>
          <p:cNvPicPr>
            <a:picLocks noChangeAspect="1"/>
          </p:cNvPicPr>
          <p:nvPr/>
        </p:nvPicPr>
        <p:blipFill>
          <a:blip r:embed="rId2"/>
          <a:stretch>
            <a:fillRect/>
          </a:stretch>
        </p:blipFill>
        <p:spPr>
          <a:xfrm>
            <a:off x="1676400" y="228600"/>
            <a:ext cx="8757542" cy="5334000"/>
          </a:xfrm>
          <a:prstGeom prst="rect">
            <a:avLst/>
          </a:prstGeom>
        </p:spPr>
      </p:pic>
    </p:spTree>
    <p:extLst>
      <p:ext uri="{BB962C8B-B14F-4D97-AF65-F5344CB8AC3E}">
        <p14:creationId xmlns:p14="http://schemas.microsoft.com/office/powerpoint/2010/main" val="20294049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23988" y="304800"/>
            <a:ext cx="3429000" cy="573952"/>
          </a:xfrm>
        </p:spPr>
        <p:txBody>
          <a:bodyPr>
            <a:normAutofit fontScale="90000"/>
          </a:bodyPr>
          <a:lstStyle/>
          <a:p>
            <a:r>
              <a:rPr lang="en-US" dirty="0" smtClean="0">
                <a:latin typeface="Calibri" panose="020F0502020204030204" pitchFamily="34" charset="0"/>
              </a:rPr>
              <a:t>LabVIEW Tools: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92</a:t>
            </a:fld>
            <a:endParaRPr lang="en-US"/>
          </a:p>
        </p:txBody>
      </p:sp>
      <p:pic>
        <p:nvPicPr>
          <p:cNvPr id="2" name="Picture 1"/>
          <p:cNvPicPr>
            <a:picLocks noChangeAspect="1"/>
          </p:cNvPicPr>
          <p:nvPr/>
        </p:nvPicPr>
        <p:blipFill>
          <a:blip r:embed="rId2"/>
          <a:stretch>
            <a:fillRect/>
          </a:stretch>
        </p:blipFill>
        <p:spPr>
          <a:xfrm>
            <a:off x="1676400" y="228600"/>
            <a:ext cx="3897465" cy="2590800"/>
          </a:xfrm>
          <a:prstGeom prst="rect">
            <a:avLst/>
          </a:prstGeom>
        </p:spPr>
      </p:pic>
      <p:pic>
        <p:nvPicPr>
          <p:cNvPr id="3" name="Picture 2"/>
          <p:cNvPicPr>
            <a:picLocks noChangeAspect="1"/>
          </p:cNvPicPr>
          <p:nvPr/>
        </p:nvPicPr>
        <p:blipFill>
          <a:blip r:embed="rId3"/>
          <a:stretch>
            <a:fillRect/>
          </a:stretch>
        </p:blipFill>
        <p:spPr>
          <a:xfrm>
            <a:off x="1676400" y="3124200"/>
            <a:ext cx="8758238" cy="3120468"/>
          </a:xfrm>
          <a:prstGeom prst="rect">
            <a:avLst/>
          </a:prstGeom>
        </p:spPr>
      </p:pic>
    </p:spTree>
    <p:extLst>
      <p:ext uri="{BB962C8B-B14F-4D97-AF65-F5344CB8AC3E}">
        <p14:creationId xmlns:p14="http://schemas.microsoft.com/office/powerpoint/2010/main" val="26474502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71800" y="243927"/>
            <a:ext cx="6858000" cy="573952"/>
          </a:xfrm>
        </p:spPr>
        <p:txBody>
          <a:bodyPr>
            <a:normAutofit fontScale="90000"/>
          </a:bodyPr>
          <a:lstStyle/>
          <a:p>
            <a:r>
              <a:rPr lang="en-US" dirty="0" smtClean="0">
                <a:latin typeface="Calibri" panose="020F0502020204030204" pitchFamily="34" charset="0"/>
              </a:rPr>
              <a:t>Front Panel Example:</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93</a:t>
            </a:fld>
            <a:endParaRPr lang="en-US"/>
          </a:p>
        </p:txBody>
      </p:sp>
      <p:pic>
        <p:nvPicPr>
          <p:cNvPr id="2" name="Picture 1"/>
          <p:cNvPicPr>
            <a:picLocks noChangeAspect="1"/>
          </p:cNvPicPr>
          <p:nvPr/>
        </p:nvPicPr>
        <p:blipFill>
          <a:blip r:embed="rId2"/>
          <a:stretch>
            <a:fillRect/>
          </a:stretch>
        </p:blipFill>
        <p:spPr>
          <a:xfrm>
            <a:off x="1981200" y="830942"/>
            <a:ext cx="8420100" cy="4248150"/>
          </a:xfrm>
          <a:prstGeom prst="rect">
            <a:avLst/>
          </a:prstGeom>
        </p:spPr>
      </p:pic>
    </p:spTree>
    <p:extLst>
      <p:ext uri="{BB962C8B-B14F-4D97-AF65-F5344CB8AC3E}">
        <p14:creationId xmlns:p14="http://schemas.microsoft.com/office/powerpoint/2010/main" val="7714844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95600" y="230548"/>
            <a:ext cx="6858000" cy="573952"/>
          </a:xfrm>
        </p:spPr>
        <p:txBody>
          <a:bodyPr>
            <a:normAutofit fontScale="90000"/>
          </a:bodyPr>
          <a:lstStyle/>
          <a:p>
            <a:r>
              <a:rPr lang="en-US" dirty="0" smtClean="0">
                <a:latin typeface="Calibri" panose="020F0502020204030204" pitchFamily="34" charset="0"/>
              </a:rPr>
              <a:t>Block Diagram Example:</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94</a:t>
            </a:fld>
            <a:endParaRPr lang="en-US"/>
          </a:p>
        </p:txBody>
      </p:sp>
      <p:pic>
        <p:nvPicPr>
          <p:cNvPr id="2" name="Picture 1"/>
          <p:cNvPicPr>
            <a:picLocks noChangeAspect="1"/>
          </p:cNvPicPr>
          <p:nvPr/>
        </p:nvPicPr>
        <p:blipFill>
          <a:blip r:embed="rId2"/>
          <a:stretch>
            <a:fillRect/>
          </a:stretch>
        </p:blipFill>
        <p:spPr>
          <a:xfrm>
            <a:off x="1756233" y="838200"/>
            <a:ext cx="8679534" cy="5562600"/>
          </a:xfrm>
          <a:prstGeom prst="rect">
            <a:avLst/>
          </a:prstGeom>
        </p:spPr>
      </p:pic>
    </p:spTree>
    <p:extLst>
      <p:ext uri="{BB962C8B-B14F-4D97-AF65-F5344CB8AC3E}">
        <p14:creationId xmlns:p14="http://schemas.microsoft.com/office/powerpoint/2010/main" val="34427073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28800" y="152400"/>
            <a:ext cx="7696200" cy="573952"/>
          </a:xfrm>
        </p:spPr>
        <p:txBody>
          <a:bodyPr>
            <a:normAutofit fontScale="90000"/>
          </a:bodyPr>
          <a:lstStyle/>
          <a:p>
            <a:r>
              <a:rPr lang="en-US" dirty="0" smtClean="0">
                <a:latin typeface="Calibri" panose="020F0502020204030204" pitchFamily="34" charset="0"/>
              </a:rPr>
              <a:t>Working with Numeric Data Types:</a:t>
            </a:r>
          </a:p>
        </p:txBody>
      </p:sp>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95</a:t>
            </a:fld>
            <a:endParaRPr lang="en-US"/>
          </a:p>
        </p:txBody>
      </p:sp>
      <p:pic>
        <p:nvPicPr>
          <p:cNvPr id="2" name="Picture 1"/>
          <p:cNvPicPr>
            <a:picLocks noChangeAspect="1"/>
          </p:cNvPicPr>
          <p:nvPr/>
        </p:nvPicPr>
        <p:blipFill>
          <a:blip r:embed="rId2"/>
          <a:stretch>
            <a:fillRect/>
          </a:stretch>
        </p:blipFill>
        <p:spPr>
          <a:xfrm>
            <a:off x="2057400" y="3728540"/>
            <a:ext cx="8021428" cy="2590800"/>
          </a:xfrm>
          <a:prstGeom prst="rect">
            <a:avLst/>
          </a:prstGeom>
        </p:spPr>
      </p:pic>
      <p:sp>
        <p:nvSpPr>
          <p:cNvPr id="3" name="Rectangle 2"/>
          <p:cNvSpPr/>
          <p:nvPr/>
        </p:nvSpPr>
        <p:spPr>
          <a:xfrm>
            <a:off x="1752600" y="726352"/>
            <a:ext cx="8534400" cy="2862322"/>
          </a:xfrm>
          <a:prstGeom prst="rect">
            <a:avLst/>
          </a:prstGeom>
        </p:spPr>
        <p:txBody>
          <a:bodyPr wrap="square">
            <a:spAutoFit/>
          </a:bodyPr>
          <a:lstStyle/>
          <a:p>
            <a:r>
              <a:rPr lang="en-US" dirty="0" smtClean="0">
                <a:latin typeface="Calibri" panose="020F0502020204030204" pitchFamily="34" charset="0"/>
              </a:rPr>
              <a:t>The example below uses a </a:t>
            </a:r>
            <a:r>
              <a:rPr lang="en-US" dirty="0">
                <a:solidFill>
                  <a:srgbClr val="FF0000"/>
                </a:solidFill>
                <a:latin typeface="Calibri" panose="020F0502020204030204" pitchFamily="34" charset="0"/>
              </a:rPr>
              <a:t>M</a:t>
            </a:r>
            <a:r>
              <a:rPr lang="en-US" dirty="0" smtClean="0">
                <a:solidFill>
                  <a:srgbClr val="FF0000"/>
                </a:solidFill>
                <a:latin typeface="Calibri" panose="020F0502020204030204" pitchFamily="34" charset="0"/>
              </a:rPr>
              <a:t>ultiply Function </a:t>
            </a:r>
            <a:r>
              <a:rPr lang="en-US" dirty="0" smtClean="0">
                <a:latin typeface="Calibri" panose="020F0502020204030204" pitchFamily="34" charset="0"/>
              </a:rPr>
              <a:t>to multiply a numeric input from the Front Panel and multiply it by 2.  The result is displayed on a </a:t>
            </a:r>
            <a:r>
              <a:rPr lang="en-US" dirty="0">
                <a:latin typeface="Calibri" panose="020F0502020204030204" pitchFamily="34" charset="0"/>
              </a:rPr>
              <a:t>F</a:t>
            </a:r>
            <a:r>
              <a:rPr lang="en-US" dirty="0" smtClean="0">
                <a:latin typeface="Calibri" panose="020F0502020204030204" pitchFamily="34" charset="0"/>
              </a:rPr>
              <a:t>ront Panel (FP) meter and Waveform Chart.</a:t>
            </a:r>
          </a:p>
          <a:p>
            <a:endParaRPr lang="en-US" dirty="0">
              <a:solidFill>
                <a:srgbClr val="FF0000"/>
              </a:solidFill>
              <a:latin typeface="Calibri" panose="020F0502020204030204" pitchFamily="34" charset="0"/>
            </a:endParaRPr>
          </a:p>
          <a:p>
            <a:r>
              <a:rPr lang="en-US" dirty="0" smtClean="0">
                <a:solidFill>
                  <a:srgbClr val="FF0000"/>
                </a:solidFill>
                <a:latin typeface="Calibri" panose="020F0502020204030204" pitchFamily="34" charset="0"/>
              </a:rPr>
              <a:t>A Compare function </a:t>
            </a:r>
            <a:r>
              <a:rPr lang="en-US" dirty="0" smtClean="0">
                <a:latin typeface="Calibri" panose="020F0502020204030204" pitchFamily="34" charset="0"/>
              </a:rPr>
              <a:t>is used to compare the multiplication result with 6.  If the result is greater than six the Boolean output is True.</a:t>
            </a:r>
          </a:p>
          <a:p>
            <a:endParaRPr lang="en-US" dirty="0">
              <a:latin typeface="Calibri" panose="020F0502020204030204" pitchFamily="34" charset="0"/>
            </a:endParaRPr>
          </a:p>
          <a:p>
            <a:r>
              <a:rPr lang="en-US" dirty="0" smtClean="0">
                <a:latin typeface="Calibri" panose="020F0502020204030204" pitchFamily="34" charset="0"/>
              </a:rPr>
              <a:t>The </a:t>
            </a:r>
            <a:r>
              <a:rPr lang="en-US" dirty="0" smtClean="0">
                <a:solidFill>
                  <a:srgbClr val="FF0000"/>
                </a:solidFill>
                <a:latin typeface="Calibri" panose="020F0502020204030204" pitchFamily="34" charset="0"/>
              </a:rPr>
              <a:t>Select Function </a:t>
            </a:r>
            <a:r>
              <a:rPr lang="en-US" dirty="0" smtClean="0">
                <a:latin typeface="Calibri" panose="020F0502020204030204" pitchFamily="34" charset="0"/>
              </a:rPr>
              <a:t>then uses the Boolean result to display “too high” if true and “too low” if the Boolean input is false. The Select input can accept many different data types that will be sent to the output.  The centre input must be Boolean.</a:t>
            </a:r>
            <a:endParaRPr lang="en-US" dirty="0"/>
          </a:p>
        </p:txBody>
      </p:sp>
    </p:spTree>
    <p:extLst>
      <p:ext uri="{BB962C8B-B14F-4D97-AF65-F5344CB8AC3E}">
        <p14:creationId xmlns:p14="http://schemas.microsoft.com/office/powerpoint/2010/main" val="27799093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96</a:t>
            </a:fld>
            <a:endParaRPr lang="en-US"/>
          </a:p>
        </p:txBody>
      </p:sp>
      <p:pic>
        <p:nvPicPr>
          <p:cNvPr id="2" name="Picture 1"/>
          <p:cNvPicPr>
            <a:picLocks noChangeAspect="1"/>
          </p:cNvPicPr>
          <p:nvPr/>
        </p:nvPicPr>
        <p:blipFill>
          <a:blip r:embed="rId2"/>
          <a:stretch>
            <a:fillRect/>
          </a:stretch>
        </p:blipFill>
        <p:spPr>
          <a:xfrm>
            <a:off x="1828800" y="3806825"/>
            <a:ext cx="2647950" cy="1790700"/>
          </a:xfrm>
          <a:prstGeom prst="rect">
            <a:avLst/>
          </a:prstGeom>
        </p:spPr>
      </p:pic>
      <p:pic>
        <p:nvPicPr>
          <p:cNvPr id="3" name="Picture 2"/>
          <p:cNvPicPr>
            <a:picLocks noChangeAspect="1"/>
          </p:cNvPicPr>
          <p:nvPr/>
        </p:nvPicPr>
        <p:blipFill>
          <a:blip r:embed="rId3"/>
          <a:stretch>
            <a:fillRect/>
          </a:stretch>
        </p:blipFill>
        <p:spPr>
          <a:xfrm>
            <a:off x="1687974" y="304800"/>
            <a:ext cx="5170669" cy="2590800"/>
          </a:xfrm>
          <a:prstGeom prst="rect">
            <a:avLst/>
          </a:prstGeom>
        </p:spPr>
      </p:pic>
      <p:sp>
        <p:nvSpPr>
          <p:cNvPr id="6" name="TextBox 5"/>
          <p:cNvSpPr txBox="1"/>
          <p:nvPr/>
        </p:nvSpPr>
        <p:spPr>
          <a:xfrm>
            <a:off x="4724400" y="3724825"/>
            <a:ext cx="5562600" cy="2585323"/>
          </a:xfrm>
          <a:prstGeom prst="rect">
            <a:avLst/>
          </a:prstGeom>
          <a:noFill/>
        </p:spPr>
        <p:txBody>
          <a:bodyPr wrap="square" rtlCol="0">
            <a:spAutoFit/>
          </a:bodyPr>
          <a:lstStyle/>
          <a:p>
            <a:r>
              <a:rPr lang="en-US" dirty="0" smtClean="0">
                <a:latin typeface="Calibri" panose="020F0502020204030204" pitchFamily="34" charset="0"/>
              </a:rPr>
              <a:t>Boolean indicator and control.</a:t>
            </a:r>
          </a:p>
          <a:p>
            <a:endParaRPr lang="en-US" dirty="0">
              <a:latin typeface="Calibri" panose="020F0502020204030204" pitchFamily="34" charset="0"/>
            </a:endParaRPr>
          </a:p>
          <a:p>
            <a:r>
              <a:rPr lang="en-US" dirty="0" smtClean="0">
                <a:latin typeface="Calibri" panose="020F0502020204030204" pitchFamily="34" charset="0"/>
              </a:rPr>
              <a:t>Controls have a darker boarder and an arrow pointing outwards.</a:t>
            </a:r>
          </a:p>
          <a:p>
            <a:endParaRPr lang="en-US" dirty="0">
              <a:latin typeface="Calibri" panose="020F0502020204030204" pitchFamily="34" charset="0"/>
            </a:endParaRPr>
          </a:p>
          <a:p>
            <a:r>
              <a:rPr lang="en-US" dirty="0" smtClean="0">
                <a:latin typeface="Calibri" panose="020F0502020204030204" pitchFamily="34" charset="0"/>
              </a:rPr>
              <a:t>Controls are a source of data.</a:t>
            </a:r>
          </a:p>
          <a:p>
            <a:endParaRPr lang="en-US" dirty="0">
              <a:latin typeface="Calibri" panose="020F0502020204030204" pitchFamily="34" charset="0"/>
            </a:endParaRPr>
          </a:p>
          <a:p>
            <a:r>
              <a:rPr lang="en-US" dirty="0" smtClean="0">
                <a:latin typeface="Calibri" panose="020F0502020204030204" pitchFamily="34" charset="0"/>
              </a:rPr>
              <a:t>Indicators have arrows pointing inwards, they receive data.</a:t>
            </a:r>
            <a:endParaRPr lang="en-US" dirty="0">
              <a:latin typeface="Calibri" panose="020F0502020204030204" pitchFamily="34" charset="0"/>
            </a:endParaRPr>
          </a:p>
        </p:txBody>
      </p:sp>
      <p:sp>
        <p:nvSpPr>
          <p:cNvPr id="7" name="TextBox 6"/>
          <p:cNvSpPr txBox="1"/>
          <p:nvPr/>
        </p:nvSpPr>
        <p:spPr>
          <a:xfrm>
            <a:off x="7315200" y="462676"/>
            <a:ext cx="2971800" cy="1754326"/>
          </a:xfrm>
          <a:prstGeom prst="rect">
            <a:avLst/>
          </a:prstGeom>
          <a:noFill/>
        </p:spPr>
        <p:txBody>
          <a:bodyPr wrap="square" rtlCol="0">
            <a:spAutoFit/>
          </a:bodyPr>
          <a:lstStyle/>
          <a:p>
            <a:r>
              <a:rPr lang="en-US" dirty="0" smtClean="0">
                <a:latin typeface="Calibri" panose="020F0502020204030204" pitchFamily="34" charset="0"/>
              </a:rPr>
              <a:t>While Loop – the loop continues until stop is true.</a:t>
            </a:r>
          </a:p>
          <a:p>
            <a:endParaRPr lang="en-US" dirty="0">
              <a:latin typeface="Calibri" panose="020F0502020204030204" pitchFamily="34" charset="0"/>
            </a:endParaRPr>
          </a:p>
          <a:p>
            <a:r>
              <a:rPr lang="en-US" dirty="0" smtClean="0">
                <a:latin typeface="Calibri" panose="020F0502020204030204" pitchFamily="34" charset="0"/>
              </a:rPr>
              <a:t>The number of time the loop has executed is shown by the iteration indicator.</a:t>
            </a:r>
            <a:endParaRPr lang="en-US" dirty="0">
              <a:latin typeface="Calibri" panose="020F0502020204030204" pitchFamily="34" charset="0"/>
            </a:endParaRPr>
          </a:p>
        </p:txBody>
      </p:sp>
      <p:cxnSp>
        <p:nvCxnSpPr>
          <p:cNvPr id="9" name="Straight Arrow Connector 8"/>
          <p:cNvCxnSpPr/>
          <p:nvPr/>
        </p:nvCxnSpPr>
        <p:spPr>
          <a:xfrm flipV="1">
            <a:off x="2286000" y="541020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038600" y="510540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00400" y="5029200"/>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11350" y="6217851"/>
            <a:ext cx="628314" cy="276999"/>
          </a:xfrm>
          <a:prstGeom prst="rect">
            <a:avLst/>
          </a:prstGeom>
        </p:spPr>
        <p:txBody>
          <a:bodyPr wrap="none">
            <a:spAutoFit/>
          </a:bodyPr>
          <a:lstStyle/>
          <a:p>
            <a:r>
              <a:rPr lang="en-US" sz="1200" dirty="0">
                <a:latin typeface="Calibri" panose="020F0502020204030204" pitchFamily="34" charset="0"/>
              </a:rPr>
              <a:t>control</a:t>
            </a:r>
            <a:endParaRPr lang="en-US" sz="1200" dirty="0"/>
          </a:p>
        </p:txBody>
      </p:sp>
      <p:sp>
        <p:nvSpPr>
          <p:cNvPr id="16" name="Rectangle 15"/>
          <p:cNvSpPr/>
          <p:nvPr/>
        </p:nvSpPr>
        <p:spPr>
          <a:xfrm>
            <a:off x="3679963" y="5932425"/>
            <a:ext cx="736740" cy="276999"/>
          </a:xfrm>
          <a:prstGeom prst="rect">
            <a:avLst/>
          </a:prstGeom>
        </p:spPr>
        <p:txBody>
          <a:bodyPr wrap="none">
            <a:spAutoFit/>
          </a:bodyPr>
          <a:lstStyle/>
          <a:p>
            <a:r>
              <a:rPr lang="en-US" sz="1200" dirty="0">
                <a:latin typeface="Calibri" panose="020F0502020204030204" pitchFamily="34" charset="0"/>
              </a:rPr>
              <a:t>indicator</a:t>
            </a:r>
            <a:endParaRPr lang="en-US" sz="1200" dirty="0"/>
          </a:p>
        </p:txBody>
      </p:sp>
      <p:sp>
        <p:nvSpPr>
          <p:cNvPr id="17" name="Rectangle 16"/>
          <p:cNvSpPr/>
          <p:nvPr/>
        </p:nvSpPr>
        <p:spPr>
          <a:xfrm>
            <a:off x="2891693" y="5867401"/>
            <a:ext cx="732893" cy="461665"/>
          </a:xfrm>
          <a:prstGeom prst="rect">
            <a:avLst/>
          </a:prstGeom>
        </p:spPr>
        <p:txBody>
          <a:bodyPr wrap="none">
            <a:spAutoFit/>
          </a:bodyPr>
          <a:lstStyle/>
          <a:p>
            <a:r>
              <a:rPr lang="en-US" sz="1200" dirty="0">
                <a:latin typeface="Calibri" panose="020F0502020204030204" pitchFamily="34" charset="0"/>
              </a:rPr>
              <a:t>Boolean </a:t>
            </a:r>
          </a:p>
          <a:p>
            <a:r>
              <a:rPr lang="en-US" sz="1200" dirty="0">
                <a:latin typeface="Calibri" panose="020F0502020204030204" pitchFamily="34" charset="0"/>
              </a:rPr>
              <a:t>function</a:t>
            </a:r>
            <a:endParaRPr lang="en-US" sz="1200" dirty="0"/>
          </a:p>
        </p:txBody>
      </p:sp>
    </p:spTree>
    <p:extLst>
      <p:ext uri="{BB962C8B-B14F-4D97-AF65-F5344CB8AC3E}">
        <p14:creationId xmlns:p14="http://schemas.microsoft.com/office/powerpoint/2010/main" val="380447539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dirty="0"/>
          </a:p>
        </p:txBody>
      </p:sp>
      <p:sp>
        <p:nvSpPr>
          <p:cNvPr id="6" name="Slide Number Placeholder 5"/>
          <p:cNvSpPr>
            <a:spLocks noGrp="1"/>
          </p:cNvSpPr>
          <p:nvPr>
            <p:ph type="sldNum" sz="quarter" idx="12"/>
          </p:nvPr>
        </p:nvSpPr>
        <p:spPr/>
        <p:txBody>
          <a:bodyPr/>
          <a:lstStyle/>
          <a:p>
            <a:pPr>
              <a:defRPr/>
            </a:pPr>
            <a:fld id="{C09CECE7-6DFF-4697-8117-3313FB025FF2}" type="slidenum">
              <a:rPr lang="en-US" smtClean="0"/>
              <a:pPr>
                <a:defRPr/>
              </a:pPr>
              <a:t>97</a:t>
            </a:fld>
            <a:endParaRPr lang="en-US"/>
          </a:p>
        </p:txBody>
      </p:sp>
      <p:sp>
        <p:nvSpPr>
          <p:cNvPr id="7" name="Rectangle 6"/>
          <p:cNvSpPr/>
          <p:nvPr/>
        </p:nvSpPr>
        <p:spPr>
          <a:xfrm>
            <a:off x="4495801" y="1905000"/>
            <a:ext cx="3037755" cy="2223686"/>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a:t>
            </a:r>
          </a:p>
          <a:p>
            <a:pPr algn="ctr"/>
            <a:endPar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ndParaRP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Shift Registers</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Mechanical Action</a:t>
            </a:r>
          </a:p>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Formula Node</a:t>
            </a:r>
          </a:p>
        </p:txBody>
      </p:sp>
      <p:pic>
        <p:nvPicPr>
          <p:cNvPr id="2" name="Picture 1">
            <a:hlinkClick r:id="rId2" action="ppaction://hlinksldjump"/>
          </p:cNvPr>
          <p:cNvPicPr>
            <a:picLocks noChangeAspect="1"/>
          </p:cNvPicPr>
          <p:nvPr/>
        </p:nvPicPr>
        <p:blipFill>
          <a:blip r:embed="rId3"/>
          <a:stretch>
            <a:fillRect/>
          </a:stretch>
        </p:blipFill>
        <p:spPr>
          <a:xfrm>
            <a:off x="10210800" y="381000"/>
            <a:ext cx="1327931" cy="1281113"/>
          </a:xfrm>
          <a:prstGeom prst="rect">
            <a:avLst/>
          </a:prstGeom>
        </p:spPr>
      </p:pic>
    </p:spTree>
    <p:extLst>
      <p:ext uri="{BB962C8B-B14F-4D97-AF65-F5344CB8AC3E}">
        <p14:creationId xmlns:p14="http://schemas.microsoft.com/office/powerpoint/2010/main" val="28377041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98</a:t>
            </a:fld>
            <a:endParaRPr lang="en-US"/>
          </a:p>
        </p:txBody>
      </p:sp>
      <p:pic>
        <p:nvPicPr>
          <p:cNvPr id="6" name="Picture 5"/>
          <p:cNvPicPr>
            <a:picLocks noChangeAspect="1"/>
          </p:cNvPicPr>
          <p:nvPr/>
        </p:nvPicPr>
        <p:blipFill>
          <a:blip r:embed="rId2"/>
          <a:stretch>
            <a:fillRect/>
          </a:stretch>
        </p:blipFill>
        <p:spPr>
          <a:xfrm>
            <a:off x="2057400" y="2209800"/>
            <a:ext cx="7881910" cy="3505200"/>
          </a:xfrm>
          <a:prstGeom prst="rect">
            <a:avLst/>
          </a:prstGeom>
        </p:spPr>
      </p:pic>
      <p:sp>
        <p:nvSpPr>
          <p:cNvPr id="7" name="Title 2"/>
          <p:cNvSpPr txBox="1">
            <a:spLocks/>
          </p:cNvSpPr>
          <p:nvPr/>
        </p:nvSpPr>
        <p:spPr>
          <a:xfrm>
            <a:off x="2438400" y="304800"/>
            <a:ext cx="5350736" cy="1543050"/>
          </a:xfrm>
          <a:prstGeom prst="rect">
            <a:avLst/>
          </a:prstGeom>
        </p:spPr>
        <p:txBody>
          <a:bodyPr vert="horz" lIns="68580" tIns="34290" rIns="68580" bIns="34290" rtlCol="0" anchor="ctr">
            <a:normAutofit fontScale="3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2475" dirty="0">
                <a:latin typeface="Calibri" panose="020F0502020204030204" pitchFamily="34" charset="0"/>
              </a:rPr>
              <a:t/>
            </a:r>
            <a:br>
              <a:rPr lang="en-US" sz="2475" dirty="0">
                <a:latin typeface="Calibri" panose="020F0502020204030204" pitchFamily="34" charset="0"/>
              </a:rPr>
            </a:br>
            <a:r>
              <a:rPr lang="en-US" sz="2475" dirty="0">
                <a:latin typeface="Calibri" panose="020F0502020204030204" pitchFamily="34" charset="0"/>
              </a:rPr>
              <a:t/>
            </a:r>
            <a:br>
              <a:rPr lang="en-US" sz="2475" dirty="0">
                <a:latin typeface="Calibri" panose="020F0502020204030204" pitchFamily="34" charset="0"/>
              </a:rPr>
            </a:br>
            <a:r>
              <a:rPr lang="en-US" sz="4500" dirty="0">
                <a:latin typeface="Calibri" panose="020F0502020204030204" pitchFamily="34" charset="0"/>
              </a:rPr>
              <a:t/>
            </a:r>
            <a:br>
              <a:rPr lang="en-US" sz="4500" dirty="0">
                <a:latin typeface="Calibri" panose="020F0502020204030204" pitchFamily="34" charset="0"/>
              </a:rPr>
            </a:br>
            <a:r>
              <a:rPr lang="en-US" sz="4500" dirty="0">
                <a:solidFill>
                  <a:srgbClr val="0070C0"/>
                </a:solidFill>
                <a:latin typeface="Calibri" panose="020F0502020204030204" pitchFamily="34" charset="0"/>
              </a:rPr>
              <a:t>Shift Register – </a:t>
            </a:r>
          </a:p>
          <a:p>
            <a:pPr fontAlgn="auto">
              <a:spcAft>
                <a:spcPts val="0"/>
              </a:spcAft>
            </a:pPr>
            <a:endParaRPr lang="en-US" sz="4500" dirty="0">
              <a:solidFill>
                <a:srgbClr val="0070C0"/>
              </a:solidFill>
              <a:latin typeface="Calibri" panose="020F0502020204030204" pitchFamily="34" charset="0"/>
            </a:endParaRPr>
          </a:p>
          <a:p>
            <a:pPr fontAlgn="auto">
              <a:spcAft>
                <a:spcPts val="0"/>
              </a:spcAft>
            </a:pPr>
            <a:endParaRPr lang="en-US" sz="4500" dirty="0">
              <a:latin typeface="Calibri" panose="020F0502020204030204" pitchFamily="34" charset="0"/>
            </a:endParaRPr>
          </a:p>
          <a:p>
            <a:pPr fontAlgn="auto">
              <a:spcAft>
                <a:spcPts val="0"/>
              </a:spcAft>
            </a:pPr>
            <a:r>
              <a:rPr lang="en-US" sz="4500" dirty="0">
                <a:solidFill>
                  <a:srgbClr val="0070C0"/>
                </a:solidFill>
                <a:latin typeface="+mn-lt"/>
                <a:ea typeface="Adobe Heiti Std R" panose="020B0400000000000000" pitchFamily="34" charset="-128"/>
              </a:rPr>
              <a:t>On each iteration of the loop the data from the right side of the loop is sent to the left. The constant on the left is only active on the first iteration.</a:t>
            </a:r>
          </a:p>
          <a:p>
            <a:pPr fontAlgn="auto">
              <a:spcAft>
                <a:spcPts val="0"/>
              </a:spcAft>
            </a:pPr>
            <a:endParaRPr lang="en-US" sz="4500" dirty="0">
              <a:latin typeface="Calibri" panose="020F0502020204030204" pitchFamily="34" charset="0"/>
            </a:endParaRPr>
          </a:p>
        </p:txBody>
      </p:sp>
    </p:spTree>
    <p:extLst>
      <p:ext uri="{BB962C8B-B14F-4D97-AF65-F5344CB8AC3E}">
        <p14:creationId xmlns:p14="http://schemas.microsoft.com/office/powerpoint/2010/main" val="32613613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F2015</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99</a:t>
            </a:fld>
            <a:endParaRPr lang="en-US"/>
          </a:p>
        </p:txBody>
      </p:sp>
      <p:sp>
        <p:nvSpPr>
          <p:cNvPr id="7" name="Title 2"/>
          <p:cNvSpPr txBox="1">
            <a:spLocks/>
          </p:cNvSpPr>
          <p:nvPr/>
        </p:nvSpPr>
        <p:spPr>
          <a:xfrm>
            <a:off x="2209800" y="381000"/>
            <a:ext cx="7134314" cy="2057400"/>
          </a:xfrm>
          <a:prstGeom prst="rect">
            <a:avLst/>
          </a:prstGeom>
        </p:spPr>
        <p:txBody>
          <a:bodyPr vert="horz" lIns="91440" tIns="45720" rIns="91440" bIns="45720" rtlCol="0" anchor="ctr">
            <a:normAutofit fontScale="3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dirty="0">
                <a:latin typeface="Garamond" panose="02020404030301010803" pitchFamily="18" charset="0"/>
              </a:rPr>
              <a:t/>
            </a:r>
            <a:br>
              <a:rPr lang="en-US" dirty="0">
                <a:latin typeface="Garamond" panose="02020404030301010803" pitchFamily="18" charset="0"/>
              </a:rPr>
            </a:br>
            <a:r>
              <a:rPr lang="en-US" dirty="0">
                <a:latin typeface="Garamond" panose="02020404030301010803" pitchFamily="18" charset="0"/>
              </a:rPr>
              <a:t/>
            </a:r>
            <a:br>
              <a:rPr lang="en-US" dirty="0">
                <a:latin typeface="Garamond" panose="02020404030301010803" pitchFamily="18" charset="0"/>
              </a:rPr>
            </a:br>
            <a:r>
              <a:rPr lang="en-US" sz="6000" dirty="0">
                <a:latin typeface="Garamond" panose="02020404030301010803" pitchFamily="18" charset="0"/>
              </a:rPr>
              <a:t/>
            </a:r>
            <a:br>
              <a:rPr lang="en-US" sz="6000" dirty="0">
                <a:latin typeface="Garamond" panose="02020404030301010803" pitchFamily="18" charset="0"/>
              </a:rPr>
            </a:br>
            <a:r>
              <a:rPr lang="en-US" sz="6000" dirty="0">
                <a:solidFill>
                  <a:srgbClr val="0070C0"/>
                </a:solidFill>
                <a:latin typeface="Garamond" panose="02020404030301010803" pitchFamily="18" charset="0"/>
              </a:rPr>
              <a:t>Expression Node – </a:t>
            </a:r>
          </a:p>
          <a:p>
            <a:pPr fontAlgn="auto">
              <a:spcAft>
                <a:spcPts val="0"/>
              </a:spcAft>
            </a:pPr>
            <a:endParaRPr lang="en-US" sz="6000" dirty="0">
              <a:solidFill>
                <a:srgbClr val="0070C0"/>
              </a:solidFill>
              <a:latin typeface="Garamond" panose="02020404030301010803" pitchFamily="18" charset="0"/>
            </a:endParaRPr>
          </a:p>
          <a:p>
            <a:pPr fontAlgn="auto">
              <a:spcAft>
                <a:spcPts val="0"/>
              </a:spcAft>
            </a:pPr>
            <a:endParaRPr lang="en-US" sz="6000" dirty="0">
              <a:latin typeface="Garamond" panose="02020404030301010803" pitchFamily="18" charset="0"/>
            </a:endParaRPr>
          </a:p>
          <a:p>
            <a:pPr fontAlgn="auto">
              <a:spcAft>
                <a:spcPts val="0"/>
              </a:spcAft>
            </a:pPr>
            <a:r>
              <a:rPr lang="en-US" sz="6000" dirty="0">
                <a:solidFill>
                  <a:srgbClr val="0070C0"/>
                </a:solidFill>
                <a:latin typeface="+mn-lt"/>
                <a:ea typeface="Adobe Heiti Std R" panose="020B0400000000000000" pitchFamily="34" charset="-128"/>
              </a:rPr>
              <a:t>“C” like code used within LabVIEW.  Inputs are created by right clicking on the left side of the frame. Outputs are on the right.</a:t>
            </a:r>
          </a:p>
          <a:p>
            <a:pPr fontAlgn="auto">
              <a:spcAft>
                <a:spcPts val="0"/>
              </a:spcAft>
            </a:pPr>
            <a:endParaRPr lang="en-US" sz="6000" dirty="0">
              <a:solidFill>
                <a:srgbClr val="0070C0"/>
              </a:solidFill>
              <a:latin typeface="+mn-lt"/>
              <a:ea typeface="Adobe Heiti Std R" panose="020B0400000000000000" pitchFamily="34" charset="-128"/>
            </a:endParaRPr>
          </a:p>
          <a:p>
            <a:pPr fontAlgn="auto">
              <a:spcAft>
                <a:spcPts val="0"/>
              </a:spcAft>
            </a:pPr>
            <a:endParaRPr lang="en-US" sz="6000" dirty="0">
              <a:latin typeface="Garamond" panose="02020404030301010803" pitchFamily="18" charset="0"/>
            </a:endParaRPr>
          </a:p>
        </p:txBody>
      </p:sp>
      <p:pic>
        <p:nvPicPr>
          <p:cNvPr id="2" name="Picture 1"/>
          <p:cNvPicPr>
            <a:picLocks noChangeAspect="1"/>
          </p:cNvPicPr>
          <p:nvPr/>
        </p:nvPicPr>
        <p:blipFill>
          <a:blip r:embed="rId2"/>
          <a:stretch>
            <a:fillRect/>
          </a:stretch>
        </p:blipFill>
        <p:spPr>
          <a:xfrm>
            <a:off x="2362200" y="2438400"/>
            <a:ext cx="7315200" cy="3162148"/>
          </a:xfrm>
          <a:prstGeom prst="rect">
            <a:avLst/>
          </a:prstGeom>
        </p:spPr>
      </p:pic>
    </p:spTree>
    <p:extLst>
      <p:ext uri="{BB962C8B-B14F-4D97-AF65-F5344CB8AC3E}">
        <p14:creationId xmlns:p14="http://schemas.microsoft.com/office/powerpoint/2010/main" val="673039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7794</TotalTime>
  <Words>4494</Words>
  <Application>Microsoft Office PowerPoint</Application>
  <PresentationFormat>Widescreen</PresentationFormat>
  <Paragraphs>789</Paragraphs>
  <Slides>108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108</vt:i4>
      </vt:variant>
    </vt:vector>
  </HeadingPairs>
  <TitlesOfParts>
    <vt:vector size="119" baseType="lpstr">
      <vt:lpstr>Adobe Heiti Std R</vt:lpstr>
      <vt:lpstr>Arial</vt:lpstr>
      <vt:lpstr>Calibri</vt:lpstr>
      <vt:lpstr>Calibri Light</vt:lpstr>
      <vt:lpstr>clear_sans</vt:lpstr>
      <vt:lpstr>Garamond</vt:lpstr>
      <vt:lpstr>Gotham SSm A</vt:lpstr>
      <vt:lpstr>inherit</vt:lpstr>
      <vt:lpstr>Times New Roman</vt:lpstr>
      <vt:lpstr>Verdana</vt:lpstr>
      <vt:lpstr>Office Theme</vt:lpstr>
      <vt:lpstr>PowerPoint Presentation</vt:lpstr>
      <vt:lpstr>CAM83012E Fall 2018 (Week 1) Microcomputer Interfacing  My Contact Information</vt:lpstr>
      <vt:lpstr>Fall 2018 CAM8302E Microcomputer Interfacing</vt:lpstr>
      <vt:lpstr>Grading Information (2018)</vt:lpstr>
      <vt:lpstr>NI myDAQ USB Interface</vt:lpstr>
      <vt:lpstr>NI myDAQ USB Oscilloscope</vt:lpstr>
      <vt:lpstr>myDAQ Interface Circuit</vt:lpstr>
      <vt:lpstr>myDAQ Basic I/O Circuit (2018):</vt:lpstr>
      <vt:lpstr>PowerPoint Presentation</vt:lpstr>
      <vt:lpstr>PowerPoint Presentation</vt:lpstr>
      <vt:lpstr>   Arduino Microcontroller Powerful high speed (16 MHz) Atmega 2560 processor 52 I/O pins 8k RAM, 256k of FLASH, and 4k EEPROM Free IDE (Integrated Development Environment) – easy to use and program. Low power device. Automatically starts program when powered. A/D converters, digital I/O, serial I/O, counters, timers, communications </vt:lpstr>
      <vt:lpstr>myDAQ USB Output Interface</vt:lpstr>
      <vt:lpstr>myDAQ USB Input Interface</vt:lpstr>
      <vt:lpstr>Arduino Embedded Output Interface</vt:lpstr>
      <vt:lpstr>Arduino Embedded Input Interface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myDAQ Digital I/O Specifications:</vt:lpstr>
      <vt:lpstr>myDAQ Analog I/O Specifications:</vt:lpstr>
      <vt:lpstr>myDAQ Power Supply Specifications:</vt:lpstr>
      <vt:lpstr>PowerPoint Presentation</vt:lpstr>
      <vt:lpstr>PowerPoint Presentation</vt:lpstr>
      <vt:lpstr>myDAQ Basic I/O Circuit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LabVIEW block diagram used to interface to the myDAQ.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LabVIEW</vt:lpstr>
      <vt:lpstr>LabVIEW Data Flow Execution</vt:lpstr>
      <vt:lpstr>LabVIEW Data Flow Programming</vt:lpstr>
      <vt:lpstr>LabVIEW  Front Panel &amp; Block Diagram</vt:lpstr>
      <vt:lpstr>PowerPoint Presentation</vt:lpstr>
      <vt:lpstr>PowerPoint Presentation</vt:lpstr>
      <vt:lpstr>LabVIEW Block Diagram (program)</vt:lpstr>
      <vt:lpstr>PowerPoint Presentation</vt:lpstr>
      <vt:lpstr>LabVIEW Menu Bar –  (Running and Stopping a Program) </vt:lpstr>
      <vt:lpstr>LabVIEW Front Panel Controls Palette</vt:lpstr>
      <vt:lpstr>LabVIEW Numeric Functions Palette</vt:lpstr>
      <vt:lpstr>LabVIEW Numeric Functions Palette</vt:lpstr>
      <vt:lpstr>LabVIEW Boolean Functions Palette</vt:lpstr>
      <vt:lpstr>LabVIEW Comparison Functions Palette</vt:lpstr>
      <vt:lpstr>LabVIEW Structures Palette:</vt:lpstr>
      <vt:lpstr>LabVIEW Front Panel Boolean Controls and Indicators</vt:lpstr>
      <vt:lpstr>LabVIEW Front Panel Numeric Controls and Indicators</vt:lpstr>
      <vt:lpstr>LabVIEW Front Panel Strings:</vt:lpstr>
      <vt:lpstr>LabVIEW Structures – For Loops and While Loops.</vt:lpstr>
      <vt:lpstr>LabVIEW Functions – Time Delay</vt:lpstr>
      <vt:lpstr>LabVIEW Functions: Numeric to Boolean Conversions</vt:lpstr>
      <vt:lpstr>LabVIEW Select Function</vt:lpstr>
      <vt:lpstr>PowerPoint Presentation</vt:lpstr>
      <vt:lpstr>LabVIEW Data Types</vt:lpstr>
      <vt:lpstr>LabVIEW Variable Types</vt:lpstr>
      <vt:lpstr>LabVIEW Integer Data Type</vt:lpstr>
      <vt:lpstr>Single/Double Precision</vt:lpstr>
      <vt:lpstr>Real Number: Single/Double Precision Floating-Point</vt:lpstr>
      <vt:lpstr>Boolean Data Type:</vt:lpstr>
      <vt:lpstr>LabVIEW Numeric Types</vt:lpstr>
      <vt:lpstr>LabVIEW Wire Colours and Type:</vt:lpstr>
      <vt:lpstr>LabVIEW Wire Colours:</vt:lpstr>
      <vt:lpstr>PowerPoint Presentation</vt:lpstr>
      <vt:lpstr>PowerPoint Presentation</vt:lpstr>
      <vt:lpstr>PowerPoint Presentation</vt:lpstr>
      <vt:lpstr>Working with Dynamic Data Types:</vt:lpstr>
      <vt:lpstr>PowerPoint Presentation</vt:lpstr>
      <vt:lpstr>PowerPoint Presentation</vt:lpstr>
      <vt:lpstr>PowerPoint Presentation</vt:lpstr>
      <vt:lpstr>PowerPoint Presentation</vt:lpstr>
      <vt:lpstr>LabVIEW Tools:</vt:lpstr>
      <vt:lpstr>Front Panel Example:</vt:lpstr>
      <vt:lpstr>Block Diagram Example:</vt:lpstr>
      <vt:lpstr>Working with Numeric Data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CAM8302E</dc:title>
  <dc:creator>Michel</dc:creator>
  <cp:lastModifiedBy>Michel Hanbury</cp:lastModifiedBy>
  <cp:revision>219</cp:revision>
  <cp:lastPrinted>2018-09-05T08:14:56Z</cp:lastPrinted>
  <dcterms:created xsi:type="dcterms:W3CDTF">2008-08-30T19:10:08Z</dcterms:created>
  <dcterms:modified xsi:type="dcterms:W3CDTF">2018-09-05T12:25:27Z</dcterms:modified>
</cp:coreProperties>
</file>