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41"/>
  </p:notesMasterIdLst>
  <p:handoutMasterIdLst>
    <p:handoutMasterId r:id="rId42"/>
  </p:handoutMasterIdLst>
  <p:sldIdLst>
    <p:sldId id="642" r:id="rId2"/>
    <p:sldId id="296" r:id="rId3"/>
    <p:sldId id="639" r:id="rId4"/>
    <p:sldId id="567" r:id="rId5"/>
    <p:sldId id="599" r:id="rId6"/>
    <p:sldId id="590" r:id="rId7"/>
    <p:sldId id="608" r:id="rId8"/>
    <p:sldId id="643" r:id="rId9"/>
    <p:sldId id="631" r:id="rId10"/>
    <p:sldId id="632" r:id="rId11"/>
    <p:sldId id="616" r:id="rId12"/>
    <p:sldId id="617" r:id="rId13"/>
    <p:sldId id="618" r:id="rId14"/>
    <p:sldId id="619" r:id="rId15"/>
    <p:sldId id="620" r:id="rId16"/>
    <p:sldId id="621" r:id="rId17"/>
    <p:sldId id="622" r:id="rId18"/>
    <p:sldId id="623" r:id="rId19"/>
    <p:sldId id="637" r:id="rId20"/>
    <p:sldId id="539" r:id="rId21"/>
    <p:sldId id="610" r:id="rId22"/>
    <p:sldId id="611" r:id="rId23"/>
    <p:sldId id="612" r:id="rId24"/>
    <p:sldId id="604" r:id="rId25"/>
    <p:sldId id="605" r:id="rId26"/>
    <p:sldId id="603" r:id="rId27"/>
    <p:sldId id="602" r:id="rId28"/>
    <p:sldId id="615" r:id="rId29"/>
    <p:sldId id="591" r:id="rId30"/>
    <p:sldId id="593" r:id="rId31"/>
    <p:sldId id="592" r:id="rId32"/>
    <p:sldId id="594" r:id="rId33"/>
    <p:sldId id="536" r:id="rId34"/>
    <p:sldId id="571" r:id="rId35"/>
    <p:sldId id="644" r:id="rId36"/>
    <p:sldId id="646" r:id="rId37"/>
    <p:sldId id="645" r:id="rId38"/>
    <p:sldId id="641" r:id="rId39"/>
    <p:sldId id="640" r:id="rId4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4" autoAdjust="0"/>
  </p:normalViewPr>
  <p:slideViewPr>
    <p:cSldViewPr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FE2EE8-FF0C-4435-BF0D-33DD273FDBE8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A70357-FCD1-4D87-BB79-D7DC73637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3E4D1F-C86E-44CC-9D34-D9F24184D335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978B76-A8EB-41A0-82A7-32B89B78A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30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78B76-A8EB-41A0-82A7-32B89B78A1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78B76-A8EB-41A0-82A7-32B89B78A1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2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78B76-A8EB-41A0-82A7-32B89B78A1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0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78B76-A8EB-41A0-82A7-32B89B78A1F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1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EFDA2-5EC5-4C03-8AB2-C5777BF8E404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E79B-F73F-4D58-BB3D-2E951F98E0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7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63744-90E2-44F3-8468-3D4A20CA15BD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8307B-7E04-42A4-9D94-2A45C15D43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28576-A66A-470F-893D-85B5AA210C70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01924-D546-4596-901F-A53C50F03A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E218B-8FCB-4654-9533-279081328308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99FCB-897E-4639-9B44-632A4A3C25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580C3-9B41-45A2-9AAA-38BC126E8F0F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0BCC2-3B83-4565-9A31-2BCD93E96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8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3B91D-9902-482C-B520-119FBCF7EEE7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CECE7-6DFF-4697-8117-3313FB025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6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A7F0E-B070-4A6B-99C4-909956E9CB0D}" type="datetime1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9DBA4-88D1-4857-8199-D06D15902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71E98-1E46-48FA-8258-0436F29D9A3D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B0BF7-5BC0-48E8-A8C8-3A976374EFD7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AB4E8-503E-461E-807F-5CCC55F76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8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35630-7437-4966-9F3E-A1E13FCE7B36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8729-6049-4F18-9B6B-5B372D17B0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5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31237-7A50-4FBC-A0B5-4745AFED0205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CAM8302E  F2018 Week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4BABF-1D29-47E2-91AE-E66FD9706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DB86C6-A43B-428F-801A-88460351C697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D4D5CA-E385-4E8D-897B-BBB76B5939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9062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Index slide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86000" y="22860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lear_sans"/>
              </a:rPr>
              <a:t>Slide </a:t>
            </a:r>
            <a:r>
              <a:rPr lang="en-US" dirty="0" smtClean="0">
                <a:solidFill>
                  <a:srgbClr val="000000"/>
                </a:solidFill>
                <a:latin typeface="clear_sans"/>
              </a:rPr>
              <a:t>Index</a:t>
            </a:r>
          </a:p>
          <a:p>
            <a:endParaRPr lang="en-US" dirty="0">
              <a:solidFill>
                <a:srgbClr val="000000"/>
              </a:solidFill>
              <a:latin typeface="clear_sans"/>
            </a:endParaRPr>
          </a:p>
          <a:p>
            <a:r>
              <a:rPr lang="en-US" dirty="0">
                <a:solidFill>
                  <a:srgbClr val="000000"/>
                </a:solidFill>
                <a:latin typeface="clear_sans"/>
              </a:rPr>
              <a:t>3-17 </a:t>
            </a:r>
            <a:r>
              <a:rPr lang="en-US" dirty="0">
                <a:solidFill>
                  <a:srgbClr val="000000"/>
                </a:solidFill>
                <a:latin typeface="inherit"/>
                <a:hlinkClick r:id="rId2" action="ppaction://hlinksldjump"/>
              </a:rPr>
              <a:t>Arduino</a:t>
            </a:r>
            <a:r>
              <a:rPr lang="en-US" dirty="0">
                <a:solidFill>
                  <a:srgbClr val="000000"/>
                </a:solidFill>
                <a:latin typeface="clear_sans"/>
                <a:hlinkClick r:id="rId2" action="ppaction://hlinksldjump"/>
              </a:rPr>
              <a:t> Specifications and Hardware</a:t>
            </a:r>
            <a:endParaRPr lang="en-US" dirty="0">
              <a:solidFill>
                <a:srgbClr val="000000"/>
              </a:solidFill>
              <a:latin typeface="clear_sans"/>
            </a:endParaRPr>
          </a:p>
          <a:p>
            <a:r>
              <a:rPr lang="en-US" dirty="0">
                <a:solidFill>
                  <a:srgbClr val="000000"/>
                </a:solidFill>
                <a:latin typeface="clear_sans"/>
              </a:rPr>
              <a:t>18-34 </a:t>
            </a:r>
            <a:r>
              <a:rPr lang="en-US" dirty="0">
                <a:solidFill>
                  <a:srgbClr val="000000"/>
                </a:solidFill>
                <a:latin typeface="inherit"/>
                <a:hlinkClick r:id="rId3" action="ppaction://hlinksldjump"/>
              </a:rPr>
              <a:t>Arduino</a:t>
            </a:r>
            <a:r>
              <a:rPr lang="en-US" dirty="0">
                <a:solidFill>
                  <a:srgbClr val="000000"/>
                </a:solidFill>
                <a:latin typeface="clear_sans"/>
                <a:hlinkClick r:id="rId3" action="ppaction://hlinksldjump"/>
              </a:rPr>
              <a:t> Install, IDE and Software</a:t>
            </a:r>
            <a:endParaRPr lang="en-US" dirty="0">
              <a:solidFill>
                <a:srgbClr val="000000"/>
              </a:solidFill>
              <a:latin typeface="clear_sans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clear_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E79B-F73F-4D58-BB3D-2E951F98E0C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19" y="291956"/>
            <a:ext cx="5589196" cy="1422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545" y="4344593"/>
            <a:ext cx="4267501" cy="1903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7620" y="387298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Serial I/O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44495" y="3975082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04477" y="1817025"/>
            <a:ext cx="2394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Main Digital I/O</a:t>
            </a:r>
          </a:p>
          <a:p>
            <a:r>
              <a:rPr lang="en-US" dirty="0" smtClean="0"/>
              <a:t>TTL  o/p  max. 40 mA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227" y="581026"/>
            <a:ext cx="2056648" cy="5210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92228" y="579120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More Digital I/O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26932" y="174701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Serial I/O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37221" y="174701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PWM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65445" y="2983477"/>
            <a:ext cx="1907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Arduino I/O Pins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934570" y="4242316"/>
            <a:ext cx="827681" cy="1663184"/>
          </a:xfrm>
          <a:prstGeom prst="roundRect">
            <a:avLst/>
          </a:prstGeom>
          <a:solidFill>
            <a:srgbClr val="FFFF00">
              <a:alpha val="23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52831" y="3975082"/>
            <a:ext cx="827681" cy="2000784"/>
          </a:xfrm>
          <a:prstGeom prst="roundRect">
            <a:avLst/>
          </a:prstGeom>
          <a:solidFill>
            <a:srgbClr val="FFFF00">
              <a:alpha val="23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426932" y="477005"/>
            <a:ext cx="1055097" cy="1663184"/>
          </a:xfrm>
          <a:prstGeom prst="roundRect">
            <a:avLst/>
          </a:prstGeom>
          <a:solidFill>
            <a:srgbClr val="FFFF00">
              <a:alpha val="23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E79B-F73F-4D58-BB3D-2E951F98E0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70967" y="533400"/>
            <a:ext cx="4990306" cy="573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Arduino Specs: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708" y="1600139"/>
            <a:ext cx="7817439" cy="46291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10200" y="1610299"/>
            <a:ext cx="1411828" cy="304800"/>
          </a:xfrm>
          <a:prstGeom prst="roundRect">
            <a:avLst/>
          </a:prstGeom>
          <a:solidFill>
            <a:schemeClr val="accent4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36888" y="3155196"/>
            <a:ext cx="1143000" cy="21850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4200" y="4191000"/>
            <a:ext cx="1143000" cy="2286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43200" y="2373429"/>
            <a:ext cx="1143000" cy="21850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82037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 Read this section carefully.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80" y="1610299"/>
            <a:ext cx="870948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52800" y="482599"/>
            <a:ext cx="4990306" cy="573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Arduino Specs: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90801"/>
            <a:ext cx="7505700" cy="1073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545" y="1461841"/>
            <a:ext cx="7505700" cy="839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06" y="4038600"/>
            <a:ext cx="7405688" cy="2057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00400" y="3107139"/>
            <a:ext cx="2590800" cy="16946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64840" y="4800601"/>
            <a:ext cx="6055360" cy="1931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482599"/>
            <a:ext cx="4990306" cy="573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Arduino Specs: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1143000"/>
            <a:ext cx="8034338" cy="521335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38400" y="2514600"/>
            <a:ext cx="7315200" cy="609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38400" y="4038600"/>
            <a:ext cx="7315200" cy="685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38400" y="5105400"/>
            <a:ext cx="7315200" cy="533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6934200" cy="573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Avoid Damaging </a:t>
            </a:r>
            <a:r>
              <a:rPr lang="en-US" dirty="0" smtClean="0">
                <a:latin typeface="Calibri" panose="020F0502020204030204" pitchFamily="34" charset="0"/>
              </a:rPr>
              <a:t>the Arduino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31538"/>
            <a:ext cx="7829550" cy="492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37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 Read this section carefully.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0" y="2161523"/>
            <a:ext cx="870948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7924800" cy="59670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84400" y="4876800"/>
            <a:ext cx="3302000" cy="24566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220" y="734077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 Read this section carefully.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838200" cy="7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97283"/>
            <a:ext cx="8210550" cy="615906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90090" y="197283"/>
            <a:ext cx="3496310" cy="2599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00250" y="1524000"/>
            <a:ext cx="3496310" cy="2599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20570" y="3106393"/>
            <a:ext cx="3999230" cy="2599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905000" y="4428868"/>
            <a:ext cx="3999230" cy="2599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2277"/>
            <a:ext cx="7905750" cy="5934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1200" y="2590800"/>
            <a:ext cx="2590800" cy="3048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33600" y="4236098"/>
            <a:ext cx="3962400" cy="33590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33600" y="546530"/>
            <a:ext cx="3962400" cy="2599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88" y="471487"/>
            <a:ext cx="7978412" cy="5610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19028" y="2819400"/>
            <a:ext cx="4610372" cy="457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03788" y="4465796"/>
            <a:ext cx="7749812" cy="4872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06570"/>
            <a:ext cx="9062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Arduino IDE Install and Software</a:t>
            </a:r>
            <a:endParaRPr lang="en-US" sz="36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57200"/>
            <a:ext cx="1106696" cy="107156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E79B-F73F-4D58-BB3D-2E951F98E0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914" y="1052901"/>
            <a:ext cx="9062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(IDE) Integrated </a:t>
            </a:r>
            <a:r>
              <a:rPr lang="en-US" sz="3600" b="1" dirty="0" smtClean="0">
                <a:solidFill>
                  <a:srgbClr val="002060"/>
                </a:solidFill>
              </a:rPr>
              <a:t>Development Environment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53230"/>
            <a:ext cx="9927773" cy="394854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10600" y="3873675"/>
            <a:ext cx="2155373" cy="2286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4343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Arduino IDE is a free open-source program.</a:t>
            </a:r>
          </a:p>
          <a:p>
            <a:endParaRPr lang="en-US" dirty="0"/>
          </a:p>
          <a:p>
            <a:r>
              <a:rPr lang="en-US" dirty="0" smtClean="0"/>
              <a:t>The latest version is 1.8.7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295400" y="3733800"/>
            <a:ext cx="9197877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Fall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2018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CAM8302E (Week  3)</a:t>
            </a:r>
            <a:b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Microcomputer Interfacing</a:t>
            </a:r>
            <a:b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Arduino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E79B-F73F-4D58-BB3D-2E951F98E0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3423"/>
            <a:ext cx="4401225" cy="1206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1" y="206465"/>
            <a:ext cx="34272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Week </a:t>
            </a:r>
            <a:r>
              <a:rPr lang="en-US" sz="1200" dirty="0" smtClean="0">
                <a:latin typeface="Calibri" panose="020F0502020204030204" pitchFamily="34" charset="0"/>
              </a:rPr>
              <a:t>3 </a:t>
            </a:r>
            <a:r>
              <a:rPr lang="en-US" sz="1200" dirty="0">
                <a:latin typeface="Calibri" panose="020F0502020204030204" pitchFamily="34" charset="0"/>
              </a:rPr>
              <a:t>-- </a:t>
            </a:r>
            <a:r>
              <a:rPr lang="en-US" sz="1200" dirty="0" smtClean="0">
                <a:latin typeface="Calibri" panose="020F0502020204030204" pitchFamily="34" charset="0"/>
              </a:rPr>
              <a:t>44 </a:t>
            </a:r>
            <a:r>
              <a:rPr lang="en-US" sz="1200" dirty="0">
                <a:latin typeface="Calibri" panose="020F0502020204030204" pitchFamily="34" charset="0"/>
              </a:rPr>
              <a:t>slides Michel Hanbury Sept. </a:t>
            </a:r>
            <a:r>
              <a:rPr lang="en-US" sz="1200" dirty="0" smtClean="0">
                <a:latin typeface="Calibri" panose="020F0502020204030204" pitchFamily="34" charset="0"/>
              </a:rPr>
              <a:t>21</a:t>
            </a:r>
            <a:r>
              <a:rPr lang="en-US" sz="1200" baseline="30000" dirty="0" smtClean="0">
                <a:latin typeface="Calibri" panose="020F0502020204030204" pitchFamily="34" charset="0"/>
              </a:rPr>
              <a:t>st</a:t>
            </a:r>
            <a:r>
              <a:rPr lang="en-US" sz="1200" dirty="0" smtClean="0">
                <a:latin typeface="Calibri" panose="020F0502020204030204" pitchFamily="34" charset="0"/>
              </a:rPr>
              <a:t>  2017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0"/>
            <a:ext cx="28575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0"/>
            <a:ext cx="173355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48" y="4572000"/>
            <a:ext cx="3152205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388" y="685800"/>
            <a:ext cx="4429125" cy="230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112" y="3159125"/>
            <a:ext cx="4724400" cy="302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033" y="2913835"/>
            <a:ext cx="1733550" cy="82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796938"/>
            <a:ext cx="2855420" cy="51471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52800" y="57420"/>
            <a:ext cx="5181600" cy="573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Arduino Board Setup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4200" y="1752600"/>
            <a:ext cx="266700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33600" y="3621860"/>
            <a:ext cx="285542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1066800"/>
            <a:ext cx="1833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Arduino converts the serial data to USB.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PC converts the USB data to </a:t>
            </a:r>
            <a:r>
              <a:rPr lang="en-US" dirty="0" smtClean="0"/>
              <a:t>asynchronous serial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30829" y="685800"/>
            <a:ext cx="381000" cy="381000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96543" y="2232354"/>
            <a:ext cx="381000" cy="369332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9887" y="3979667"/>
            <a:ext cx="381000" cy="369332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387012" y="1796534"/>
            <a:ext cx="381000" cy="369332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387012" y="3328172"/>
            <a:ext cx="381000" cy="369332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464" y="762000"/>
            <a:ext cx="5868886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95400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Verify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590612" y="1219200"/>
            <a:ext cx="1447988" cy="26086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94733" y="2057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Upload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22476" y="1349634"/>
            <a:ext cx="1830474" cy="89217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23416" y="24823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8339" y="21080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H="1" flipV="1">
            <a:off x="4953837" y="1414852"/>
            <a:ext cx="2092744" cy="106748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26028" y="1359251"/>
            <a:ext cx="2143718" cy="77400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81951" y="13651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Save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5700286" y="1257906"/>
            <a:ext cx="2281664" cy="2919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11349" y="259973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Arduino IDE (Integrated Development Environment)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9857" y="4915491"/>
            <a:ext cx="648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IDE to write, debug, verify and transfer your program.</a:t>
            </a:r>
          </a:p>
          <a:p>
            <a:r>
              <a:rPr lang="en-US" dirty="0" smtClean="0"/>
              <a:t>The IDE can be downloaded for free: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35486" y="2385060"/>
            <a:ext cx="236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(Transfer to Arduino)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97" y="4312674"/>
            <a:ext cx="31813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102" y="381000"/>
            <a:ext cx="7623098" cy="5212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7716" y="5486400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Basic Arduino program structure.  Setup() runs once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the loop() functions runs continuously once started.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Ardu</a:t>
            </a:r>
            <a:r>
              <a:rPr lang="en-US" b="1" dirty="0" smtClean="0">
                <a:solidFill>
                  <a:srgbClr val="FF0000"/>
                </a:solidFill>
              </a:rPr>
              <a:t>ino</a:t>
            </a:r>
            <a:r>
              <a:rPr lang="en-US" b="1" dirty="0" smtClean="0"/>
              <a:t> Program (</a:t>
            </a:r>
            <a:r>
              <a:rPr lang="en-US" b="1" dirty="0" err="1" smtClean="0">
                <a:solidFill>
                  <a:srgbClr val="FF0000"/>
                </a:solidFill>
              </a:rPr>
              <a:t>sketch.ino</a:t>
            </a:r>
            <a:r>
              <a:rPr lang="en-US" b="1" dirty="0" smtClean="0"/>
              <a:t>):</a:t>
            </a:r>
            <a:br>
              <a:rPr lang="en-US" b="1" dirty="0" smtClean="0"/>
            </a:br>
            <a:r>
              <a:rPr lang="en-US" b="1" dirty="0" smtClean="0"/>
              <a:t>Definitions, Libraries, Setup, Loop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82" y="1981200"/>
            <a:ext cx="8409418" cy="40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0"/>
            <a:ext cx="7467600" cy="57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7696200" cy="56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6934200" cy="55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752047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4852"/>
            <a:ext cx="5673961" cy="6087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97029"/>
            <a:ext cx="3657600" cy="861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800" y="194852"/>
            <a:ext cx="1017998" cy="8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1100718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5643" y="2645023"/>
            <a:ext cx="9062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Arduino Specifications and Hardware</a:t>
            </a:r>
            <a:endParaRPr lang="en-US" sz="3600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57200"/>
            <a:ext cx="1500188" cy="145256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E79B-F73F-4D58-BB3D-2E951F98E0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2" y="838200"/>
            <a:ext cx="1176349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9" y="2271712"/>
            <a:ext cx="11548241" cy="4267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492848"/>
            <a:ext cx="5791200" cy="573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Code that is run only once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61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code in the setup() function is executed once and is not part of a program loop.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9054506" cy="5943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01278" y="381000"/>
            <a:ext cx="2554455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Software</a:t>
            </a:r>
            <a:b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5977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464" y="762000"/>
            <a:ext cx="5868886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295400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Verify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590612" y="1219200"/>
            <a:ext cx="1447988" cy="26086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94733" y="2057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Upload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22476" y="1349634"/>
            <a:ext cx="1830474" cy="89217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23416" y="24823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8339" y="21080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H="1" flipV="1">
            <a:off x="4953837" y="1414852"/>
            <a:ext cx="2092744" cy="106748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26028" y="1359251"/>
            <a:ext cx="2143718" cy="77400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81951" y="13651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Save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5700286" y="1257906"/>
            <a:ext cx="2281664" cy="291927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11349" y="259973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Arduino IDE (Integrated Development Environment)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57561" y="4399002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IDE to write, debug, verify and transfer your program.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35486" y="2385060"/>
            <a:ext cx="236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(Transfer to Arduino)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0612" y="5275902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 --  Integrated Development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Arduino Program (is called a Sketch):</a:t>
            </a:r>
            <a:br>
              <a:rPr lang="en-US" b="1" dirty="0" smtClean="0"/>
            </a:br>
            <a:r>
              <a:rPr lang="en-US" b="1" dirty="0" smtClean="0"/>
              <a:t>Definitions, Libraries, Setup, Loop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82" y="1981200"/>
            <a:ext cx="8409418" cy="404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895600"/>
            <a:ext cx="26479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6096000" cy="56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9982200" cy="5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9220200" cy="57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7402" y="520066"/>
            <a:ext cx="4846318" cy="836613"/>
          </a:xfrm>
        </p:spPr>
        <p:txBody>
          <a:bodyPr>
            <a:normAutofit/>
          </a:bodyPr>
          <a:lstStyle/>
          <a:p>
            <a:r>
              <a:rPr lang="en-US" b="1" dirty="0" smtClean="0"/>
              <a:t>Arduino LCD Library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5" y="1655128"/>
            <a:ext cx="3802185" cy="373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5638799" y="1690688"/>
            <a:ext cx="45719" cy="417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37" y="1943230"/>
            <a:ext cx="3009900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5" y="3208971"/>
            <a:ext cx="47529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599122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905000"/>
            <a:ext cx="2028825" cy="542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3657600"/>
            <a:ext cx="6186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add-in libraries can be found on the GitHub web site.</a:t>
            </a:r>
          </a:p>
          <a:p>
            <a:endParaRPr lang="en-US" dirty="0"/>
          </a:p>
          <a:p>
            <a:r>
              <a:rPr lang="en-US" dirty="0" smtClean="0"/>
              <a:t>These libraries are installed using the Arduino IDE.</a:t>
            </a:r>
          </a:p>
          <a:p>
            <a:endParaRPr lang="en-US" dirty="0"/>
          </a:p>
          <a:p>
            <a:r>
              <a:rPr lang="en-US" dirty="0" smtClean="0"/>
              <a:t>The Arduino can call functions that are part of the library.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09900" y="330366"/>
            <a:ext cx="6172200" cy="573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Arduino Microcontroller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1143000"/>
            <a:ext cx="8172450" cy="4248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6999" y="5477600"/>
            <a:ext cx="7515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popular inexpensive microcontroller used for embedded systems. It has 16 </a:t>
            </a:r>
            <a:r>
              <a:rPr lang="en-US" dirty="0" smtClean="0"/>
              <a:t>(10 </a:t>
            </a:r>
            <a:r>
              <a:rPr lang="en-US" dirty="0" smtClean="0"/>
              <a:t>bit </a:t>
            </a:r>
            <a:r>
              <a:rPr lang="en-US" dirty="0" smtClean="0"/>
              <a:t>A/D) </a:t>
            </a:r>
            <a:r>
              <a:rPr lang="en-US" dirty="0" smtClean="0"/>
              <a:t>inputs and synchronous and asynchronous serial ports.  The device has 54 </a:t>
            </a:r>
            <a:r>
              <a:rPr lang="en-US" dirty="0" smtClean="0"/>
              <a:t>programmable digital </a:t>
            </a:r>
            <a:r>
              <a:rPr lang="en-US" dirty="0" smtClean="0"/>
              <a:t>I/O pins.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52800" y="482599"/>
            <a:ext cx="4990306" cy="573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Arduino Mega Specs: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401" y="1227816"/>
            <a:ext cx="7991475" cy="5029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0" y="2362200"/>
            <a:ext cx="914400" cy="381000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3708415"/>
            <a:ext cx="914400" cy="381000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26166" y="4089415"/>
            <a:ext cx="914400" cy="381000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99817" y="5723421"/>
            <a:ext cx="914400" cy="381000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4715918"/>
            <a:ext cx="914400" cy="381000"/>
          </a:xfrm>
          <a:prstGeom prst="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62800" y="1828800"/>
            <a:ext cx="25146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Indicates amount of memory, I/O pins and basic voltage and current specs.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6991" y="5261756"/>
            <a:ext cx="34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Flash – non volatile program storage.  SRAM – variable storage.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36991" y="3785546"/>
            <a:ext cx="192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bit (0-5 volts)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604" y="1591230"/>
            <a:ext cx="1532222" cy="44704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55928" y="2362200"/>
            <a:ext cx="22762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min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55928" y="3133170"/>
            <a:ext cx="22762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min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08200" y="4301138"/>
            <a:ext cx="26609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max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17456" y="4747523"/>
            <a:ext cx="26609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max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9721649" y="2502152"/>
            <a:ext cx="668453" cy="169277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Logic High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9746935" y="4715908"/>
            <a:ext cx="636393" cy="169277"/>
          </a:xfrm>
          <a:prstGeom prst="rect">
            <a:avLst/>
          </a:prstGeom>
          <a:solidFill>
            <a:srgbClr val="92D05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Logic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/>
              <a:t>Low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49770" y="1045162"/>
            <a:ext cx="144108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Logic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16280"/>
            <a:ext cx="8496300" cy="561975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810000" y="57420"/>
            <a:ext cx="4724400" cy="573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Arduino Hardware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905000"/>
            <a:ext cx="1295400" cy="215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Serial I/O (0,1)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296400" y="2362200"/>
            <a:ext cx="1066800" cy="215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SPI  (19-22)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52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"/>
            <a:ext cx="8403836" cy="3733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581400" y="2362202"/>
            <a:ext cx="1754274" cy="266699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155074" y="2370036"/>
            <a:ext cx="855576" cy="25067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114800" y="47956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Connect to these points to power the circuits on your proto board.</a:t>
            </a:r>
          </a:p>
          <a:p>
            <a:endParaRPr lang="en-US" dirty="0"/>
          </a:p>
          <a:p>
            <a:r>
              <a:rPr lang="en-US" dirty="0" smtClean="0"/>
              <a:t>Disconnect the USB cable when making changes to your circuits. (Maximum current 100 mA)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201" y="5156290"/>
            <a:ext cx="666750" cy="504761"/>
            <a:chOff x="5786323" y="4323283"/>
            <a:chExt cx="453543" cy="307239"/>
          </a:xfrm>
        </p:grpSpPr>
        <p:sp>
          <p:nvSpPr>
            <p:cNvPr id="11" name="Oval 10"/>
            <p:cNvSpPr/>
            <p:nvPr/>
          </p:nvSpPr>
          <p:spPr>
            <a:xfrm>
              <a:off x="5786323" y="4323283"/>
              <a:ext cx="453543" cy="30723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0220" y="4364499"/>
              <a:ext cx="422207" cy="224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Gnd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77275" y="4983196"/>
            <a:ext cx="666750" cy="504761"/>
            <a:chOff x="5786323" y="4323283"/>
            <a:chExt cx="453543" cy="307239"/>
          </a:xfrm>
        </p:grpSpPr>
        <p:sp>
          <p:nvSpPr>
            <p:cNvPr id="14" name="Oval 13"/>
            <p:cNvSpPr/>
            <p:nvPr/>
          </p:nvSpPr>
          <p:spPr>
            <a:xfrm>
              <a:off x="5786323" y="4323283"/>
              <a:ext cx="453543" cy="30723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44636" y="4364499"/>
              <a:ext cx="304442" cy="224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3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F21DB-FB0B-450C-AEE5-B66240B564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9492"/>
            <a:ext cx="10134600" cy="61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4" y="503637"/>
            <a:ext cx="3793331" cy="1864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4" y="4469607"/>
            <a:ext cx="8330213" cy="1785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5259" y="503636"/>
            <a:ext cx="42250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 power to your circuit from 5V and ground.  Max of 100 mA through +5</a:t>
            </a:r>
          </a:p>
          <a:p>
            <a:endParaRPr lang="en-US" dirty="0"/>
          </a:p>
          <a:p>
            <a:r>
              <a:rPr lang="en-US" dirty="0" smtClean="0"/>
              <a:t>The 5 volt pin is an output supply. Do not connect 5.0 volts from a power supply </a:t>
            </a:r>
            <a:r>
              <a:rPr lang="en-US" dirty="0"/>
              <a:t>t</a:t>
            </a:r>
            <a:r>
              <a:rPr lang="en-US" dirty="0" smtClean="0"/>
              <a:t>o this pin. Do not connect power to any other pin.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599261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16 analog to digital converter channels (0 to 5.0 volts)   0 to 1023      10 </a:t>
            </a:r>
            <a:r>
              <a:rPr lang="en-US" dirty="0" smtClean="0"/>
              <a:t>bits    4.88 mV resolution.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1413" y="2798811"/>
            <a:ext cx="4685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Arduino I/O Pins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06418" y="1123661"/>
            <a:ext cx="1170382" cy="1244035"/>
          </a:xfrm>
          <a:prstGeom prst="roundRect">
            <a:avLst/>
          </a:prstGeom>
          <a:solidFill>
            <a:srgbClr val="FFFF00">
              <a:alpha val="23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15718" y="4905086"/>
            <a:ext cx="8104581" cy="1244035"/>
          </a:xfrm>
          <a:prstGeom prst="roundRect">
            <a:avLst/>
          </a:prstGeom>
          <a:solidFill>
            <a:srgbClr val="FFFF00">
              <a:alpha val="23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CAM8302E  F2018 Week 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E79B-F73F-4D58-BB3D-2E951F98E0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8204</TotalTime>
  <Words>699</Words>
  <Application>Microsoft Office PowerPoint</Application>
  <PresentationFormat>Widescreen</PresentationFormat>
  <Paragraphs>177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clear_sans</vt:lpstr>
      <vt:lpstr>inherit</vt:lpstr>
      <vt:lpstr>Office Theme</vt:lpstr>
      <vt:lpstr>PowerPoint Presentation</vt:lpstr>
      <vt:lpstr>Fall 2018 CAM8302E (Week  3) Microcomputer Interfacing Arduino Overview</vt:lpstr>
      <vt:lpstr>PowerPoint Presentation</vt:lpstr>
      <vt:lpstr>Arduino Microcontroller</vt:lpstr>
      <vt:lpstr>Arduino Mega Specs:</vt:lpstr>
      <vt:lpstr>Arduino Hardware</vt:lpstr>
      <vt:lpstr>PowerPoint Presentation</vt:lpstr>
      <vt:lpstr>PowerPoint Presentation</vt:lpstr>
      <vt:lpstr>PowerPoint Presentation</vt:lpstr>
      <vt:lpstr>PowerPoint Presentation</vt:lpstr>
      <vt:lpstr>Arduino Specs:</vt:lpstr>
      <vt:lpstr>Arduino Specs:</vt:lpstr>
      <vt:lpstr>Arduino Specs:</vt:lpstr>
      <vt:lpstr>Avoid Damaging the Arduino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Arduino Board Setup:</vt:lpstr>
      <vt:lpstr>PowerPoint Presentation</vt:lpstr>
      <vt:lpstr>PowerPoint Presentation</vt:lpstr>
      <vt:lpstr>Arduino Program (sketch.ino): Definitions, Libraries, Setup,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 that is run only once</vt:lpstr>
      <vt:lpstr>Software Example:</vt:lpstr>
      <vt:lpstr>PowerPoint Presentation</vt:lpstr>
      <vt:lpstr>Arduino Program (is called a Sketch): Definitions, Libraries, Setup, Loop</vt:lpstr>
      <vt:lpstr>PowerPoint Presentation</vt:lpstr>
      <vt:lpstr>PowerPoint Presentation</vt:lpstr>
      <vt:lpstr>PowerPoint Presentation</vt:lpstr>
      <vt:lpstr>Arduino LCD Library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CAM8302E</dc:title>
  <dc:creator>Michel</dc:creator>
  <cp:lastModifiedBy>Michel Hanbury</cp:lastModifiedBy>
  <cp:revision>228</cp:revision>
  <cp:lastPrinted>2017-09-22T03:58:32Z</cp:lastPrinted>
  <dcterms:created xsi:type="dcterms:W3CDTF">2008-08-30T19:10:08Z</dcterms:created>
  <dcterms:modified xsi:type="dcterms:W3CDTF">2018-09-19T01:49:42Z</dcterms:modified>
</cp:coreProperties>
</file>