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4"/>
  </p:notesMasterIdLst>
  <p:handoutMasterIdLst>
    <p:handoutMasterId r:id="rId105"/>
  </p:handoutMasterIdLst>
  <p:sldIdLst>
    <p:sldId id="407" r:id="rId2"/>
    <p:sldId id="333" r:id="rId3"/>
    <p:sldId id="400" r:id="rId4"/>
    <p:sldId id="348" r:id="rId5"/>
    <p:sldId id="381" r:id="rId6"/>
    <p:sldId id="387" r:id="rId7"/>
    <p:sldId id="383" r:id="rId8"/>
    <p:sldId id="384" r:id="rId9"/>
    <p:sldId id="382" r:id="rId10"/>
    <p:sldId id="388" r:id="rId11"/>
    <p:sldId id="399" r:id="rId12"/>
    <p:sldId id="316" r:id="rId13"/>
    <p:sldId id="353" r:id="rId14"/>
    <p:sldId id="354" r:id="rId15"/>
    <p:sldId id="355" r:id="rId16"/>
    <p:sldId id="331" r:id="rId17"/>
    <p:sldId id="357" r:id="rId18"/>
    <p:sldId id="398" r:id="rId19"/>
    <p:sldId id="389" r:id="rId20"/>
    <p:sldId id="319" r:id="rId21"/>
    <p:sldId id="324" r:id="rId22"/>
    <p:sldId id="318" r:id="rId23"/>
    <p:sldId id="320" r:id="rId24"/>
    <p:sldId id="321" r:id="rId25"/>
    <p:sldId id="322" r:id="rId26"/>
    <p:sldId id="379" r:id="rId27"/>
    <p:sldId id="406" r:id="rId28"/>
    <p:sldId id="405" r:id="rId29"/>
    <p:sldId id="402" r:id="rId30"/>
    <p:sldId id="403" r:id="rId31"/>
    <p:sldId id="404" r:id="rId32"/>
    <p:sldId id="336" r:id="rId33"/>
    <p:sldId id="308" r:id="rId34"/>
    <p:sldId id="366" r:id="rId35"/>
    <p:sldId id="307" r:id="rId36"/>
    <p:sldId id="309" r:id="rId37"/>
    <p:sldId id="310" r:id="rId38"/>
    <p:sldId id="311" r:id="rId39"/>
    <p:sldId id="312" r:id="rId40"/>
    <p:sldId id="313" r:id="rId41"/>
    <p:sldId id="314" r:id="rId42"/>
    <p:sldId id="390" r:id="rId43"/>
    <p:sldId id="378" r:id="rId44"/>
    <p:sldId id="370" r:id="rId45"/>
    <p:sldId id="371" r:id="rId46"/>
    <p:sldId id="372" r:id="rId47"/>
    <p:sldId id="373" r:id="rId48"/>
    <p:sldId id="374" r:id="rId49"/>
    <p:sldId id="375" r:id="rId50"/>
    <p:sldId id="376" r:id="rId51"/>
    <p:sldId id="262" r:id="rId52"/>
    <p:sldId id="263" r:id="rId53"/>
    <p:sldId id="267" r:id="rId54"/>
    <p:sldId id="269" r:id="rId55"/>
    <p:sldId id="362" r:id="rId56"/>
    <p:sldId id="306" r:id="rId57"/>
    <p:sldId id="305" r:id="rId58"/>
    <p:sldId id="270" r:id="rId59"/>
    <p:sldId id="273" r:id="rId60"/>
    <p:sldId id="260" r:id="rId61"/>
    <p:sldId id="391" r:id="rId62"/>
    <p:sldId id="339" r:id="rId63"/>
    <p:sldId id="367" r:id="rId64"/>
    <p:sldId id="434" r:id="rId65"/>
    <p:sldId id="368" r:id="rId66"/>
    <p:sldId id="369" r:id="rId67"/>
    <p:sldId id="338" r:id="rId68"/>
    <p:sldId id="291" r:id="rId69"/>
    <p:sldId id="337" r:id="rId70"/>
    <p:sldId id="401" r:id="rId71"/>
    <p:sldId id="392" r:id="rId72"/>
    <p:sldId id="393" r:id="rId73"/>
    <p:sldId id="394" r:id="rId74"/>
    <p:sldId id="395" r:id="rId75"/>
    <p:sldId id="396" r:id="rId76"/>
    <p:sldId id="397" r:id="rId77"/>
    <p:sldId id="408" r:id="rId78"/>
    <p:sldId id="424" r:id="rId79"/>
    <p:sldId id="409" r:id="rId80"/>
    <p:sldId id="410" r:id="rId81"/>
    <p:sldId id="425" r:id="rId82"/>
    <p:sldId id="426" r:id="rId83"/>
    <p:sldId id="427" r:id="rId84"/>
    <p:sldId id="428" r:id="rId85"/>
    <p:sldId id="432" r:id="rId86"/>
    <p:sldId id="431" r:id="rId87"/>
    <p:sldId id="433" r:id="rId88"/>
    <p:sldId id="430" r:id="rId89"/>
    <p:sldId id="429"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6" d="100"/>
          <a:sy n="116" d="100"/>
        </p:scale>
        <p:origin x="21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F70FBB9-13A5-49A1-97F3-93CD65EF39FE}" type="datetimeFigureOut">
              <a:rPr lang="en-US" smtClean="0"/>
              <a:t>9/17/2018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80DE72-3EFA-4F21-B4F8-7C81E5387039}" type="slidenum">
              <a:rPr lang="en-US" smtClean="0"/>
              <a:t>‹#›</a:t>
            </a:fld>
            <a:endParaRPr lang="en-US"/>
          </a:p>
        </p:txBody>
      </p:sp>
    </p:spTree>
    <p:extLst>
      <p:ext uri="{BB962C8B-B14F-4D97-AF65-F5344CB8AC3E}">
        <p14:creationId xmlns:p14="http://schemas.microsoft.com/office/powerpoint/2010/main" val="1988750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DED69F-B04B-4FE8-A429-819A474848DD}" type="datetimeFigureOut">
              <a:rPr lang="en-US" smtClean="0"/>
              <a:t>9/17/2018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214722-2FB7-4BBE-B91C-BBEE8BF78B77}" type="slidenum">
              <a:rPr lang="en-US" smtClean="0"/>
              <a:t>‹#›</a:t>
            </a:fld>
            <a:endParaRPr lang="en-US"/>
          </a:p>
        </p:txBody>
      </p:sp>
    </p:spTree>
    <p:extLst>
      <p:ext uri="{BB962C8B-B14F-4D97-AF65-F5344CB8AC3E}">
        <p14:creationId xmlns:p14="http://schemas.microsoft.com/office/powerpoint/2010/main" val="365907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2</a:t>
            </a:fld>
            <a:endParaRPr lang="en-US"/>
          </a:p>
        </p:txBody>
      </p:sp>
    </p:spTree>
    <p:extLst>
      <p:ext uri="{BB962C8B-B14F-4D97-AF65-F5344CB8AC3E}">
        <p14:creationId xmlns:p14="http://schemas.microsoft.com/office/powerpoint/2010/main" val="10141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214722-2FB7-4BBE-B91C-BBEE8BF78B77}" type="slidenum">
              <a:rPr lang="en-US" smtClean="0"/>
              <a:t>9</a:t>
            </a:fld>
            <a:endParaRPr lang="en-US"/>
          </a:p>
        </p:txBody>
      </p:sp>
    </p:spTree>
    <p:extLst>
      <p:ext uri="{BB962C8B-B14F-4D97-AF65-F5344CB8AC3E}">
        <p14:creationId xmlns:p14="http://schemas.microsoft.com/office/powerpoint/2010/main" val="102619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79</a:t>
            </a:fld>
            <a:endParaRPr lang="en-US"/>
          </a:p>
        </p:txBody>
      </p:sp>
    </p:spTree>
    <p:extLst>
      <p:ext uri="{BB962C8B-B14F-4D97-AF65-F5344CB8AC3E}">
        <p14:creationId xmlns:p14="http://schemas.microsoft.com/office/powerpoint/2010/main" val="155675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214722-2FB7-4BBE-B91C-BBEE8BF78B77}" type="slidenum">
              <a:rPr lang="en-US" smtClean="0"/>
              <a:t>87</a:t>
            </a:fld>
            <a:endParaRPr lang="en-US"/>
          </a:p>
        </p:txBody>
      </p:sp>
    </p:spTree>
    <p:extLst>
      <p:ext uri="{BB962C8B-B14F-4D97-AF65-F5344CB8AC3E}">
        <p14:creationId xmlns:p14="http://schemas.microsoft.com/office/powerpoint/2010/main" val="29465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73D42D-362F-4950-AC49-FB95B0E2372B}" type="datetime1">
              <a:rPr lang="en-US" smtClean="0"/>
              <a:t>9/18/2018</a:t>
            </a:fld>
            <a:endParaRPr lang="en-US"/>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4103505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3720A1-E9EC-40CF-87C4-826FE8AA129D}" type="datetime1">
              <a:rPr lang="en-US" smtClean="0"/>
              <a:t>9/18/2018</a:t>
            </a:fld>
            <a:endParaRPr lang="en-US"/>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251556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00FDF6-2A32-4835-8FB2-A56B9770E375}" type="datetime1">
              <a:rPr lang="en-US" smtClean="0"/>
              <a:t>9/18/2018</a:t>
            </a:fld>
            <a:endParaRPr lang="en-US"/>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3213785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5650C1-A757-4E71-A047-5B13340691A8}" type="datetime1">
              <a:rPr lang="en-US" smtClean="0"/>
              <a:t>9/18/2018</a:t>
            </a:fld>
            <a:endParaRPr lang="en-US"/>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2764752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DFACF0-D2EF-406D-A0D2-9AE243E95F6B}" type="datetime1">
              <a:rPr lang="en-US" smtClean="0"/>
              <a:t>9/18/2018</a:t>
            </a:fld>
            <a:endParaRPr lang="en-US"/>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253500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7A5ED1-00B5-40F9-85BD-E5A4F1B7AE8D}" type="datetime1">
              <a:rPr lang="en-US" smtClean="0"/>
              <a:t>9/18/2018</a:t>
            </a:fld>
            <a:endParaRPr lang="en-US"/>
          </a:p>
        </p:txBody>
      </p:sp>
      <p:sp>
        <p:nvSpPr>
          <p:cNvPr id="6" name="Footer Placeholder 5"/>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200035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3067CD-D752-4583-9636-5DE03675667D}" type="datetime1">
              <a:rPr lang="en-US" smtClean="0"/>
              <a:t>9/18/2018</a:t>
            </a:fld>
            <a:endParaRPr lang="en-US"/>
          </a:p>
        </p:txBody>
      </p:sp>
      <p:sp>
        <p:nvSpPr>
          <p:cNvPr id="8" name="Footer Placeholder 7"/>
          <p:cNvSpPr>
            <a:spLocks noGrp="1"/>
          </p:cNvSpPr>
          <p:nvPr>
            <p:ph type="ftr" sz="quarter" idx="11"/>
          </p:nvPr>
        </p:nvSpPr>
        <p:spPr/>
        <p:txBody>
          <a:bodyPr/>
          <a:lstStyle/>
          <a:p>
            <a:r>
              <a:rPr lang="en-US" smtClean="0"/>
              <a:t>CAM8302E  Class 4 Theory F2018</a:t>
            </a:r>
            <a:endParaRPr lang="en-US"/>
          </a:p>
        </p:txBody>
      </p:sp>
      <p:sp>
        <p:nvSpPr>
          <p:cNvPr id="9" name="Slide Number Placeholder 8"/>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347641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5A12CC-7D0B-4338-A32A-7E2F4948E0FC}" type="datetime1">
              <a:rPr lang="en-US" smtClean="0"/>
              <a:t>9/18/2018</a:t>
            </a:fld>
            <a:endParaRPr lang="en-US"/>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221831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4012-69E4-4228-96B2-7F44C39CF5E7}" type="datetime1">
              <a:rPr lang="en-US" smtClean="0"/>
              <a:t>9/18/2018</a:t>
            </a:fld>
            <a:endParaRPr lang="en-US"/>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152617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182908-975E-4857-8377-0E58F630C52F}" type="datetime1">
              <a:rPr lang="en-US" smtClean="0"/>
              <a:t>9/18/2018</a:t>
            </a:fld>
            <a:endParaRPr lang="en-US"/>
          </a:p>
        </p:txBody>
      </p:sp>
      <p:sp>
        <p:nvSpPr>
          <p:cNvPr id="6" name="Footer Placeholder 5"/>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358866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D78E8-713E-479A-8C70-E9ACCCA5ED4D}" type="datetime1">
              <a:rPr lang="en-US" smtClean="0"/>
              <a:t>9/18/2018</a:t>
            </a:fld>
            <a:endParaRPr lang="en-US"/>
          </a:p>
        </p:txBody>
      </p:sp>
      <p:sp>
        <p:nvSpPr>
          <p:cNvPr id="6" name="Footer Placeholder 5"/>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a:t>
            </a:fld>
            <a:endParaRPr lang="en-US"/>
          </a:p>
        </p:txBody>
      </p:sp>
    </p:spTree>
    <p:extLst>
      <p:ext uri="{BB962C8B-B14F-4D97-AF65-F5344CB8AC3E}">
        <p14:creationId xmlns:p14="http://schemas.microsoft.com/office/powerpoint/2010/main" val="186196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827D0-BC4F-4D53-8A8C-F250FEA63983}" type="datetime1">
              <a:rPr lang="en-US" smtClean="0"/>
              <a:t>9/18/2018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CAM8302E  Class 4 Theory F2018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F1AF1-96A1-4BAC-99C9-7D8BFD3C4230}" type="slidenum">
              <a:rPr lang="en-US" smtClean="0"/>
              <a:t>‹#›</a:t>
            </a:fld>
            <a:endParaRPr lang="en-US"/>
          </a:p>
        </p:txBody>
      </p:sp>
    </p:spTree>
    <p:extLst>
      <p:ext uri="{BB962C8B-B14F-4D97-AF65-F5344CB8AC3E}">
        <p14:creationId xmlns:p14="http://schemas.microsoft.com/office/powerpoint/2010/main" val="1673936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11.xml"/><Relationship Id="rId7"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31.xml"/><Relationship Id="rId4" Type="http://schemas.openxmlformats.org/officeDocument/2006/relationships/slide" Target="slide26.xml"/><Relationship Id="rId9" Type="http://schemas.openxmlformats.org/officeDocument/2006/relationships/slide" Target="slide7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image" Target="../media/image163.png"/></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0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s://www.arduino.cc/en/Guide/Librari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1.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1.png"/><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9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 Id="rId5" Type="http://schemas.openxmlformats.org/officeDocument/2006/relationships/hyperlink" Target="https://www.arduino.cc/en/Guide/Libraries" TargetMode="External"/><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088" y="474648"/>
            <a:ext cx="7487312" cy="646331"/>
          </a:xfrm>
          <a:prstGeom prst="rect">
            <a:avLst/>
          </a:prstGeom>
        </p:spPr>
        <p:txBody>
          <a:bodyPr wrap="square">
            <a:spAutoFit/>
          </a:bodyPr>
          <a:lstStyle/>
          <a:p>
            <a:r>
              <a:rPr lang="en-US" sz="3600" b="1" dirty="0" smtClean="0">
                <a:solidFill>
                  <a:srgbClr val="002060"/>
                </a:solidFill>
              </a:rPr>
              <a:t>Slide Index</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1</a:t>
            </a:fld>
            <a:endParaRPr lang="en-US"/>
          </a:p>
        </p:txBody>
      </p:sp>
      <p:sp>
        <p:nvSpPr>
          <p:cNvPr id="5" name="Rectangle 4"/>
          <p:cNvSpPr/>
          <p:nvPr/>
        </p:nvSpPr>
        <p:spPr>
          <a:xfrm>
            <a:off x="3136814" y="727669"/>
            <a:ext cx="6096000" cy="4801314"/>
          </a:xfrm>
          <a:prstGeom prst="rect">
            <a:avLst/>
          </a:prstGeom>
        </p:spPr>
        <p:txBody>
          <a:bodyPr>
            <a:spAutoFit/>
          </a:bodyPr>
          <a:lstStyle/>
          <a:p>
            <a:endParaRPr lang="en-US" dirty="0">
              <a:solidFill>
                <a:srgbClr val="000000"/>
              </a:solidFill>
              <a:latin typeface="clear_sans"/>
            </a:endParaRPr>
          </a:p>
          <a:p>
            <a:r>
              <a:rPr lang="en-US" dirty="0">
                <a:solidFill>
                  <a:srgbClr val="000000"/>
                </a:solidFill>
                <a:latin typeface="clear_sans"/>
              </a:rPr>
              <a:t>3-10 </a:t>
            </a:r>
            <a:r>
              <a:rPr lang="en-US" dirty="0">
                <a:solidFill>
                  <a:srgbClr val="000000"/>
                </a:solidFill>
                <a:latin typeface="clear_sans"/>
                <a:hlinkClick r:id="rId2" action="ppaction://hlinksldjump"/>
              </a:rPr>
              <a:t>Basic I/O Hardware for the </a:t>
            </a:r>
            <a:r>
              <a:rPr lang="en-US" dirty="0" smtClean="0">
                <a:solidFill>
                  <a:srgbClr val="000000"/>
                </a:solidFill>
                <a:latin typeface="inherit"/>
                <a:hlinkClick r:id="rId2" action="ppaction://hlinksldjump"/>
              </a:rPr>
              <a:t>Arduino</a:t>
            </a:r>
            <a:endParaRPr lang="en-US" dirty="0" smtClean="0">
              <a:solidFill>
                <a:srgbClr val="000000"/>
              </a:solidFill>
              <a:latin typeface="inherit"/>
            </a:endParaRPr>
          </a:p>
          <a:p>
            <a:endParaRPr lang="en-US" dirty="0">
              <a:solidFill>
                <a:srgbClr val="000000"/>
              </a:solidFill>
              <a:latin typeface="clear_sans"/>
            </a:endParaRPr>
          </a:p>
          <a:p>
            <a:r>
              <a:rPr lang="en-US" dirty="0">
                <a:solidFill>
                  <a:srgbClr val="000000"/>
                </a:solidFill>
                <a:latin typeface="clear_sans"/>
              </a:rPr>
              <a:t>11-25 </a:t>
            </a:r>
            <a:r>
              <a:rPr lang="en-US" dirty="0">
                <a:solidFill>
                  <a:srgbClr val="000000"/>
                </a:solidFill>
                <a:latin typeface="clear_sans"/>
                <a:hlinkClick r:id="rId3" action="ppaction://hlinksldjump"/>
              </a:rPr>
              <a:t>LCD Display and </a:t>
            </a:r>
            <a:r>
              <a:rPr lang="en-US" dirty="0" smtClean="0">
                <a:solidFill>
                  <a:srgbClr val="000000"/>
                </a:solidFill>
                <a:latin typeface="clear_sans"/>
                <a:hlinkClick r:id="rId3" action="ppaction://hlinksldjump"/>
              </a:rPr>
              <a:t>Keypad</a:t>
            </a:r>
            <a:endParaRPr lang="en-US" dirty="0" smtClean="0">
              <a:solidFill>
                <a:srgbClr val="000000"/>
              </a:solidFill>
              <a:latin typeface="clear_sans"/>
            </a:endParaRPr>
          </a:p>
          <a:p>
            <a:endParaRPr lang="en-US" dirty="0">
              <a:solidFill>
                <a:srgbClr val="000000"/>
              </a:solidFill>
              <a:latin typeface="clear_sans"/>
            </a:endParaRPr>
          </a:p>
          <a:p>
            <a:r>
              <a:rPr lang="en-US" dirty="0">
                <a:solidFill>
                  <a:srgbClr val="000000"/>
                </a:solidFill>
                <a:latin typeface="clear_sans"/>
              </a:rPr>
              <a:t>26-30 </a:t>
            </a:r>
            <a:r>
              <a:rPr lang="en-US" dirty="0">
                <a:solidFill>
                  <a:srgbClr val="000000"/>
                </a:solidFill>
                <a:latin typeface="clear_sans"/>
                <a:hlinkClick r:id="rId4" action="ppaction://hlinksldjump"/>
              </a:rPr>
              <a:t>Basic Input / Output Circuits and </a:t>
            </a:r>
            <a:r>
              <a:rPr lang="en-US" dirty="0" smtClean="0">
                <a:solidFill>
                  <a:srgbClr val="000000"/>
                </a:solidFill>
                <a:latin typeface="clear_sans"/>
                <a:hlinkClick r:id="rId4" action="ppaction://hlinksldjump"/>
              </a:rPr>
              <a:t>Transistors</a:t>
            </a:r>
            <a:endParaRPr lang="en-US" dirty="0" smtClean="0">
              <a:solidFill>
                <a:srgbClr val="000000"/>
              </a:solidFill>
              <a:latin typeface="clear_sans"/>
            </a:endParaRPr>
          </a:p>
          <a:p>
            <a:endParaRPr lang="en-US" dirty="0">
              <a:solidFill>
                <a:srgbClr val="000000"/>
              </a:solidFill>
              <a:latin typeface="clear_sans"/>
            </a:endParaRPr>
          </a:p>
          <a:p>
            <a:r>
              <a:rPr lang="en-US" dirty="0">
                <a:solidFill>
                  <a:srgbClr val="000000"/>
                </a:solidFill>
                <a:latin typeface="clear_sans"/>
              </a:rPr>
              <a:t>31-41 1 </a:t>
            </a:r>
            <a:r>
              <a:rPr lang="en-US" dirty="0">
                <a:solidFill>
                  <a:srgbClr val="000000"/>
                </a:solidFill>
                <a:latin typeface="clear_sans"/>
                <a:hlinkClick r:id="rId5" action="ppaction://hlinksldjump"/>
              </a:rPr>
              <a:t>Wire Data Communications and the DHT22 </a:t>
            </a:r>
            <a:r>
              <a:rPr lang="en-US" dirty="0" smtClean="0">
                <a:solidFill>
                  <a:srgbClr val="000000"/>
                </a:solidFill>
                <a:latin typeface="clear_sans"/>
                <a:hlinkClick r:id="rId5" action="ppaction://hlinksldjump"/>
              </a:rPr>
              <a:t>Sensor</a:t>
            </a:r>
            <a:endParaRPr lang="en-US" dirty="0" smtClean="0">
              <a:solidFill>
                <a:srgbClr val="000000"/>
              </a:solidFill>
              <a:latin typeface="clear_sans"/>
            </a:endParaRPr>
          </a:p>
          <a:p>
            <a:endParaRPr lang="en-US" dirty="0">
              <a:solidFill>
                <a:srgbClr val="000000"/>
              </a:solidFill>
              <a:latin typeface="clear_sans"/>
            </a:endParaRPr>
          </a:p>
          <a:p>
            <a:r>
              <a:rPr lang="en-US" dirty="0">
                <a:solidFill>
                  <a:srgbClr val="000000"/>
                </a:solidFill>
                <a:latin typeface="clear_sans"/>
              </a:rPr>
              <a:t>42-60 </a:t>
            </a:r>
            <a:r>
              <a:rPr lang="en-US" dirty="0">
                <a:solidFill>
                  <a:srgbClr val="000000"/>
                </a:solidFill>
                <a:latin typeface="clear_sans"/>
                <a:hlinkClick r:id="rId6" action="ppaction://hlinksldjump"/>
              </a:rPr>
              <a:t>I2C and the MCP4725 </a:t>
            </a:r>
            <a:r>
              <a:rPr lang="en-US" dirty="0" smtClean="0">
                <a:solidFill>
                  <a:srgbClr val="000000"/>
                </a:solidFill>
                <a:latin typeface="clear_sans"/>
                <a:hlinkClick r:id="rId6" action="ppaction://hlinksldjump"/>
              </a:rPr>
              <a:t>DAC</a:t>
            </a:r>
            <a:endParaRPr lang="en-US" dirty="0" smtClean="0">
              <a:solidFill>
                <a:srgbClr val="000000"/>
              </a:solidFill>
              <a:latin typeface="clear_sans"/>
            </a:endParaRPr>
          </a:p>
          <a:p>
            <a:endParaRPr lang="en-US" dirty="0">
              <a:solidFill>
                <a:srgbClr val="000000"/>
              </a:solidFill>
              <a:latin typeface="clear_sans"/>
            </a:endParaRPr>
          </a:p>
          <a:p>
            <a:r>
              <a:rPr lang="en-US" dirty="0">
                <a:solidFill>
                  <a:srgbClr val="000000"/>
                </a:solidFill>
                <a:latin typeface="clear_sans"/>
              </a:rPr>
              <a:t>61-68 </a:t>
            </a:r>
            <a:r>
              <a:rPr lang="en-US" dirty="0">
                <a:solidFill>
                  <a:srgbClr val="000000"/>
                </a:solidFill>
                <a:latin typeface="clear_sans"/>
                <a:hlinkClick r:id="rId7" action="ppaction://hlinksldjump"/>
              </a:rPr>
              <a:t>Asynchronous Serial Communications and </a:t>
            </a:r>
            <a:r>
              <a:rPr lang="en-US" dirty="0" smtClean="0">
                <a:solidFill>
                  <a:srgbClr val="000000"/>
                </a:solidFill>
                <a:latin typeface="clear_sans"/>
                <a:hlinkClick r:id="rId7" action="ppaction://hlinksldjump"/>
              </a:rPr>
              <a:t>RS-232</a:t>
            </a:r>
            <a:endParaRPr lang="en-US" dirty="0" smtClean="0">
              <a:solidFill>
                <a:srgbClr val="000000"/>
              </a:solidFill>
              <a:latin typeface="clear_sans"/>
            </a:endParaRPr>
          </a:p>
          <a:p>
            <a:endParaRPr lang="en-US" dirty="0">
              <a:solidFill>
                <a:srgbClr val="000000"/>
              </a:solidFill>
              <a:latin typeface="clear_sans"/>
            </a:endParaRPr>
          </a:p>
          <a:p>
            <a:r>
              <a:rPr lang="en-US" dirty="0">
                <a:solidFill>
                  <a:srgbClr val="000000"/>
                </a:solidFill>
                <a:latin typeface="clear_sans"/>
              </a:rPr>
              <a:t>69-75 </a:t>
            </a:r>
            <a:r>
              <a:rPr lang="en-US" dirty="0">
                <a:solidFill>
                  <a:srgbClr val="000000"/>
                </a:solidFill>
                <a:latin typeface="inherit"/>
                <a:hlinkClick r:id="rId8" action="ppaction://hlinksldjump"/>
              </a:rPr>
              <a:t>Arduino</a:t>
            </a:r>
            <a:r>
              <a:rPr lang="en-US" dirty="0">
                <a:solidFill>
                  <a:srgbClr val="000000"/>
                </a:solidFill>
                <a:latin typeface="clear_sans"/>
                <a:hlinkClick r:id="rId8" action="ppaction://hlinksldjump"/>
              </a:rPr>
              <a:t> and Logic Gate </a:t>
            </a:r>
            <a:r>
              <a:rPr lang="en-US" dirty="0" smtClean="0">
                <a:solidFill>
                  <a:srgbClr val="000000"/>
                </a:solidFill>
                <a:latin typeface="clear_sans"/>
                <a:hlinkClick r:id="rId8" action="ppaction://hlinksldjump"/>
              </a:rPr>
              <a:t>Parameters</a:t>
            </a:r>
            <a:endParaRPr lang="en-US" dirty="0" smtClean="0">
              <a:solidFill>
                <a:srgbClr val="000000"/>
              </a:solidFill>
              <a:latin typeface="clear_sans"/>
            </a:endParaRPr>
          </a:p>
          <a:p>
            <a:endParaRPr lang="en-US" b="0" i="0" dirty="0">
              <a:solidFill>
                <a:srgbClr val="000000"/>
              </a:solidFill>
              <a:effectLst/>
              <a:latin typeface="clear_sans"/>
            </a:endParaRPr>
          </a:p>
          <a:p>
            <a:r>
              <a:rPr lang="en-US" dirty="0" smtClean="0">
                <a:solidFill>
                  <a:srgbClr val="000000"/>
                </a:solidFill>
                <a:latin typeface="clear_sans"/>
              </a:rPr>
              <a:t>76-101 </a:t>
            </a:r>
            <a:r>
              <a:rPr lang="en-US" dirty="0" smtClean="0">
                <a:solidFill>
                  <a:srgbClr val="000000"/>
                </a:solidFill>
                <a:latin typeface="clear_sans"/>
                <a:hlinkClick r:id="rId9" action="ppaction://hlinksldjump"/>
              </a:rPr>
              <a:t>Arduino Software</a:t>
            </a:r>
            <a:endParaRPr lang="en-US" b="0" i="0" dirty="0">
              <a:solidFill>
                <a:srgbClr val="000000"/>
              </a:solidFill>
              <a:effectLst/>
              <a:latin typeface="clear_sans"/>
            </a:endParaRPr>
          </a:p>
        </p:txBody>
      </p:sp>
    </p:spTree>
    <p:extLst>
      <p:ext uri="{BB962C8B-B14F-4D97-AF65-F5344CB8AC3E}">
        <p14:creationId xmlns:p14="http://schemas.microsoft.com/office/powerpoint/2010/main" val="3436289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a:t>
            </a:fld>
            <a:endParaRPr lang="en-US"/>
          </a:p>
        </p:txBody>
      </p:sp>
      <p:pic>
        <p:nvPicPr>
          <p:cNvPr id="6" name="Picture 5"/>
          <p:cNvPicPr>
            <a:picLocks noChangeAspect="1"/>
          </p:cNvPicPr>
          <p:nvPr/>
        </p:nvPicPr>
        <p:blipFill>
          <a:blip r:embed="rId2"/>
          <a:stretch>
            <a:fillRect/>
          </a:stretch>
        </p:blipFill>
        <p:spPr>
          <a:xfrm>
            <a:off x="1543050" y="3712845"/>
            <a:ext cx="8439150" cy="2495550"/>
          </a:xfrm>
          <a:prstGeom prst="rect">
            <a:avLst/>
          </a:prstGeom>
        </p:spPr>
      </p:pic>
      <p:pic>
        <p:nvPicPr>
          <p:cNvPr id="2" name="Picture 1"/>
          <p:cNvPicPr>
            <a:picLocks noChangeAspect="1"/>
          </p:cNvPicPr>
          <p:nvPr/>
        </p:nvPicPr>
        <p:blipFill>
          <a:blip r:embed="rId3"/>
          <a:stretch>
            <a:fillRect/>
          </a:stretch>
        </p:blipFill>
        <p:spPr>
          <a:xfrm>
            <a:off x="285750" y="706754"/>
            <a:ext cx="10953750" cy="2470785"/>
          </a:xfrm>
          <a:prstGeom prst="rect">
            <a:avLst/>
          </a:prstGeom>
        </p:spPr>
      </p:pic>
      <p:sp>
        <p:nvSpPr>
          <p:cNvPr id="7" name="Rectangle 6"/>
          <p:cNvSpPr/>
          <p:nvPr/>
        </p:nvSpPr>
        <p:spPr>
          <a:xfrm>
            <a:off x="6388021" y="4739243"/>
            <a:ext cx="3685496" cy="369332"/>
          </a:xfrm>
          <a:prstGeom prst="rect">
            <a:avLst/>
          </a:prstGeom>
        </p:spPr>
        <p:txBody>
          <a:bodyPr wrap="none">
            <a:spAutoFit/>
          </a:bodyPr>
          <a:lstStyle/>
          <a:p>
            <a:r>
              <a:rPr lang="en-US" dirty="0" smtClean="0">
                <a:solidFill>
                  <a:srgbClr val="FF0000"/>
                </a:solidFill>
              </a:rPr>
              <a:t>Check the results based on the code.</a:t>
            </a:r>
            <a:endParaRPr lang="en-US" dirty="0"/>
          </a:p>
        </p:txBody>
      </p:sp>
    </p:spTree>
    <p:extLst>
      <p:ext uri="{BB962C8B-B14F-4D97-AF65-F5344CB8AC3E}">
        <p14:creationId xmlns:p14="http://schemas.microsoft.com/office/powerpoint/2010/main" val="41710729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100</a:t>
            </a:fld>
            <a:endParaRPr lang="en-US"/>
          </a:p>
        </p:txBody>
      </p:sp>
      <p:pic>
        <p:nvPicPr>
          <p:cNvPr id="2" name="Picture 1"/>
          <p:cNvPicPr>
            <a:picLocks noChangeAspect="1"/>
          </p:cNvPicPr>
          <p:nvPr/>
        </p:nvPicPr>
        <p:blipFill>
          <a:blip r:embed="rId2"/>
          <a:stretch>
            <a:fillRect/>
          </a:stretch>
        </p:blipFill>
        <p:spPr>
          <a:xfrm>
            <a:off x="1915838" y="203145"/>
            <a:ext cx="5693652" cy="6156437"/>
          </a:xfrm>
          <a:prstGeom prst="rect">
            <a:avLst/>
          </a:prstGeom>
        </p:spPr>
      </p:pic>
      <p:sp>
        <p:nvSpPr>
          <p:cNvPr id="3" name="Rounded Rectangle 2"/>
          <p:cNvSpPr/>
          <p:nvPr/>
        </p:nvSpPr>
        <p:spPr>
          <a:xfrm>
            <a:off x="1915839" y="203145"/>
            <a:ext cx="2114879" cy="301353"/>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897993" y="750505"/>
            <a:ext cx="1514475" cy="1352550"/>
          </a:xfrm>
          <a:prstGeom prst="rect">
            <a:avLst/>
          </a:prstGeom>
        </p:spPr>
      </p:pic>
      <p:pic>
        <p:nvPicPr>
          <p:cNvPr id="5" name="Picture 4"/>
          <p:cNvPicPr>
            <a:picLocks noChangeAspect="1"/>
          </p:cNvPicPr>
          <p:nvPr/>
        </p:nvPicPr>
        <p:blipFill>
          <a:blip r:embed="rId4"/>
          <a:stretch>
            <a:fillRect/>
          </a:stretch>
        </p:blipFill>
        <p:spPr>
          <a:xfrm>
            <a:off x="7617772" y="2944527"/>
            <a:ext cx="2247900" cy="514350"/>
          </a:xfrm>
          <a:prstGeom prst="rect">
            <a:avLst/>
          </a:prstGeom>
        </p:spPr>
      </p:pic>
      <p:cxnSp>
        <p:nvCxnSpPr>
          <p:cNvPr id="7" name="Straight Arrow Connector 6"/>
          <p:cNvCxnSpPr/>
          <p:nvPr/>
        </p:nvCxnSpPr>
        <p:spPr>
          <a:xfrm flipV="1">
            <a:off x="9509235" y="1426781"/>
            <a:ext cx="504496" cy="927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0" y="2366645"/>
            <a:ext cx="721672" cy="400110"/>
          </a:xfrm>
          <a:prstGeom prst="rect">
            <a:avLst/>
          </a:prstGeom>
          <a:solidFill>
            <a:srgbClr val="FFFF00">
              <a:alpha val="12000"/>
            </a:srgbClr>
          </a:solidFill>
        </p:spPr>
        <p:txBody>
          <a:bodyPr wrap="none" rtlCol="0">
            <a:spAutoFit/>
          </a:bodyPr>
          <a:lstStyle/>
          <a:p>
            <a:r>
              <a:rPr lang="en-US" sz="1000" dirty="0"/>
              <a:t>Serial Port</a:t>
            </a:r>
          </a:p>
          <a:p>
            <a:r>
              <a:rPr lang="en-US" sz="1000" dirty="0"/>
              <a:t>Viewer</a:t>
            </a:r>
          </a:p>
        </p:txBody>
      </p:sp>
      <p:sp>
        <p:nvSpPr>
          <p:cNvPr id="14" name="TextBox 13"/>
          <p:cNvSpPr txBox="1"/>
          <p:nvPr/>
        </p:nvSpPr>
        <p:spPr>
          <a:xfrm>
            <a:off x="8154840" y="3481901"/>
            <a:ext cx="1486304" cy="400110"/>
          </a:xfrm>
          <a:prstGeom prst="rect">
            <a:avLst/>
          </a:prstGeom>
          <a:solidFill>
            <a:srgbClr val="FFFF00">
              <a:alpha val="12000"/>
            </a:srgbClr>
          </a:solidFill>
        </p:spPr>
        <p:txBody>
          <a:bodyPr wrap="none" rtlCol="0">
            <a:spAutoFit/>
          </a:bodyPr>
          <a:lstStyle/>
          <a:p>
            <a:r>
              <a:rPr lang="en-US" sz="1000" dirty="0"/>
              <a:t>Baud must match setting</a:t>
            </a:r>
          </a:p>
          <a:p>
            <a:r>
              <a:rPr lang="en-US" sz="1000" dirty="0"/>
              <a:t> in your program.</a:t>
            </a:r>
          </a:p>
        </p:txBody>
      </p:sp>
      <p:cxnSp>
        <p:nvCxnSpPr>
          <p:cNvPr id="15" name="Straight Arrow Connector 14"/>
          <p:cNvCxnSpPr/>
          <p:nvPr/>
        </p:nvCxnSpPr>
        <p:spPr>
          <a:xfrm flipH="1" flipV="1">
            <a:off x="4101370" y="2747146"/>
            <a:ext cx="5475724" cy="3542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1881" y="241607"/>
            <a:ext cx="793807" cy="246221"/>
          </a:xfrm>
          <a:prstGeom prst="rect">
            <a:avLst/>
          </a:prstGeom>
          <a:solidFill>
            <a:srgbClr val="FFFF00">
              <a:alpha val="12000"/>
            </a:srgbClr>
          </a:solidFill>
        </p:spPr>
        <p:txBody>
          <a:bodyPr wrap="none" rtlCol="0">
            <a:spAutoFit/>
          </a:bodyPr>
          <a:lstStyle/>
          <a:p>
            <a:r>
              <a:rPr lang="en-US" sz="1000" dirty="0"/>
              <a:t>DHT Library</a:t>
            </a:r>
          </a:p>
        </p:txBody>
      </p:sp>
      <p:pic>
        <p:nvPicPr>
          <p:cNvPr id="17" name="Picture 16"/>
          <p:cNvPicPr>
            <a:picLocks noChangeAspect="1"/>
          </p:cNvPicPr>
          <p:nvPr/>
        </p:nvPicPr>
        <p:blipFill>
          <a:blip r:embed="rId5"/>
          <a:stretch>
            <a:fillRect/>
          </a:stretch>
        </p:blipFill>
        <p:spPr>
          <a:xfrm>
            <a:off x="7709338" y="4489182"/>
            <a:ext cx="2571750" cy="1743075"/>
          </a:xfrm>
          <a:prstGeom prst="rect">
            <a:avLst/>
          </a:prstGeom>
        </p:spPr>
      </p:pic>
      <p:cxnSp>
        <p:nvCxnSpPr>
          <p:cNvPr id="21" name="Straight Arrow Connector 20"/>
          <p:cNvCxnSpPr/>
          <p:nvPr/>
        </p:nvCxnSpPr>
        <p:spPr>
          <a:xfrm>
            <a:off x="9641144" y="4304023"/>
            <a:ext cx="317408" cy="4531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71828" y="4180913"/>
            <a:ext cx="965329" cy="246221"/>
          </a:xfrm>
          <a:prstGeom prst="rect">
            <a:avLst/>
          </a:prstGeom>
          <a:solidFill>
            <a:srgbClr val="FFFF00">
              <a:alpha val="12000"/>
            </a:srgbClr>
          </a:solidFill>
        </p:spPr>
        <p:txBody>
          <a:bodyPr wrap="none" rtlCol="0">
            <a:spAutoFit/>
          </a:bodyPr>
          <a:lstStyle/>
          <a:p>
            <a:r>
              <a:rPr lang="en-US" sz="1000" dirty="0"/>
              <a:t>Sensor Pin (22)</a:t>
            </a:r>
          </a:p>
        </p:txBody>
      </p:sp>
      <p:sp>
        <p:nvSpPr>
          <p:cNvPr id="26" name="TextBox 25"/>
          <p:cNvSpPr txBox="1"/>
          <p:nvPr/>
        </p:nvSpPr>
        <p:spPr>
          <a:xfrm>
            <a:off x="5262763" y="1650447"/>
            <a:ext cx="700833" cy="246221"/>
          </a:xfrm>
          <a:prstGeom prst="rect">
            <a:avLst/>
          </a:prstGeom>
          <a:solidFill>
            <a:srgbClr val="FFFF00">
              <a:alpha val="12000"/>
            </a:srgbClr>
          </a:solidFill>
        </p:spPr>
        <p:txBody>
          <a:bodyPr wrap="none" rtlCol="0">
            <a:spAutoFit/>
          </a:bodyPr>
          <a:lstStyle/>
          <a:p>
            <a:r>
              <a:rPr lang="en-US" sz="1000" dirty="0"/>
              <a:t>22,DHT22</a:t>
            </a:r>
          </a:p>
        </p:txBody>
      </p:sp>
      <p:sp>
        <p:nvSpPr>
          <p:cNvPr id="28" name="TextBox 27"/>
          <p:cNvSpPr txBox="1"/>
          <p:nvPr/>
        </p:nvSpPr>
        <p:spPr>
          <a:xfrm>
            <a:off x="5761694" y="3828769"/>
            <a:ext cx="1077539" cy="246221"/>
          </a:xfrm>
          <a:prstGeom prst="rect">
            <a:avLst/>
          </a:prstGeom>
          <a:solidFill>
            <a:srgbClr val="FFFF00">
              <a:alpha val="12000"/>
            </a:srgbClr>
          </a:solidFill>
        </p:spPr>
        <p:txBody>
          <a:bodyPr wrap="none" rtlCol="0">
            <a:spAutoFit/>
          </a:bodyPr>
          <a:lstStyle/>
          <a:p>
            <a:r>
              <a:rPr lang="en-US" sz="1000" dirty="0"/>
              <a:t>Library Functions</a:t>
            </a:r>
          </a:p>
        </p:txBody>
      </p:sp>
    </p:spTree>
    <p:extLst>
      <p:ext uri="{BB962C8B-B14F-4D97-AF65-F5344CB8AC3E}">
        <p14:creationId xmlns:p14="http://schemas.microsoft.com/office/powerpoint/2010/main" val="34578139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101</a:t>
            </a:fld>
            <a:endParaRPr lang="en-US"/>
          </a:p>
        </p:txBody>
      </p:sp>
      <p:pic>
        <p:nvPicPr>
          <p:cNvPr id="2" name="Picture 1"/>
          <p:cNvPicPr>
            <a:picLocks noChangeAspect="1"/>
          </p:cNvPicPr>
          <p:nvPr/>
        </p:nvPicPr>
        <p:blipFill>
          <a:blip r:embed="rId2"/>
          <a:stretch>
            <a:fillRect/>
          </a:stretch>
        </p:blipFill>
        <p:spPr>
          <a:xfrm>
            <a:off x="1746485" y="751953"/>
            <a:ext cx="8699031" cy="5451778"/>
          </a:xfrm>
          <a:prstGeom prst="rect">
            <a:avLst/>
          </a:prstGeom>
        </p:spPr>
      </p:pic>
      <p:pic>
        <p:nvPicPr>
          <p:cNvPr id="3" name="Picture 2"/>
          <p:cNvPicPr>
            <a:picLocks noChangeAspect="1"/>
          </p:cNvPicPr>
          <p:nvPr/>
        </p:nvPicPr>
        <p:blipFill>
          <a:blip r:embed="rId3"/>
          <a:stretch>
            <a:fillRect/>
          </a:stretch>
        </p:blipFill>
        <p:spPr>
          <a:xfrm>
            <a:off x="8831317" y="5228076"/>
            <a:ext cx="1507414" cy="454779"/>
          </a:xfrm>
          <a:prstGeom prst="rect">
            <a:avLst/>
          </a:prstGeom>
        </p:spPr>
      </p:pic>
      <p:pic>
        <p:nvPicPr>
          <p:cNvPr id="4" name="Picture 3"/>
          <p:cNvPicPr>
            <a:picLocks noChangeAspect="1"/>
          </p:cNvPicPr>
          <p:nvPr/>
        </p:nvPicPr>
        <p:blipFill>
          <a:blip r:embed="rId4"/>
          <a:stretch>
            <a:fillRect/>
          </a:stretch>
        </p:blipFill>
        <p:spPr>
          <a:xfrm>
            <a:off x="1746484" y="169316"/>
            <a:ext cx="5130572" cy="430019"/>
          </a:xfrm>
          <a:prstGeom prst="rect">
            <a:avLst/>
          </a:prstGeom>
        </p:spPr>
      </p:pic>
    </p:spTree>
    <p:extLst>
      <p:ext uri="{BB962C8B-B14F-4D97-AF65-F5344CB8AC3E}">
        <p14:creationId xmlns:p14="http://schemas.microsoft.com/office/powerpoint/2010/main" val="16360705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102</a:t>
            </a:fld>
            <a:endParaRPr lang="en-US"/>
          </a:p>
        </p:txBody>
      </p:sp>
      <p:pic>
        <p:nvPicPr>
          <p:cNvPr id="5" name="Picture 4"/>
          <p:cNvPicPr>
            <a:picLocks noChangeAspect="1"/>
          </p:cNvPicPr>
          <p:nvPr/>
        </p:nvPicPr>
        <p:blipFill>
          <a:blip r:embed="rId2"/>
          <a:stretch>
            <a:fillRect/>
          </a:stretch>
        </p:blipFill>
        <p:spPr>
          <a:xfrm>
            <a:off x="6537107" y="2818530"/>
            <a:ext cx="3350500" cy="3189860"/>
          </a:xfrm>
          <a:prstGeom prst="rect">
            <a:avLst/>
          </a:prstGeom>
        </p:spPr>
      </p:pic>
      <p:pic>
        <p:nvPicPr>
          <p:cNvPr id="6" name="Picture 5"/>
          <p:cNvPicPr>
            <a:picLocks noChangeAspect="1"/>
          </p:cNvPicPr>
          <p:nvPr/>
        </p:nvPicPr>
        <p:blipFill>
          <a:blip r:embed="rId3"/>
          <a:stretch>
            <a:fillRect/>
          </a:stretch>
        </p:blipFill>
        <p:spPr>
          <a:xfrm>
            <a:off x="2057400" y="246665"/>
            <a:ext cx="8153400" cy="2076450"/>
          </a:xfrm>
          <a:prstGeom prst="rect">
            <a:avLst/>
          </a:prstGeom>
        </p:spPr>
      </p:pic>
      <p:sp>
        <p:nvSpPr>
          <p:cNvPr id="7" name="Rectangle 6"/>
          <p:cNvSpPr/>
          <p:nvPr/>
        </p:nvSpPr>
        <p:spPr>
          <a:xfrm>
            <a:off x="1808008" y="5362059"/>
            <a:ext cx="4285660" cy="923330"/>
          </a:xfrm>
          <a:prstGeom prst="rect">
            <a:avLst/>
          </a:prstGeom>
        </p:spPr>
        <p:txBody>
          <a:bodyPr wrap="none">
            <a:spAutoFit/>
          </a:bodyPr>
          <a:lstStyle/>
          <a:p>
            <a:r>
              <a:rPr lang="en-US" dirty="0">
                <a:hlinkClick r:id="rId4"/>
              </a:rPr>
              <a:t>https://www.arduino.cc/en/Guide/Libraries</a:t>
            </a:r>
            <a:endParaRPr lang="en-US" dirty="0"/>
          </a:p>
          <a:p>
            <a:endParaRPr lang="en-US" dirty="0"/>
          </a:p>
          <a:p>
            <a:endParaRPr lang="en-US" dirty="0"/>
          </a:p>
        </p:txBody>
      </p:sp>
      <p:sp>
        <p:nvSpPr>
          <p:cNvPr id="10" name="TextBox 9"/>
          <p:cNvSpPr txBox="1"/>
          <p:nvPr/>
        </p:nvSpPr>
        <p:spPr>
          <a:xfrm>
            <a:off x="1943068" y="742378"/>
            <a:ext cx="1720343" cy="400110"/>
          </a:xfrm>
          <a:prstGeom prst="rect">
            <a:avLst/>
          </a:prstGeom>
          <a:solidFill>
            <a:srgbClr val="FFFF00">
              <a:alpha val="12000"/>
            </a:srgbClr>
          </a:solidFill>
        </p:spPr>
        <p:txBody>
          <a:bodyPr wrap="none" rtlCol="0">
            <a:spAutoFit/>
          </a:bodyPr>
          <a:lstStyle/>
          <a:p>
            <a:r>
              <a:rPr lang="en-US" sz="1000" dirty="0"/>
              <a:t>DHT.cpp    C++ program code</a:t>
            </a:r>
          </a:p>
          <a:p>
            <a:r>
              <a:rPr lang="en-US" sz="1000" dirty="0"/>
              <a:t>DHT.h         header file </a:t>
            </a:r>
          </a:p>
        </p:txBody>
      </p:sp>
      <p:pic>
        <p:nvPicPr>
          <p:cNvPr id="8" name="Picture 7"/>
          <p:cNvPicPr>
            <a:picLocks noChangeAspect="1"/>
          </p:cNvPicPr>
          <p:nvPr/>
        </p:nvPicPr>
        <p:blipFill>
          <a:blip r:embed="rId5"/>
          <a:stretch>
            <a:fillRect/>
          </a:stretch>
        </p:blipFill>
        <p:spPr>
          <a:xfrm>
            <a:off x="1808008" y="4775974"/>
            <a:ext cx="3067050" cy="476250"/>
          </a:xfrm>
          <a:prstGeom prst="rect">
            <a:avLst/>
          </a:prstGeom>
        </p:spPr>
      </p:pic>
      <p:pic>
        <p:nvPicPr>
          <p:cNvPr id="9" name="Picture 8"/>
          <p:cNvPicPr>
            <a:picLocks noChangeAspect="1"/>
          </p:cNvPicPr>
          <p:nvPr/>
        </p:nvPicPr>
        <p:blipFill>
          <a:blip r:embed="rId6"/>
          <a:stretch>
            <a:fillRect/>
          </a:stretch>
        </p:blipFill>
        <p:spPr>
          <a:xfrm>
            <a:off x="1808009" y="2732852"/>
            <a:ext cx="4124325" cy="1524000"/>
          </a:xfrm>
          <a:prstGeom prst="rect">
            <a:avLst/>
          </a:prstGeom>
        </p:spPr>
      </p:pic>
    </p:spTree>
    <p:extLst>
      <p:ext uri="{BB962C8B-B14F-4D97-AF65-F5344CB8AC3E}">
        <p14:creationId xmlns:p14="http://schemas.microsoft.com/office/powerpoint/2010/main" val="426443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5526" y="2734389"/>
            <a:ext cx="7619228" cy="646331"/>
          </a:xfrm>
          <a:prstGeom prst="rect">
            <a:avLst/>
          </a:prstGeom>
        </p:spPr>
        <p:txBody>
          <a:bodyPr wrap="square">
            <a:spAutoFit/>
          </a:bodyPr>
          <a:lstStyle/>
          <a:p>
            <a:r>
              <a:rPr lang="en-US" sz="3600" b="1" dirty="0" smtClean="0">
                <a:solidFill>
                  <a:srgbClr val="002060"/>
                </a:solidFill>
              </a:rPr>
              <a:t>LCD Display and 5 key Analog Keypad</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11</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9073" y="214312"/>
            <a:ext cx="1480513" cy="1433513"/>
          </a:xfrm>
          <a:prstGeom prst="rect">
            <a:avLst/>
          </a:prstGeom>
        </p:spPr>
      </p:pic>
    </p:spTree>
    <p:extLst>
      <p:ext uri="{BB962C8B-B14F-4D97-AF65-F5344CB8AC3E}">
        <p14:creationId xmlns:p14="http://schemas.microsoft.com/office/powerpoint/2010/main" val="2182162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8901" y="3590748"/>
            <a:ext cx="4364832" cy="2414969"/>
          </a:xfrm>
          <a:prstGeom prst="rect">
            <a:avLst/>
          </a:prstGeom>
        </p:spPr>
      </p:pic>
      <p:sp>
        <p:nvSpPr>
          <p:cNvPr id="3" name="TextBox 2"/>
          <p:cNvSpPr txBox="1"/>
          <p:nvPr/>
        </p:nvSpPr>
        <p:spPr>
          <a:xfrm>
            <a:off x="1613499" y="790951"/>
            <a:ext cx="2707280" cy="1815882"/>
          </a:xfrm>
          <a:prstGeom prst="rect">
            <a:avLst/>
          </a:prstGeom>
          <a:noFill/>
        </p:spPr>
        <p:txBody>
          <a:bodyPr wrap="none" rtlCol="0">
            <a:spAutoFit/>
          </a:bodyPr>
          <a:lstStyle/>
          <a:p>
            <a:r>
              <a:rPr lang="en-US" sz="1600" dirty="0"/>
              <a:t>LCD – Liquid Crystal Display</a:t>
            </a:r>
          </a:p>
          <a:p>
            <a:endParaRPr lang="en-US" sz="1600" dirty="0"/>
          </a:p>
          <a:p>
            <a:r>
              <a:rPr lang="en-US" sz="1600" dirty="0"/>
              <a:t>- Low Power  (mA)</a:t>
            </a:r>
          </a:p>
          <a:p>
            <a:r>
              <a:rPr lang="en-US" sz="1600" dirty="0"/>
              <a:t>- Easy to use libraries available</a:t>
            </a:r>
          </a:p>
          <a:p>
            <a:r>
              <a:rPr lang="en-US" sz="1600" dirty="0"/>
              <a:t>- Inexpensive and common.</a:t>
            </a:r>
          </a:p>
          <a:p>
            <a:r>
              <a:rPr lang="en-US" sz="1600" dirty="0"/>
              <a:t>- Easy to wire (8 pins)</a:t>
            </a:r>
          </a:p>
          <a:p>
            <a:endParaRPr lang="en-US" sz="1600" dirty="0"/>
          </a:p>
        </p:txBody>
      </p:sp>
      <p:pic>
        <p:nvPicPr>
          <p:cNvPr id="4" name="Picture 3"/>
          <p:cNvPicPr>
            <a:picLocks noChangeAspect="1"/>
          </p:cNvPicPr>
          <p:nvPr/>
        </p:nvPicPr>
        <p:blipFill>
          <a:blip r:embed="rId3"/>
          <a:stretch>
            <a:fillRect/>
          </a:stretch>
        </p:blipFill>
        <p:spPr>
          <a:xfrm>
            <a:off x="5342338" y="917972"/>
            <a:ext cx="4879181" cy="2064544"/>
          </a:xfrm>
          <a:prstGeom prst="rect">
            <a:avLst/>
          </a:prstGeom>
        </p:spPr>
      </p:pic>
      <p:pic>
        <p:nvPicPr>
          <p:cNvPr id="6" name="Picture 5"/>
          <p:cNvPicPr>
            <a:picLocks noChangeAspect="1"/>
          </p:cNvPicPr>
          <p:nvPr/>
        </p:nvPicPr>
        <p:blipFill>
          <a:blip r:embed="rId4"/>
          <a:stretch>
            <a:fillRect/>
          </a:stretch>
        </p:blipFill>
        <p:spPr>
          <a:xfrm>
            <a:off x="7781928" y="3268208"/>
            <a:ext cx="2936081" cy="1014413"/>
          </a:xfrm>
          <a:prstGeom prst="rect">
            <a:avLst/>
          </a:prstGeom>
        </p:spPr>
      </p:pic>
      <p:pic>
        <p:nvPicPr>
          <p:cNvPr id="7" name="Picture 6"/>
          <p:cNvPicPr>
            <a:picLocks noChangeAspect="1"/>
          </p:cNvPicPr>
          <p:nvPr/>
        </p:nvPicPr>
        <p:blipFill>
          <a:blip r:embed="rId5"/>
          <a:stretch>
            <a:fillRect/>
          </a:stretch>
        </p:blipFill>
        <p:spPr>
          <a:xfrm>
            <a:off x="7978878" y="4692330"/>
            <a:ext cx="2071688" cy="835819"/>
          </a:xfrm>
          <a:prstGeom prst="rect">
            <a:avLst/>
          </a:prstGeom>
        </p:spPr>
      </p:pic>
      <p:sp>
        <p:nvSpPr>
          <p:cNvPr id="8" name="Rectangle 7"/>
          <p:cNvSpPr/>
          <p:nvPr/>
        </p:nvSpPr>
        <p:spPr>
          <a:xfrm>
            <a:off x="1958901" y="2898876"/>
            <a:ext cx="1907434" cy="369332"/>
          </a:xfrm>
          <a:prstGeom prst="rect">
            <a:avLst/>
          </a:prstGeom>
        </p:spPr>
        <p:txBody>
          <a:bodyPr wrap="square">
            <a:spAutoFit/>
          </a:bodyPr>
          <a:lstStyle/>
          <a:p>
            <a:r>
              <a:rPr lang="en-US" b="1" dirty="0">
                <a:solidFill>
                  <a:srgbClr val="002060"/>
                </a:solidFill>
              </a:rPr>
              <a:t>LCD Display 16 x 2</a:t>
            </a:r>
            <a:endParaRPr lang="en-US" dirty="0"/>
          </a:p>
        </p:txBody>
      </p:sp>
      <p:sp>
        <p:nvSpPr>
          <p:cNvPr id="9" name="TextBox 8"/>
          <p:cNvSpPr txBox="1"/>
          <p:nvPr/>
        </p:nvSpPr>
        <p:spPr>
          <a:xfrm>
            <a:off x="3367062" y="267731"/>
            <a:ext cx="6951871" cy="523220"/>
          </a:xfrm>
          <a:prstGeom prst="rect">
            <a:avLst/>
          </a:prstGeom>
          <a:noFill/>
        </p:spPr>
        <p:txBody>
          <a:bodyPr wrap="square" rtlCol="0">
            <a:spAutoFit/>
          </a:bodyPr>
          <a:lstStyle/>
          <a:p>
            <a:r>
              <a:rPr lang="en-US" sz="2800" dirty="0" smtClean="0"/>
              <a:t>Liquid Crystal Display     (LCD)</a:t>
            </a:r>
            <a:endParaRPr lang="en-US" sz="2800" dirty="0"/>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12</a:t>
            </a:fld>
            <a:endParaRPr lang="en-US"/>
          </a:p>
        </p:txBody>
      </p:sp>
    </p:spTree>
    <p:extLst>
      <p:ext uri="{BB962C8B-B14F-4D97-AF65-F5344CB8AC3E}">
        <p14:creationId xmlns:p14="http://schemas.microsoft.com/office/powerpoint/2010/main" val="1770168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2061" y="265060"/>
            <a:ext cx="1907434" cy="923330"/>
          </a:xfrm>
          <a:prstGeom prst="rect">
            <a:avLst/>
          </a:prstGeom>
        </p:spPr>
        <p:txBody>
          <a:bodyPr wrap="square">
            <a:spAutoFit/>
          </a:bodyPr>
          <a:lstStyle/>
          <a:p>
            <a:r>
              <a:rPr lang="en-US" b="1" dirty="0" smtClean="0">
                <a:solidFill>
                  <a:srgbClr val="002060"/>
                </a:solidFill>
              </a:rPr>
              <a:t>I2C serial</a:t>
            </a:r>
          </a:p>
          <a:p>
            <a:r>
              <a:rPr lang="en-US" b="1" dirty="0" smtClean="0">
                <a:solidFill>
                  <a:srgbClr val="002060"/>
                </a:solidFill>
              </a:rPr>
              <a:t>LCD Display</a:t>
            </a:r>
          </a:p>
          <a:p>
            <a:r>
              <a:rPr lang="en-US" b="1" dirty="0" smtClean="0">
                <a:solidFill>
                  <a:srgbClr val="002060"/>
                </a:solidFill>
              </a:rPr>
              <a:t>20 </a:t>
            </a:r>
            <a:r>
              <a:rPr lang="en-US" b="1" dirty="0">
                <a:solidFill>
                  <a:srgbClr val="002060"/>
                </a:solidFill>
              </a:rPr>
              <a:t>char x 4 lines</a:t>
            </a:r>
            <a:endParaRPr lang="en-US" dirty="0"/>
          </a:p>
        </p:txBody>
      </p:sp>
      <p:pic>
        <p:nvPicPr>
          <p:cNvPr id="5" name="Picture 4"/>
          <p:cNvPicPr>
            <a:picLocks noChangeAspect="1"/>
          </p:cNvPicPr>
          <p:nvPr/>
        </p:nvPicPr>
        <p:blipFill>
          <a:blip r:embed="rId2"/>
          <a:stretch>
            <a:fillRect/>
          </a:stretch>
        </p:blipFill>
        <p:spPr>
          <a:xfrm>
            <a:off x="813569" y="2962162"/>
            <a:ext cx="3444106" cy="3355511"/>
          </a:xfrm>
          <a:prstGeom prst="rect">
            <a:avLst/>
          </a:prstGeom>
        </p:spPr>
      </p:pic>
      <p:sp>
        <p:nvSpPr>
          <p:cNvPr id="9" name="Rectangle 8"/>
          <p:cNvSpPr/>
          <p:nvPr/>
        </p:nvSpPr>
        <p:spPr>
          <a:xfrm>
            <a:off x="362061" y="1317982"/>
            <a:ext cx="5610114" cy="1477328"/>
          </a:xfrm>
          <a:prstGeom prst="rect">
            <a:avLst/>
          </a:prstGeom>
        </p:spPr>
        <p:txBody>
          <a:bodyPr wrap="square">
            <a:spAutoFit/>
          </a:bodyPr>
          <a:lstStyle/>
          <a:p>
            <a:r>
              <a:rPr lang="en-US" dirty="0"/>
              <a:t>A special circuit attached to the rear of the display converts the display from parallel to </a:t>
            </a:r>
            <a:r>
              <a:rPr lang="en-US" dirty="0" smtClean="0"/>
              <a:t>I2C serial</a:t>
            </a:r>
            <a:r>
              <a:rPr lang="en-US" dirty="0"/>
              <a:t>. Connecting to this display requires only 4 wires</a:t>
            </a:r>
            <a:r>
              <a:rPr lang="en-US" dirty="0" smtClean="0"/>
              <a:t>.</a:t>
            </a:r>
          </a:p>
          <a:p>
            <a:endParaRPr lang="en-US" dirty="0"/>
          </a:p>
          <a:p>
            <a:r>
              <a:rPr lang="en-US" dirty="0"/>
              <a:t>The display includes a backlight and a contrast adjust.</a:t>
            </a:r>
          </a:p>
        </p:txBody>
      </p:sp>
      <p:pic>
        <p:nvPicPr>
          <p:cNvPr id="6" name="Picture 5"/>
          <p:cNvPicPr>
            <a:picLocks noChangeAspect="1"/>
          </p:cNvPicPr>
          <p:nvPr/>
        </p:nvPicPr>
        <p:blipFill>
          <a:blip r:embed="rId3"/>
          <a:stretch>
            <a:fillRect/>
          </a:stretch>
        </p:blipFill>
        <p:spPr>
          <a:xfrm>
            <a:off x="7130258" y="2861985"/>
            <a:ext cx="4055053" cy="3157417"/>
          </a:xfrm>
          <a:prstGeom prst="rect">
            <a:avLst/>
          </a:prstGeom>
        </p:spPr>
      </p:pic>
      <p:sp>
        <p:nvSpPr>
          <p:cNvPr id="7" name="Rectangle 6"/>
          <p:cNvSpPr/>
          <p:nvPr/>
        </p:nvSpPr>
        <p:spPr>
          <a:xfrm>
            <a:off x="6915150" y="521960"/>
            <a:ext cx="2967143" cy="923330"/>
          </a:xfrm>
          <a:prstGeom prst="rect">
            <a:avLst/>
          </a:prstGeom>
        </p:spPr>
        <p:txBody>
          <a:bodyPr wrap="square">
            <a:spAutoFit/>
          </a:bodyPr>
          <a:lstStyle/>
          <a:p>
            <a:r>
              <a:rPr lang="en-US" b="1" dirty="0" smtClean="0">
                <a:solidFill>
                  <a:srgbClr val="002060"/>
                </a:solidFill>
              </a:rPr>
              <a:t>LCD Display</a:t>
            </a:r>
          </a:p>
          <a:p>
            <a:r>
              <a:rPr lang="en-US" b="1" dirty="0" smtClean="0">
                <a:solidFill>
                  <a:srgbClr val="002060"/>
                </a:solidFill>
              </a:rPr>
              <a:t>20 </a:t>
            </a:r>
            <a:r>
              <a:rPr lang="en-US" b="1" dirty="0">
                <a:solidFill>
                  <a:srgbClr val="002060"/>
                </a:solidFill>
              </a:rPr>
              <a:t>char x 4 </a:t>
            </a:r>
            <a:r>
              <a:rPr lang="en-US" b="1" dirty="0" smtClean="0">
                <a:solidFill>
                  <a:srgbClr val="002060"/>
                </a:solidFill>
              </a:rPr>
              <a:t>lines</a:t>
            </a:r>
          </a:p>
          <a:p>
            <a:r>
              <a:rPr lang="en-US" b="1" dirty="0" smtClean="0">
                <a:solidFill>
                  <a:srgbClr val="002060"/>
                </a:solidFill>
              </a:rPr>
              <a:t>Parallel Interface.</a:t>
            </a:r>
            <a:endParaRPr lang="en-US" dirty="0"/>
          </a:p>
        </p:txBody>
      </p:sp>
      <p:sp>
        <p:nvSpPr>
          <p:cNvPr id="2" name="Rectangle 1"/>
          <p:cNvSpPr/>
          <p:nvPr/>
        </p:nvSpPr>
        <p:spPr>
          <a:xfrm>
            <a:off x="5972175" y="190500"/>
            <a:ext cx="161925" cy="612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57950" y="1775182"/>
            <a:ext cx="4727361" cy="923330"/>
          </a:xfrm>
          <a:prstGeom prst="rect">
            <a:avLst/>
          </a:prstGeom>
        </p:spPr>
        <p:txBody>
          <a:bodyPr wrap="square">
            <a:spAutoFit/>
          </a:bodyPr>
          <a:lstStyle/>
          <a:p>
            <a:r>
              <a:rPr lang="en-US" dirty="0" smtClean="0"/>
              <a:t>This is the type that comes with the lab kit.  It is less expensive and the software is less complex than the I2C type</a:t>
            </a:r>
            <a:endParaRPr lang="en-US" dirty="0"/>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13</a:t>
            </a:fld>
            <a:endParaRPr lang="en-US"/>
          </a:p>
        </p:txBody>
      </p:sp>
    </p:spTree>
    <p:extLst>
      <p:ext uri="{BB962C8B-B14F-4D97-AF65-F5344CB8AC3E}">
        <p14:creationId xmlns:p14="http://schemas.microsoft.com/office/powerpoint/2010/main" val="3294322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30497" y="417636"/>
            <a:ext cx="8361616" cy="923330"/>
          </a:xfrm>
          <a:prstGeom prst="rect">
            <a:avLst/>
          </a:prstGeom>
        </p:spPr>
        <p:txBody>
          <a:bodyPr wrap="square">
            <a:spAutoFit/>
          </a:bodyPr>
          <a:lstStyle/>
          <a:p>
            <a:r>
              <a:rPr lang="en-US" dirty="0">
                <a:solidFill>
                  <a:srgbClr val="002060"/>
                </a:solidFill>
              </a:rPr>
              <a:t>Touch colour display</a:t>
            </a:r>
            <a:r>
              <a:rPr lang="en-US" dirty="0" smtClean="0">
                <a:solidFill>
                  <a:srgbClr val="002060"/>
                </a:solidFill>
              </a:rPr>
              <a:t>. Adds input and output to an embedded system. A great way to create a basic HMI. You can add sliders, gauges and graphics. Programming is more complicated.  Most displays have drivers and functions that make programing easier.</a:t>
            </a:r>
            <a:endParaRPr lang="en-US" dirty="0"/>
          </a:p>
        </p:txBody>
      </p:sp>
      <p:pic>
        <p:nvPicPr>
          <p:cNvPr id="2" name="Picture 1"/>
          <p:cNvPicPr>
            <a:picLocks noChangeAspect="1"/>
          </p:cNvPicPr>
          <p:nvPr/>
        </p:nvPicPr>
        <p:blipFill>
          <a:blip r:embed="rId2"/>
          <a:stretch>
            <a:fillRect/>
          </a:stretch>
        </p:blipFill>
        <p:spPr>
          <a:xfrm>
            <a:off x="1769693" y="1581543"/>
            <a:ext cx="7920911" cy="4495286"/>
          </a:xfrm>
          <a:prstGeom prst="rect">
            <a:avLst/>
          </a:prstGeom>
        </p:spPr>
      </p:pic>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14</a:t>
            </a:fld>
            <a:endParaRPr lang="en-US"/>
          </a:p>
        </p:txBody>
      </p:sp>
    </p:spTree>
    <p:extLst>
      <p:ext uri="{BB962C8B-B14F-4D97-AF65-F5344CB8AC3E}">
        <p14:creationId xmlns:p14="http://schemas.microsoft.com/office/powerpoint/2010/main" val="2924492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60434" y="337490"/>
            <a:ext cx="2509045" cy="646331"/>
          </a:xfrm>
          <a:prstGeom prst="rect">
            <a:avLst/>
          </a:prstGeom>
        </p:spPr>
        <p:txBody>
          <a:bodyPr wrap="square">
            <a:spAutoFit/>
          </a:bodyPr>
          <a:lstStyle/>
          <a:p>
            <a:r>
              <a:rPr lang="en-US" b="1" dirty="0">
                <a:solidFill>
                  <a:srgbClr val="002060"/>
                </a:solidFill>
              </a:rPr>
              <a:t>Parallel LCD Display 16 char. By 2 lines.</a:t>
            </a:r>
            <a:endParaRPr lang="en-US" dirty="0"/>
          </a:p>
        </p:txBody>
      </p:sp>
      <p:pic>
        <p:nvPicPr>
          <p:cNvPr id="2" name="Picture 1"/>
          <p:cNvPicPr>
            <a:picLocks noChangeAspect="1"/>
          </p:cNvPicPr>
          <p:nvPr/>
        </p:nvPicPr>
        <p:blipFill>
          <a:blip r:embed="rId2"/>
          <a:stretch>
            <a:fillRect/>
          </a:stretch>
        </p:blipFill>
        <p:spPr>
          <a:xfrm>
            <a:off x="2252534" y="1362461"/>
            <a:ext cx="7608158" cy="4713750"/>
          </a:xfrm>
          <a:prstGeom prst="rect">
            <a:avLst/>
          </a:prstGeom>
        </p:spPr>
      </p:pic>
      <p:sp>
        <p:nvSpPr>
          <p:cNvPr id="3" name="Rounded Rectangle 2"/>
          <p:cNvSpPr/>
          <p:nvPr/>
        </p:nvSpPr>
        <p:spPr>
          <a:xfrm>
            <a:off x="6359612" y="3929449"/>
            <a:ext cx="1351005" cy="799070"/>
          </a:xfrm>
          <a:prstGeom prst="round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ounded Rectangle 6"/>
          <p:cNvSpPr/>
          <p:nvPr/>
        </p:nvSpPr>
        <p:spPr>
          <a:xfrm>
            <a:off x="4876801" y="3805882"/>
            <a:ext cx="980303" cy="799070"/>
          </a:xfrm>
          <a:prstGeom prst="round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p:cNvPicPr>
          <p:nvPr/>
        </p:nvPicPr>
        <p:blipFill>
          <a:blip r:embed="rId3"/>
          <a:stretch>
            <a:fillRect/>
          </a:stretch>
        </p:blipFill>
        <p:spPr>
          <a:xfrm>
            <a:off x="5231542" y="384665"/>
            <a:ext cx="4057650" cy="1257300"/>
          </a:xfrm>
          <a:prstGeom prst="rect">
            <a:avLst/>
          </a:prstGeom>
        </p:spPr>
      </p:pic>
      <p:sp>
        <p:nvSpPr>
          <p:cNvPr id="6" name="Rectangle 5"/>
          <p:cNvSpPr/>
          <p:nvPr/>
        </p:nvSpPr>
        <p:spPr>
          <a:xfrm>
            <a:off x="111251" y="948690"/>
            <a:ext cx="2012824" cy="5355312"/>
          </a:xfrm>
          <a:prstGeom prst="rect">
            <a:avLst/>
          </a:prstGeom>
          <a:noFill/>
          <a:ln>
            <a:solidFill>
              <a:srgbClr val="FF0000"/>
            </a:solidFill>
          </a:ln>
        </p:spPr>
        <p:txBody>
          <a:bodyPr wrap="square">
            <a:spAutoFit/>
          </a:bodyPr>
          <a:lstStyle/>
          <a:p>
            <a:r>
              <a:rPr lang="en-US" dirty="0" smtClean="0"/>
              <a:t>This LCD display uses a 4 bit parallel interface.  The RS and E are signals used to control data.</a:t>
            </a:r>
          </a:p>
          <a:p>
            <a:endParaRPr lang="en-US" dirty="0"/>
          </a:p>
          <a:p>
            <a:r>
              <a:rPr lang="en-US" dirty="0" smtClean="0"/>
              <a:t>Only the upper 4 bits of the display are used by the Arduino.</a:t>
            </a:r>
          </a:p>
          <a:p>
            <a:endParaRPr lang="en-US" dirty="0"/>
          </a:p>
          <a:p>
            <a:r>
              <a:rPr lang="en-US" dirty="0" smtClean="0"/>
              <a:t>The “E” pin is the clock signal.</a:t>
            </a:r>
          </a:p>
          <a:p>
            <a:endParaRPr lang="en-US" dirty="0"/>
          </a:p>
          <a:p>
            <a:r>
              <a:rPr lang="en-US" dirty="0" smtClean="0"/>
              <a:t>The “RS” is the register select and selects between data and control.</a:t>
            </a:r>
            <a:endParaRPr lang="en-US" dirty="0"/>
          </a:p>
        </p:txBody>
      </p:sp>
      <p:sp>
        <p:nvSpPr>
          <p:cNvPr id="5" name="Rectangle 4"/>
          <p:cNvSpPr/>
          <p:nvPr/>
        </p:nvSpPr>
        <p:spPr>
          <a:xfrm>
            <a:off x="9547522" y="860969"/>
            <a:ext cx="2282053" cy="5355312"/>
          </a:xfrm>
          <a:prstGeom prst="rect">
            <a:avLst/>
          </a:prstGeom>
          <a:ln>
            <a:solidFill>
              <a:srgbClr val="FF0000"/>
            </a:solidFill>
          </a:ln>
        </p:spPr>
        <p:txBody>
          <a:bodyPr wrap="square">
            <a:spAutoFit/>
          </a:bodyPr>
          <a:lstStyle/>
          <a:p>
            <a:r>
              <a:rPr lang="en-US" dirty="0" smtClean="0"/>
              <a:t>The LCD function needs to know which Arduino pins will control the LCD.</a:t>
            </a:r>
          </a:p>
          <a:p>
            <a:endParaRPr lang="en-US" dirty="0"/>
          </a:p>
          <a:p>
            <a:r>
              <a:rPr lang="en-US" dirty="0" smtClean="0"/>
              <a:t>2 pins for control and 4 pins for data.</a:t>
            </a:r>
          </a:p>
          <a:p>
            <a:endParaRPr lang="en-US" dirty="0"/>
          </a:p>
          <a:p>
            <a:r>
              <a:rPr lang="en-US" dirty="0" smtClean="0"/>
              <a:t>The (16,2) tells the function that the display is 16 character wide and 2 characters high.</a:t>
            </a:r>
          </a:p>
          <a:p>
            <a:endParaRPr lang="en-US" dirty="0"/>
          </a:p>
          <a:p>
            <a:r>
              <a:rPr lang="en-US" dirty="0" smtClean="0"/>
              <a:t>The resistor is used to control the display contrast. Some displays include a backlight,</a:t>
            </a:r>
            <a:endParaRPr lang="en-US" dirty="0"/>
          </a:p>
        </p:txBody>
      </p:sp>
      <p:sp>
        <p:nvSpPr>
          <p:cNvPr id="9" name="Footer Placeholder 8"/>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15</a:t>
            </a:fld>
            <a:endParaRPr lang="en-US"/>
          </a:p>
        </p:txBody>
      </p:sp>
    </p:spTree>
    <p:extLst>
      <p:ext uri="{BB962C8B-B14F-4D97-AF65-F5344CB8AC3E}">
        <p14:creationId xmlns:p14="http://schemas.microsoft.com/office/powerpoint/2010/main" val="112428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490" y="583578"/>
            <a:ext cx="4271333" cy="1957813"/>
          </a:xfrm>
          <a:prstGeom prst="rect">
            <a:avLst/>
          </a:prstGeom>
        </p:spPr>
      </p:pic>
      <p:pic>
        <p:nvPicPr>
          <p:cNvPr id="6" name="Picture 5"/>
          <p:cNvPicPr>
            <a:picLocks noChangeAspect="1"/>
          </p:cNvPicPr>
          <p:nvPr/>
        </p:nvPicPr>
        <p:blipFill>
          <a:blip r:embed="rId3"/>
          <a:stretch>
            <a:fillRect/>
          </a:stretch>
        </p:blipFill>
        <p:spPr>
          <a:xfrm>
            <a:off x="5443203" y="429137"/>
            <a:ext cx="6482878" cy="3936034"/>
          </a:xfrm>
          <a:prstGeom prst="rect">
            <a:avLst/>
          </a:prstGeom>
        </p:spPr>
      </p:pic>
      <p:sp>
        <p:nvSpPr>
          <p:cNvPr id="7" name="TextBox 6"/>
          <p:cNvSpPr txBox="1"/>
          <p:nvPr/>
        </p:nvSpPr>
        <p:spPr>
          <a:xfrm>
            <a:off x="911114" y="4462807"/>
            <a:ext cx="7647384" cy="1708160"/>
          </a:xfrm>
          <a:prstGeom prst="rect">
            <a:avLst/>
          </a:prstGeom>
          <a:noFill/>
        </p:spPr>
        <p:txBody>
          <a:bodyPr wrap="square" rtlCol="0">
            <a:spAutoFit/>
          </a:bodyPr>
          <a:lstStyle/>
          <a:p>
            <a:r>
              <a:rPr lang="en-US" sz="2100" dirty="0"/>
              <a:t>The LCD display is arranged as 2 rows and 16 columns. The numbering starts at 0 for the rows and columns. The first number represents the column the second the row</a:t>
            </a:r>
            <a:r>
              <a:rPr lang="en-US" sz="2100" dirty="0" smtClean="0"/>
              <a:t>.</a:t>
            </a:r>
          </a:p>
          <a:p>
            <a:r>
              <a:rPr lang="en-US" sz="2100" dirty="0" smtClean="0"/>
              <a:t>The top left character is at 0,0.</a:t>
            </a:r>
            <a:endParaRPr lang="en-US" sz="2100" dirty="0"/>
          </a:p>
          <a:p>
            <a:r>
              <a:rPr lang="en-US" sz="2100" dirty="0"/>
              <a:t>For example 6,1 is the bottom row and the 7</a:t>
            </a:r>
            <a:r>
              <a:rPr lang="en-US" sz="2100" baseline="30000" dirty="0"/>
              <a:t>th</a:t>
            </a:r>
            <a:r>
              <a:rPr lang="en-US" sz="2100" dirty="0"/>
              <a:t> position over.</a:t>
            </a:r>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5E7F1AF1-96A1-4BAC-99C9-7D8BFD3C4230}" type="slidenum">
              <a:rPr lang="en-US" smtClean="0"/>
              <a:t>16</a:t>
            </a:fld>
            <a:endParaRPr lang="en-US"/>
          </a:p>
        </p:txBody>
      </p:sp>
    </p:spTree>
    <p:extLst>
      <p:ext uri="{BB962C8B-B14F-4D97-AF65-F5344CB8AC3E}">
        <p14:creationId xmlns:p14="http://schemas.microsoft.com/office/powerpoint/2010/main" val="1894313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9049" y="1050136"/>
            <a:ext cx="8015007" cy="2764631"/>
          </a:xfrm>
          <a:prstGeom prst="rect">
            <a:avLst/>
          </a:prstGeom>
        </p:spPr>
      </p:pic>
      <p:sp>
        <p:nvSpPr>
          <p:cNvPr id="3" name="TextBox 2"/>
          <p:cNvSpPr txBox="1"/>
          <p:nvPr/>
        </p:nvSpPr>
        <p:spPr>
          <a:xfrm>
            <a:off x="1057275" y="4127012"/>
            <a:ext cx="9520693" cy="2031325"/>
          </a:xfrm>
          <a:prstGeom prst="rect">
            <a:avLst/>
          </a:prstGeom>
          <a:noFill/>
        </p:spPr>
        <p:txBody>
          <a:bodyPr wrap="square" rtlCol="0">
            <a:spAutoFit/>
          </a:bodyPr>
          <a:lstStyle/>
          <a:p>
            <a:r>
              <a:rPr lang="en-US" sz="2100" dirty="0"/>
              <a:t>The Arduino IDE includes a library for an LCD display with an HD44780 controller.  </a:t>
            </a:r>
            <a:r>
              <a:rPr lang="en-US" sz="2100" dirty="0" err="1" smtClean="0"/>
              <a:t>LiquidCrystal</a:t>
            </a:r>
            <a:r>
              <a:rPr lang="en-US" sz="2100" dirty="0" smtClean="0"/>
              <a:t> </a:t>
            </a:r>
            <a:r>
              <a:rPr lang="en-US" sz="2100" dirty="0" err="1" smtClean="0"/>
              <a:t>lcd</a:t>
            </a:r>
            <a:r>
              <a:rPr lang="en-US" sz="2100" dirty="0" smtClean="0"/>
              <a:t>(8</a:t>
            </a:r>
            <a:r>
              <a:rPr lang="en-US" sz="2100" dirty="0"/>
              <a:t>, 9, 4, 5, 6, 7) defines the pins that are required </a:t>
            </a:r>
            <a:r>
              <a:rPr lang="en-US" sz="2100" dirty="0" smtClean="0"/>
              <a:t>by </a:t>
            </a:r>
            <a:r>
              <a:rPr lang="en-US" sz="2100" dirty="0"/>
              <a:t>the display.  The display uses 4 data lines, an enable signal and a RS - register select pin that selects between either data or control signals.  The display </a:t>
            </a:r>
            <a:r>
              <a:rPr lang="en-US" sz="2100" dirty="0" smtClean="0"/>
              <a:t>uses </a:t>
            </a:r>
            <a:r>
              <a:rPr lang="en-US" sz="2100" dirty="0"/>
              <a:t>a Hitachi HD44780 controller, this is the most common type</a:t>
            </a:r>
            <a:r>
              <a:rPr lang="en-US" sz="2100" dirty="0" smtClean="0"/>
              <a:t>. You must include the “</a:t>
            </a:r>
            <a:r>
              <a:rPr lang="en-US" sz="2100" dirty="0" err="1" smtClean="0"/>
              <a:t>LiquidCrystal.h</a:t>
            </a:r>
            <a:r>
              <a:rPr lang="en-US" sz="2100" dirty="0" smtClean="0"/>
              <a:t>” header file in your Arduino sketch to use the LCD functions.</a:t>
            </a:r>
            <a:endParaRPr lang="en-US" sz="2100" dirty="0"/>
          </a:p>
        </p:txBody>
      </p:sp>
      <p:sp>
        <p:nvSpPr>
          <p:cNvPr id="4" name="TextBox 3"/>
          <p:cNvSpPr txBox="1"/>
          <p:nvPr/>
        </p:nvSpPr>
        <p:spPr>
          <a:xfrm>
            <a:off x="3914776" y="276226"/>
            <a:ext cx="3228975" cy="461665"/>
          </a:xfrm>
          <a:prstGeom prst="rect">
            <a:avLst/>
          </a:prstGeom>
          <a:noFill/>
        </p:spPr>
        <p:txBody>
          <a:bodyPr wrap="square" rtlCol="0">
            <a:spAutoFit/>
          </a:bodyPr>
          <a:lstStyle/>
          <a:p>
            <a:r>
              <a:rPr lang="en-US" sz="2400" b="1" dirty="0">
                <a:solidFill>
                  <a:srgbClr val="002060"/>
                </a:solidFill>
              </a:rPr>
              <a:t>Arduino LCD Setup()</a:t>
            </a:r>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17</a:t>
            </a:fld>
            <a:endParaRPr lang="en-US"/>
          </a:p>
        </p:txBody>
      </p:sp>
    </p:spTree>
    <p:extLst>
      <p:ext uri="{BB962C8B-B14F-4D97-AF65-F5344CB8AC3E}">
        <p14:creationId xmlns:p14="http://schemas.microsoft.com/office/powerpoint/2010/main" val="3578390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383321" y="559401"/>
            <a:ext cx="3275825" cy="5235068"/>
          </a:xfrm>
          <a:prstGeom prst="rect">
            <a:avLst/>
          </a:prstGeom>
        </p:spPr>
      </p:pic>
      <p:pic>
        <p:nvPicPr>
          <p:cNvPr id="2" name="Picture 1"/>
          <p:cNvPicPr>
            <a:picLocks noChangeAspect="1"/>
          </p:cNvPicPr>
          <p:nvPr/>
        </p:nvPicPr>
        <p:blipFill>
          <a:blip r:embed="rId3">
            <a:lum bright="53000"/>
          </a:blip>
          <a:stretch>
            <a:fillRect/>
          </a:stretch>
        </p:blipFill>
        <p:spPr>
          <a:xfrm>
            <a:off x="4135170" y="914859"/>
            <a:ext cx="3332430" cy="1178474"/>
          </a:xfrm>
          <a:prstGeom prst="rect">
            <a:avLst/>
          </a:prstGeom>
        </p:spPr>
      </p:pic>
      <p:sp>
        <p:nvSpPr>
          <p:cNvPr id="5" name="Rectangle 4"/>
          <p:cNvSpPr/>
          <p:nvPr/>
        </p:nvSpPr>
        <p:spPr>
          <a:xfrm>
            <a:off x="4135170" y="2554998"/>
            <a:ext cx="6065223" cy="3000821"/>
          </a:xfrm>
          <a:prstGeom prst="rect">
            <a:avLst/>
          </a:prstGeom>
        </p:spPr>
        <p:txBody>
          <a:bodyPr wrap="square">
            <a:spAutoFit/>
          </a:bodyPr>
          <a:lstStyle/>
          <a:p>
            <a:r>
              <a:rPr lang="en-US" sz="2100" dirty="0"/>
              <a:t>The LCD display board also has a set of push button switches which are connected to a set of resistors used in a voltage divider. Pressing different switches will cause the voltage on Analog </a:t>
            </a:r>
            <a:r>
              <a:rPr lang="en-US" sz="2100" dirty="0" smtClean="0"/>
              <a:t>0 (AD0) </a:t>
            </a:r>
            <a:r>
              <a:rPr lang="en-US" sz="2100" dirty="0"/>
              <a:t>to change. The resistors shown are the actual values used on the board</a:t>
            </a:r>
            <a:r>
              <a:rPr lang="en-US" sz="2100" dirty="0" smtClean="0"/>
              <a:t>. </a:t>
            </a:r>
          </a:p>
          <a:p>
            <a:endParaRPr lang="en-US" sz="2100" dirty="0"/>
          </a:p>
          <a:p>
            <a:r>
              <a:rPr lang="en-US" sz="2100" dirty="0" smtClean="0"/>
              <a:t>The numbers in red are values I found when testing my keypad.  The range may vary by +/- 3.</a:t>
            </a:r>
            <a:endParaRPr lang="en-US" sz="2100" dirty="0"/>
          </a:p>
        </p:txBody>
      </p:sp>
      <p:sp>
        <p:nvSpPr>
          <p:cNvPr id="9" name="TextBox 8"/>
          <p:cNvSpPr txBox="1"/>
          <p:nvPr/>
        </p:nvSpPr>
        <p:spPr>
          <a:xfrm>
            <a:off x="4019551" y="453194"/>
            <a:ext cx="3901443" cy="461665"/>
          </a:xfrm>
          <a:prstGeom prst="rect">
            <a:avLst/>
          </a:prstGeom>
          <a:noFill/>
        </p:spPr>
        <p:txBody>
          <a:bodyPr wrap="square" rtlCol="0">
            <a:spAutoFit/>
          </a:bodyPr>
          <a:lstStyle/>
          <a:p>
            <a:r>
              <a:rPr lang="en-US" sz="2400" b="1" dirty="0">
                <a:solidFill>
                  <a:srgbClr val="002060"/>
                </a:solidFill>
              </a:rPr>
              <a:t>Arduino LCD / Shield Keypad</a:t>
            </a:r>
          </a:p>
        </p:txBody>
      </p:sp>
      <p:sp>
        <p:nvSpPr>
          <p:cNvPr id="4" name="TextBox 3"/>
          <p:cNvSpPr txBox="1"/>
          <p:nvPr/>
        </p:nvSpPr>
        <p:spPr>
          <a:xfrm>
            <a:off x="2735630" y="1162583"/>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302</a:t>
            </a:r>
          </a:p>
        </p:txBody>
      </p:sp>
      <p:sp>
        <p:nvSpPr>
          <p:cNvPr id="7" name="TextBox 6"/>
          <p:cNvSpPr txBox="1"/>
          <p:nvPr/>
        </p:nvSpPr>
        <p:spPr>
          <a:xfrm>
            <a:off x="2740005" y="3558466"/>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102</a:t>
            </a:r>
          </a:p>
        </p:txBody>
      </p:sp>
      <p:sp>
        <p:nvSpPr>
          <p:cNvPr id="10" name="TextBox 9"/>
          <p:cNvSpPr txBox="1"/>
          <p:nvPr/>
        </p:nvSpPr>
        <p:spPr>
          <a:xfrm>
            <a:off x="2731767" y="1932448"/>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331</a:t>
            </a:r>
          </a:p>
        </p:txBody>
      </p:sp>
      <p:sp>
        <p:nvSpPr>
          <p:cNvPr id="11" name="TextBox 10"/>
          <p:cNvSpPr txBox="1"/>
          <p:nvPr/>
        </p:nvSpPr>
        <p:spPr>
          <a:xfrm>
            <a:off x="2731767" y="2740005"/>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681</a:t>
            </a:r>
          </a:p>
        </p:txBody>
      </p:sp>
      <p:sp>
        <p:nvSpPr>
          <p:cNvPr id="12" name="TextBox 11"/>
          <p:cNvSpPr txBox="1"/>
          <p:nvPr/>
        </p:nvSpPr>
        <p:spPr>
          <a:xfrm>
            <a:off x="2740005" y="4328331"/>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302</a:t>
            </a:r>
          </a:p>
        </p:txBody>
      </p:sp>
      <p:sp>
        <p:nvSpPr>
          <p:cNvPr id="13" name="TextBox 12"/>
          <p:cNvSpPr txBox="1"/>
          <p:nvPr/>
        </p:nvSpPr>
        <p:spPr>
          <a:xfrm>
            <a:off x="3197387" y="1162583"/>
            <a:ext cx="360676" cy="215444"/>
          </a:xfrm>
          <a:prstGeom prst="rect">
            <a:avLst/>
          </a:prstGeom>
          <a:solidFill>
            <a:srgbClr val="FFFFCC"/>
          </a:solidFill>
        </p:spPr>
        <p:txBody>
          <a:bodyPr wrap="none" lIns="0" tIns="0" rIns="0" bIns="0" rtlCol="0">
            <a:spAutoFit/>
          </a:bodyPr>
          <a:lstStyle/>
          <a:p>
            <a:r>
              <a:rPr lang="en-US" sz="1400" dirty="0">
                <a:solidFill>
                  <a:srgbClr val="FF0000"/>
                </a:solidFill>
              </a:rPr>
              <a:t>3k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4" name="TextBox 13"/>
          <p:cNvSpPr txBox="1"/>
          <p:nvPr/>
        </p:nvSpPr>
        <p:spPr>
          <a:xfrm>
            <a:off x="3204957" y="1932448"/>
            <a:ext cx="461665" cy="215444"/>
          </a:xfrm>
          <a:prstGeom prst="rect">
            <a:avLst/>
          </a:prstGeom>
          <a:solidFill>
            <a:srgbClr val="FFFFCC"/>
          </a:solidFill>
        </p:spPr>
        <p:txBody>
          <a:bodyPr wrap="none" lIns="0" tIns="0" rIns="0" bIns="0" rtlCol="0">
            <a:spAutoFit/>
          </a:bodyPr>
          <a:lstStyle/>
          <a:p>
            <a:r>
              <a:rPr lang="en-US" sz="1400" dirty="0">
                <a:solidFill>
                  <a:srgbClr val="FF0000"/>
                </a:solidFill>
              </a:rPr>
              <a:t>330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5" name="TextBox 14"/>
          <p:cNvSpPr txBox="1"/>
          <p:nvPr/>
        </p:nvSpPr>
        <p:spPr>
          <a:xfrm>
            <a:off x="3204957" y="2734321"/>
            <a:ext cx="448841" cy="215444"/>
          </a:xfrm>
          <a:prstGeom prst="rect">
            <a:avLst/>
          </a:prstGeom>
          <a:solidFill>
            <a:srgbClr val="FFFFCC"/>
          </a:solidFill>
        </p:spPr>
        <p:txBody>
          <a:bodyPr wrap="none" lIns="0" tIns="0" rIns="0" bIns="0" rtlCol="0">
            <a:spAutoFit/>
          </a:bodyPr>
          <a:lstStyle/>
          <a:p>
            <a:r>
              <a:rPr lang="en-US" sz="1400" dirty="0">
                <a:solidFill>
                  <a:srgbClr val="FF0000"/>
                </a:solidFill>
              </a:rPr>
              <a:t>680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6" name="TextBox 15"/>
          <p:cNvSpPr txBox="1"/>
          <p:nvPr/>
        </p:nvSpPr>
        <p:spPr>
          <a:xfrm>
            <a:off x="3204956" y="3558466"/>
            <a:ext cx="347852" cy="215444"/>
          </a:xfrm>
          <a:prstGeom prst="rect">
            <a:avLst/>
          </a:prstGeom>
          <a:solidFill>
            <a:srgbClr val="FFFFCC"/>
          </a:solidFill>
        </p:spPr>
        <p:txBody>
          <a:bodyPr wrap="none" lIns="0" tIns="0" rIns="0" bIns="0" rtlCol="0">
            <a:spAutoFit/>
          </a:bodyPr>
          <a:lstStyle/>
          <a:p>
            <a:r>
              <a:rPr lang="en-US" sz="1400" dirty="0">
                <a:solidFill>
                  <a:srgbClr val="FF0000"/>
                </a:solidFill>
              </a:rPr>
              <a:t>1k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7" name="TextBox 16"/>
          <p:cNvSpPr txBox="1"/>
          <p:nvPr/>
        </p:nvSpPr>
        <p:spPr>
          <a:xfrm>
            <a:off x="3197387" y="4328331"/>
            <a:ext cx="360676" cy="215444"/>
          </a:xfrm>
          <a:prstGeom prst="rect">
            <a:avLst/>
          </a:prstGeom>
          <a:solidFill>
            <a:srgbClr val="FFFFCC"/>
          </a:solidFill>
        </p:spPr>
        <p:txBody>
          <a:bodyPr wrap="none" lIns="0" tIns="0" rIns="0" bIns="0" rtlCol="0">
            <a:spAutoFit/>
          </a:bodyPr>
          <a:lstStyle/>
          <a:p>
            <a:r>
              <a:rPr lang="en-US" sz="1400" dirty="0">
                <a:solidFill>
                  <a:srgbClr val="FF0000"/>
                </a:solidFill>
              </a:rPr>
              <a:t>3k </a:t>
            </a:r>
            <a:r>
              <a:rPr lang="el-GR" sz="1100" dirty="0">
                <a:solidFill>
                  <a:srgbClr val="FF0000"/>
                </a:solidFill>
                <a:latin typeface="Comic Sans MS" panose="030F0702030302020204" pitchFamily="66" charset="0"/>
              </a:rPr>
              <a:t>Ω</a:t>
            </a:r>
            <a:endParaRPr lang="en-US" sz="1400" dirty="0">
              <a:solidFill>
                <a:srgbClr val="FF0000"/>
              </a:solidFill>
            </a:endParaRPr>
          </a:p>
        </p:txBody>
      </p:sp>
      <p:pic>
        <p:nvPicPr>
          <p:cNvPr id="18" name="Picture 17"/>
          <p:cNvPicPr>
            <a:picLocks noChangeAspect="1"/>
          </p:cNvPicPr>
          <p:nvPr/>
        </p:nvPicPr>
        <p:blipFill>
          <a:blip r:embed="rId4"/>
          <a:stretch>
            <a:fillRect/>
          </a:stretch>
        </p:blipFill>
        <p:spPr>
          <a:xfrm>
            <a:off x="10200393" y="4543775"/>
            <a:ext cx="1448226" cy="1496906"/>
          </a:xfrm>
          <a:prstGeom prst="rect">
            <a:avLst/>
          </a:prstGeom>
        </p:spPr>
      </p:pic>
      <p:sp>
        <p:nvSpPr>
          <p:cNvPr id="6" name="Footer Placeholder 5"/>
          <p:cNvSpPr>
            <a:spLocks noGrp="1"/>
          </p:cNvSpPr>
          <p:nvPr>
            <p:ph type="ftr" sz="quarter" idx="11"/>
          </p:nvPr>
        </p:nvSpPr>
        <p:spPr/>
        <p:txBody>
          <a:bodyPr/>
          <a:lstStyle/>
          <a:p>
            <a:r>
              <a:rPr lang="en-US" smtClean="0"/>
              <a:t>CAM8302E  Class 4 Theory F2018</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18</a:t>
            </a:fld>
            <a:endParaRPr lang="en-US"/>
          </a:p>
        </p:txBody>
      </p:sp>
    </p:spTree>
    <p:extLst>
      <p:ext uri="{BB962C8B-B14F-4D97-AF65-F5344CB8AC3E}">
        <p14:creationId xmlns:p14="http://schemas.microsoft.com/office/powerpoint/2010/main" val="3766122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_000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5810" y="457200"/>
            <a:ext cx="9166860" cy="5156359"/>
          </a:xfrm>
          <a:prstGeom prst="rect">
            <a:avLst/>
          </a:prstGeom>
        </p:spPr>
      </p:pic>
      <p:sp>
        <p:nvSpPr>
          <p:cNvPr id="3" name="Rectangle 2"/>
          <p:cNvSpPr/>
          <p:nvPr/>
        </p:nvSpPr>
        <p:spPr>
          <a:xfrm>
            <a:off x="1515427" y="810310"/>
            <a:ext cx="7667625" cy="1200329"/>
          </a:xfrm>
          <a:prstGeom prst="rect">
            <a:avLst/>
          </a:prstGeom>
        </p:spPr>
        <p:txBody>
          <a:bodyPr wrap="square">
            <a:spAutoFit/>
          </a:bodyPr>
          <a:lstStyle/>
          <a:p>
            <a:r>
              <a:rPr lang="en-US" dirty="0" smtClean="0"/>
              <a:t>When no buttons are pressed the A/D reads 1023.</a:t>
            </a:r>
          </a:p>
          <a:p>
            <a:endParaRPr lang="en-US" dirty="0"/>
          </a:p>
          <a:p>
            <a:r>
              <a:rPr lang="en-US" dirty="0" smtClean="0"/>
              <a:t>The number “3” is at LCD position 3,0.</a:t>
            </a:r>
          </a:p>
          <a:p>
            <a:r>
              <a:rPr lang="en-US" dirty="0" smtClean="0"/>
              <a:t>The letter “E” is at LCD position 3,1.</a:t>
            </a:r>
            <a:endParaRPr lang="en-US" dirty="0"/>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19</a:t>
            </a:fld>
            <a:endParaRPr lang="en-US"/>
          </a:p>
        </p:txBody>
      </p:sp>
    </p:spTree>
    <p:extLst>
      <p:ext uri="{BB962C8B-B14F-4D97-AF65-F5344CB8AC3E}">
        <p14:creationId xmlns:p14="http://schemas.microsoft.com/office/powerpoint/2010/main" val="3202116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566057" y="1012101"/>
            <a:ext cx="9873343" cy="4921975"/>
          </a:xfrm>
        </p:spPr>
        <p:txBody>
          <a:bodyPr>
            <a:normAutofit/>
          </a:bodyPr>
          <a:lstStyle/>
          <a:p>
            <a:pPr algn="l"/>
            <a:r>
              <a:rPr lang="en-US" b="1" dirty="0" smtClean="0">
                <a:solidFill>
                  <a:srgbClr val="FF0000"/>
                </a:solidFill>
                <a:latin typeface="+mn-lt"/>
              </a:rPr>
              <a:t>Fall </a:t>
            </a:r>
            <a:r>
              <a:rPr lang="en-US" b="1" dirty="0" smtClean="0">
                <a:solidFill>
                  <a:srgbClr val="FF0000"/>
                </a:solidFill>
                <a:latin typeface="+mn-lt"/>
              </a:rPr>
              <a:t>2018 </a:t>
            </a:r>
            <a:r>
              <a:rPr lang="en-US" b="1" dirty="0" smtClean="0">
                <a:solidFill>
                  <a:srgbClr val="FF0000"/>
                </a:solidFill>
                <a:latin typeface="+mn-lt"/>
              </a:rPr>
              <a:t>CAM8302E (Week  4)</a:t>
            </a:r>
            <a:br>
              <a:rPr lang="en-US" b="1" dirty="0" smtClean="0">
                <a:solidFill>
                  <a:srgbClr val="FF0000"/>
                </a:solidFill>
                <a:latin typeface="+mn-lt"/>
              </a:rPr>
            </a:br>
            <a:r>
              <a:rPr lang="en-US" b="1" dirty="0" smtClean="0">
                <a:solidFill>
                  <a:srgbClr val="FF0000"/>
                </a:solidFill>
                <a:latin typeface="+mn-lt"/>
              </a:rPr>
              <a:t>Microcomputer Interfacing</a:t>
            </a:r>
            <a:br>
              <a:rPr lang="en-US" b="1" dirty="0" smtClean="0">
                <a:solidFill>
                  <a:srgbClr val="FF0000"/>
                </a:solidFill>
                <a:latin typeface="+mn-lt"/>
              </a:rPr>
            </a:br>
            <a:r>
              <a:rPr lang="en-US" b="1" dirty="0" smtClean="0">
                <a:solidFill>
                  <a:srgbClr val="FF0000"/>
                </a:solidFill>
                <a:latin typeface="+mn-lt"/>
              </a:rPr>
              <a:t/>
            </a:r>
            <a:br>
              <a:rPr lang="en-US" b="1" dirty="0" smtClean="0">
                <a:solidFill>
                  <a:srgbClr val="FF0000"/>
                </a:solidFill>
                <a:latin typeface="+mn-lt"/>
              </a:rPr>
            </a:br>
            <a:endParaRPr lang="en-US" b="1" dirty="0" smtClean="0">
              <a:solidFill>
                <a:srgbClr val="FF0000"/>
              </a:solidFill>
              <a:latin typeface="+mn-lt"/>
            </a:endParaRPr>
          </a:p>
        </p:txBody>
      </p:sp>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E781E79B-F73F-4D58-BB3D-2E951F98E0CD}" type="slidenum">
              <a:rPr lang="en-US" smtClean="0"/>
              <a:pPr>
                <a:defRPr/>
              </a:pPr>
              <a:t>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196" y="4917627"/>
            <a:ext cx="3300919" cy="905216"/>
          </a:xfrm>
          <a:prstGeom prst="rect">
            <a:avLst/>
          </a:prstGeom>
        </p:spPr>
      </p:pic>
      <p:sp>
        <p:nvSpPr>
          <p:cNvPr id="6" name="Rectangle 5"/>
          <p:cNvSpPr/>
          <p:nvPr/>
        </p:nvSpPr>
        <p:spPr>
          <a:xfrm>
            <a:off x="6553205" y="1012099"/>
            <a:ext cx="3097323" cy="369332"/>
          </a:xfrm>
          <a:prstGeom prst="rect">
            <a:avLst/>
          </a:prstGeom>
        </p:spPr>
        <p:txBody>
          <a:bodyPr wrap="none">
            <a:spAutoFit/>
          </a:bodyPr>
          <a:lstStyle/>
          <a:p>
            <a:r>
              <a:rPr lang="en-US" sz="900" dirty="0">
                <a:latin typeface="Comic Sans MS" panose="030F0702030302020204" pitchFamily="66" charset="0"/>
              </a:rPr>
              <a:t>Week </a:t>
            </a:r>
            <a:r>
              <a:rPr lang="en-US" sz="900" dirty="0" smtClean="0">
                <a:latin typeface="Comic Sans MS" panose="030F0702030302020204" pitchFamily="66" charset="0"/>
              </a:rPr>
              <a:t>4 – </a:t>
            </a:r>
            <a:r>
              <a:rPr lang="en-US" sz="900" dirty="0" smtClean="0">
                <a:latin typeface="Comic Sans MS" panose="030F0702030302020204" pitchFamily="66" charset="0"/>
              </a:rPr>
              <a:t>102</a:t>
            </a:r>
            <a:r>
              <a:rPr lang="en-US" sz="900" dirty="0" smtClean="0">
                <a:latin typeface="Comic Sans MS" panose="030F0702030302020204" pitchFamily="66" charset="0"/>
              </a:rPr>
              <a:t> </a:t>
            </a:r>
            <a:r>
              <a:rPr lang="en-US" sz="900" dirty="0" smtClean="0">
                <a:latin typeface="Comic Sans MS" panose="030F0702030302020204" pitchFamily="66" charset="0"/>
              </a:rPr>
              <a:t>slides </a:t>
            </a:r>
            <a:r>
              <a:rPr lang="en-US" sz="900" dirty="0">
                <a:latin typeface="Comic Sans MS" panose="030F0702030302020204" pitchFamily="66" charset="0"/>
              </a:rPr>
              <a:t>Michel Hanbury Sept. </a:t>
            </a:r>
            <a:r>
              <a:rPr lang="en-US" sz="900" dirty="0" smtClean="0">
                <a:latin typeface="Comic Sans MS" panose="030F0702030302020204" pitchFamily="66" charset="0"/>
              </a:rPr>
              <a:t>18</a:t>
            </a:r>
            <a:r>
              <a:rPr lang="en-US" sz="900" baseline="30000" dirty="0" smtClean="0">
                <a:latin typeface="Comic Sans MS" panose="030F0702030302020204" pitchFamily="66" charset="0"/>
              </a:rPr>
              <a:t>th</a:t>
            </a:r>
            <a:r>
              <a:rPr lang="en-US" sz="900" dirty="0" smtClean="0">
                <a:latin typeface="Comic Sans MS" panose="030F0702030302020204" pitchFamily="66" charset="0"/>
              </a:rPr>
              <a:t>  2018</a:t>
            </a:r>
            <a:endParaRPr lang="en-US" sz="900" dirty="0" smtClean="0">
              <a:latin typeface="Comic Sans MS" panose="030F0702030302020204" pitchFamily="66" charset="0"/>
            </a:endParaRPr>
          </a:p>
          <a:p>
            <a:endParaRPr lang="en-US" sz="900" dirty="0"/>
          </a:p>
        </p:txBody>
      </p:sp>
    </p:spTree>
    <p:extLst>
      <p:ext uri="{BB962C8B-B14F-4D97-AF65-F5344CB8AC3E}">
        <p14:creationId xmlns:p14="http://schemas.microsoft.com/office/powerpoint/2010/main" val="481250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6884" y="1082283"/>
            <a:ext cx="7827663" cy="4446985"/>
          </a:xfrm>
          <a:prstGeom prst="rect">
            <a:avLst/>
          </a:prstGeom>
        </p:spPr>
      </p:pic>
      <p:sp>
        <p:nvSpPr>
          <p:cNvPr id="3" name="Rectangle 2"/>
          <p:cNvSpPr/>
          <p:nvPr/>
        </p:nvSpPr>
        <p:spPr>
          <a:xfrm>
            <a:off x="7632402" y="3673901"/>
            <a:ext cx="2930823" cy="508088"/>
          </a:xfrm>
          <a:prstGeom prst="rect">
            <a:avLst/>
          </a:prstGeom>
        </p:spPr>
        <p:txBody>
          <a:bodyPr wrap="square">
            <a:spAutoFit/>
          </a:bodyPr>
          <a:lstStyle/>
          <a:p>
            <a:r>
              <a:rPr lang="en-US" sz="1351" dirty="0">
                <a:solidFill>
                  <a:srgbClr val="FF0000"/>
                </a:solidFill>
              </a:rPr>
              <a:t>Read and display the value from analog input 0.</a:t>
            </a:r>
          </a:p>
        </p:txBody>
      </p:sp>
      <p:sp>
        <p:nvSpPr>
          <p:cNvPr id="4" name="TextBox 3"/>
          <p:cNvSpPr txBox="1"/>
          <p:nvPr/>
        </p:nvSpPr>
        <p:spPr>
          <a:xfrm>
            <a:off x="4019551" y="453194"/>
            <a:ext cx="3901443" cy="461665"/>
          </a:xfrm>
          <a:prstGeom prst="rect">
            <a:avLst/>
          </a:prstGeom>
          <a:noFill/>
        </p:spPr>
        <p:txBody>
          <a:bodyPr wrap="square" rtlCol="0">
            <a:spAutoFit/>
          </a:bodyPr>
          <a:lstStyle/>
          <a:p>
            <a:r>
              <a:rPr lang="en-US" sz="2400" b="1" dirty="0">
                <a:solidFill>
                  <a:srgbClr val="002060"/>
                </a:solidFill>
              </a:rPr>
              <a:t>Arduino LCD / Keypad Shield</a:t>
            </a:r>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20</a:t>
            </a:fld>
            <a:endParaRPr lang="en-US"/>
          </a:p>
        </p:txBody>
      </p:sp>
    </p:spTree>
    <p:extLst>
      <p:ext uri="{BB962C8B-B14F-4D97-AF65-F5344CB8AC3E}">
        <p14:creationId xmlns:p14="http://schemas.microsoft.com/office/powerpoint/2010/main" val="1646000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3869" y="1775392"/>
            <a:ext cx="7989077" cy="3629025"/>
          </a:xfrm>
          <a:prstGeom prst="rect">
            <a:avLst/>
          </a:prstGeom>
        </p:spPr>
      </p:pic>
      <p:sp>
        <p:nvSpPr>
          <p:cNvPr id="3" name="Rectangle 2"/>
          <p:cNvSpPr/>
          <p:nvPr/>
        </p:nvSpPr>
        <p:spPr>
          <a:xfrm>
            <a:off x="2495550" y="635775"/>
            <a:ext cx="7334250" cy="369332"/>
          </a:xfrm>
          <a:prstGeom prst="rect">
            <a:avLst/>
          </a:prstGeom>
        </p:spPr>
        <p:txBody>
          <a:bodyPr wrap="square">
            <a:spAutoFit/>
          </a:bodyPr>
          <a:lstStyle/>
          <a:p>
            <a:r>
              <a:rPr lang="en-US" b="1" dirty="0">
                <a:solidFill>
                  <a:srgbClr val="002060"/>
                </a:solidFill>
              </a:rPr>
              <a:t>Example – Setup for LCD and I/O</a:t>
            </a:r>
            <a:endParaRPr lang="en-US" dirty="0"/>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21</a:t>
            </a:fld>
            <a:endParaRPr lang="en-US"/>
          </a:p>
        </p:txBody>
      </p:sp>
    </p:spTree>
    <p:extLst>
      <p:ext uri="{BB962C8B-B14F-4D97-AF65-F5344CB8AC3E}">
        <p14:creationId xmlns:p14="http://schemas.microsoft.com/office/powerpoint/2010/main" val="1574508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5931" y="1441848"/>
            <a:ext cx="7368848" cy="4018360"/>
          </a:xfrm>
          <a:prstGeom prst="rect">
            <a:avLst/>
          </a:prstGeom>
        </p:spPr>
      </p:pic>
      <p:sp>
        <p:nvSpPr>
          <p:cNvPr id="3" name="Rectangle 2"/>
          <p:cNvSpPr/>
          <p:nvPr/>
        </p:nvSpPr>
        <p:spPr>
          <a:xfrm>
            <a:off x="9191626" y="1630126"/>
            <a:ext cx="2447746" cy="2378985"/>
          </a:xfrm>
          <a:prstGeom prst="rect">
            <a:avLst/>
          </a:prstGeom>
        </p:spPr>
        <p:txBody>
          <a:bodyPr wrap="square">
            <a:spAutoFit/>
          </a:bodyPr>
          <a:lstStyle/>
          <a:p>
            <a:r>
              <a:rPr lang="en-US" sz="1351" dirty="0">
                <a:solidFill>
                  <a:srgbClr val="FF0000"/>
                </a:solidFill>
              </a:rPr>
              <a:t>This program reads the analog 0 input voltage to determine if the sensor </a:t>
            </a:r>
            <a:r>
              <a:rPr lang="en-US" sz="1351" dirty="0" smtClean="0">
                <a:solidFill>
                  <a:srgbClr val="FF0000"/>
                </a:solidFill>
              </a:rPr>
              <a:t>voltage.</a:t>
            </a:r>
          </a:p>
          <a:p>
            <a:endParaRPr lang="en-US" sz="1351" dirty="0">
              <a:solidFill>
                <a:srgbClr val="FF0000"/>
              </a:solidFill>
            </a:endParaRPr>
          </a:p>
          <a:p>
            <a:r>
              <a:rPr lang="en-US" sz="1351" dirty="0" smtClean="0">
                <a:solidFill>
                  <a:srgbClr val="FF0000"/>
                </a:solidFill>
              </a:rPr>
              <a:t>The program uses a range to determine which key is being pressed.</a:t>
            </a:r>
          </a:p>
          <a:p>
            <a:endParaRPr lang="en-US" sz="1351" dirty="0">
              <a:solidFill>
                <a:srgbClr val="FF0000"/>
              </a:solidFill>
            </a:endParaRPr>
          </a:p>
          <a:p>
            <a:r>
              <a:rPr lang="en-US" sz="1351" dirty="0" smtClean="0">
                <a:solidFill>
                  <a:srgbClr val="FF0000"/>
                </a:solidFill>
              </a:rPr>
              <a:t>A range is chosen because the resistor have a tolerance of +/- 5%</a:t>
            </a:r>
            <a:endParaRPr lang="en-US" sz="1351" dirty="0">
              <a:solidFill>
                <a:srgbClr val="FF0000"/>
              </a:solidFill>
            </a:endParaRPr>
          </a:p>
        </p:txBody>
      </p:sp>
      <p:sp>
        <p:nvSpPr>
          <p:cNvPr id="4" name="Rectangle 3"/>
          <p:cNvSpPr/>
          <p:nvPr/>
        </p:nvSpPr>
        <p:spPr>
          <a:xfrm>
            <a:off x="3768821" y="445275"/>
            <a:ext cx="5422805" cy="369332"/>
          </a:xfrm>
          <a:prstGeom prst="rect">
            <a:avLst/>
          </a:prstGeom>
        </p:spPr>
        <p:txBody>
          <a:bodyPr wrap="square">
            <a:spAutoFit/>
          </a:bodyPr>
          <a:lstStyle/>
          <a:p>
            <a:r>
              <a:rPr lang="en-US" b="1" dirty="0">
                <a:solidFill>
                  <a:srgbClr val="002060"/>
                </a:solidFill>
              </a:rPr>
              <a:t>Using the push-buttons to make decisions</a:t>
            </a:r>
            <a:endParaRPr lang="en-US" dirty="0"/>
          </a:p>
        </p:txBody>
      </p:sp>
      <p:sp>
        <p:nvSpPr>
          <p:cNvPr id="5" name="Rounded Rectangle 4"/>
          <p:cNvSpPr/>
          <p:nvPr/>
        </p:nvSpPr>
        <p:spPr>
          <a:xfrm>
            <a:off x="2257426" y="1833109"/>
            <a:ext cx="3152775" cy="224292"/>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390776" y="2403864"/>
            <a:ext cx="3152775" cy="224292"/>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324101" y="3707744"/>
            <a:ext cx="3219449" cy="245131"/>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135826" y="4543424"/>
            <a:ext cx="1169973" cy="1209301"/>
          </a:xfrm>
          <a:prstGeom prst="rect">
            <a:avLst/>
          </a:prstGeom>
        </p:spPr>
      </p:pic>
      <p:sp>
        <p:nvSpPr>
          <p:cNvPr id="9" name="Footer Placeholder 8"/>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22</a:t>
            </a:fld>
            <a:endParaRPr lang="en-US"/>
          </a:p>
        </p:txBody>
      </p:sp>
    </p:spTree>
    <p:extLst>
      <p:ext uri="{BB962C8B-B14F-4D97-AF65-F5344CB8AC3E}">
        <p14:creationId xmlns:p14="http://schemas.microsoft.com/office/powerpoint/2010/main" val="2760072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8545" y="1666877"/>
            <a:ext cx="7556001" cy="4279107"/>
          </a:xfrm>
          <a:prstGeom prst="rect">
            <a:avLst/>
          </a:prstGeom>
        </p:spPr>
      </p:pic>
      <p:sp>
        <p:nvSpPr>
          <p:cNvPr id="3" name="Rectangle 2"/>
          <p:cNvSpPr/>
          <p:nvPr/>
        </p:nvSpPr>
        <p:spPr>
          <a:xfrm>
            <a:off x="8022927" y="2959526"/>
            <a:ext cx="1521619" cy="715965"/>
          </a:xfrm>
          <a:prstGeom prst="rect">
            <a:avLst/>
          </a:prstGeom>
        </p:spPr>
        <p:txBody>
          <a:bodyPr wrap="square">
            <a:spAutoFit/>
          </a:bodyPr>
          <a:lstStyle/>
          <a:p>
            <a:r>
              <a:rPr lang="en-US" sz="1351" dirty="0">
                <a:solidFill>
                  <a:srgbClr val="FF0000"/>
                </a:solidFill>
              </a:rPr>
              <a:t>Read and display the value from analog input 8.</a:t>
            </a:r>
          </a:p>
        </p:txBody>
      </p:sp>
      <p:sp>
        <p:nvSpPr>
          <p:cNvPr id="4" name="Rectangle 3"/>
          <p:cNvSpPr/>
          <p:nvPr/>
        </p:nvSpPr>
        <p:spPr>
          <a:xfrm>
            <a:off x="2495550" y="635775"/>
            <a:ext cx="7334250" cy="369332"/>
          </a:xfrm>
          <a:prstGeom prst="rect">
            <a:avLst/>
          </a:prstGeom>
        </p:spPr>
        <p:txBody>
          <a:bodyPr wrap="square">
            <a:spAutoFit/>
          </a:bodyPr>
          <a:lstStyle/>
          <a:p>
            <a:r>
              <a:rPr lang="en-US" b="1" dirty="0">
                <a:solidFill>
                  <a:srgbClr val="002060"/>
                </a:solidFill>
              </a:rPr>
              <a:t>Example – Using the LCD display to show the value of analog Input 8.</a:t>
            </a:r>
            <a:endParaRPr lang="en-US" dirty="0"/>
          </a:p>
        </p:txBody>
      </p:sp>
      <p:sp>
        <p:nvSpPr>
          <p:cNvPr id="5" name="Rounded Rectangle 4"/>
          <p:cNvSpPr/>
          <p:nvPr/>
        </p:nvSpPr>
        <p:spPr>
          <a:xfrm>
            <a:off x="2547096" y="4174469"/>
            <a:ext cx="2796430" cy="245131"/>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124075" y="1666877"/>
            <a:ext cx="3352801"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124074" y="2061397"/>
            <a:ext cx="3352801"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268911" y="2651398"/>
            <a:ext cx="1683965"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383211" y="3241399"/>
            <a:ext cx="1855415"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p:cNvSpPr>
            <a:spLocks noGrp="1"/>
          </p:cNvSpPr>
          <p:nvPr>
            <p:ph type="ftr" sz="quarter" idx="11"/>
          </p:nvPr>
        </p:nvSpPr>
        <p:spPr/>
        <p:txBody>
          <a:bodyPr/>
          <a:lstStyle/>
          <a:p>
            <a:r>
              <a:rPr lang="en-US" smtClean="0"/>
              <a:t>CAM8302E  Class 4 Theory F2018</a:t>
            </a:r>
            <a:endParaRPr lang="en-US"/>
          </a:p>
        </p:txBody>
      </p:sp>
      <p:sp>
        <p:nvSpPr>
          <p:cNvPr id="11" name="Slide Number Placeholder 10"/>
          <p:cNvSpPr>
            <a:spLocks noGrp="1"/>
          </p:cNvSpPr>
          <p:nvPr>
            <p:ph type="sldNum" sz="quarter" idx="12"/>
          </p:nvPr>
        </p:nvSpPr>
        <p:spPr/>
        <p:txBody>
          <a:bodyPr/>
          <a:lstStyle/>
          <a:p>
            <a:fld id="{5E7F1AF1-96A1-4BAC-99C9-7D8BFD3C4230}" type="slidenum">
              <a:rPr lang="en-US" smtClean="0"/>
              <a:t>23</a:t>
            </a:fld>
            <a:endParaRPr lang="en-US"/>
          </a:p>
        </p:txBody>
      </p:sp>
    </p:spTree>
    <p:extLst>
      <p:ext uri="{BB962C8B-B14F-4D97-AF65-F5344CB8AC3E}">
        <p14:creationId xmlns:p14="http://schemas.microsoft.com/office/powerpoint/2010/main" val="3853738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34745" y="1828804"/>
            <a:ext cx="8537963" cy="3736181"/>
          </a:xfrm>
          <a:prstGeom prst="rect">
            <a:avLst/>
          </a:prstGeom>
        </p:spPr>
      </p:pic>
      <p:sp>
        <p:nvSpPr>
          <p:cNvPr id="4" name="Rounded Rectangle 3"/>
          <p:cNvSpPr/>
          <p:nvPr/>
        </p:nvSpPr>
        <p:spPr>
          <a:xfrm>
            <a:off x="2495551" y="3822044"/>
            <a:ext cx="3781425"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95550" y="635775"/>
            <a:ext cx="7334250" cy="369332"/>
          </a:xfrm>
          <a:prstGeom prst="rect">
            <a:avLst/>
          </a:prstGeom>
        </p:spPr>
        <p:txBody>
          <a:bodyPr wrap="square">
            <a:spAutoFit/>
          </a:bodyPr>
          <a:lstStyle/>
          <a:p>
            <a:r>
              <a:rPr lang="en-US" b="1" dirty="0">
                <a:solidFill>
                  <a:srgbClr val="002060"/>
                </a:solidFill>
              </a:rPr>
              <a:t>Example – Using the UP/DN buttons to control Outputs</a:t>
            </a:r>
            <a:endParaRPr lang="en-US" dirty="0"/>
          </a:p>
        </p:txBody>
      </p:sp>
      <p:sp>
        <p:nvSpPr>
          <p:cNvPr id="6" name="Rounded Rectangle 5"/>
          <p:cNvSpPr/>
          <p:nvPr/>
        </p:nvSpPr>
        <p:spPr>
          <a:xfrm>
            <a:off x="2590801" y="4712564"/>
            <a:ext cx="2238375"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590800" y="2267085"/>
            <a:ext cx="3352801"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24</a:t>
            </a:fld>
            <a:endParaRPr lang="en-US"/>
          </a:p>
        </p:txBody>
      </p:sp>
    </p:spTree>
    <p:extLst>
      <p:ext uri="{BB962C8B-B14F-4D97-AF65-F5344CB8AC3E}">
        <p14:creationId xmlns:p14="http://schemas.microsoft.com/office/powerpoint/2010/main" val="2115757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597" y="1221586"/>
            <a:ext cx="7556712" cy="4314825"/>
          </a:xfrm>
          <a:prstGeom prst="rect">
            <a:avLst/>
          </a:prstGeom>
        </p:spPr>
      </p:pic>
      <p:sp>
        <p:nvSpPr>
          <p:cNvPr id="3" name="Rectangle 2"/>
          <p:cNvSpPr/>
          <p:nvPr/>
        </p:nvSpPr>
        <p:spPr>
          <a:xfrm>
            <a:off x="2419350" y="511950"/>
            <a:ext cx="7334250" cy="369332"/>
          </a:xfrm>
          <a:prstGeom prst="rect">
            <a:avLst/>
          </a:prstGeom>
        </p:spPr>
        <p:txBody>
          <a:bodyPr wrap="square">
            <a:spAutoFit/>
          </a:bodyPr>
          <a:lstStyle/>
          <a:p>
            <a:r>
              <a:rPr lang="en-US" b="1" dirty="0">
                <a:solidFill>
                  <a:srgbClr val="002060"/>
                </a:solidFill>
              </a:rPr>
              <a:t>Example – Using the LCD display to show the value of analog Input 8.</a:t>
            </a:r>
            <a:endParaRPr lang="en-US" dirty="0"/>
          </a:p>
        </p:txBody>
      </p:sp>
      <p:sp>
        <p:nvSpPr>
          <p:cNvPr id="4" name="Rounded Rectangle 3"/>
          <p:cNvSpPr/>
          <p:nvPr/>
        </p:nvSpPr>
        <p:spPr>
          <a:xfrm>
            <a:off x="2543175" y="2352810"/>
            <a:ext cx="1704976"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543175" y="3378998"/>
            <a:ext cx="1704976" cy="235607"/>
          </a:xfrm>
          <a:prstGeom prst="roundRect">
            <a:avLst/>
          </a:prstGeom>
          <a:solidFill>
            <a:srgbClr val="FFFF00">
              <a:alpha val="23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25</a:t>
            </a:fld>
            <a:endParaRPr lang="en-US"/>
          </a:p>
        </p:txBody>
      </p:sp>
    </p:spTree>
    <p:extLst>
      <p:ext uri="{BB962C8B-B14F-4D97-AF65-F5344CB8AC3E}">
        <p14:creationId xmlns:p14="http://schemas.microsoft.com/office/powerpoint/2010/main" val="3042502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2355191"/>
            <a:ext cx="6849835" cy="1200329"/>
          </a:xfrm>
          <a:prstGeom prst="rect">
            <a:avLst/>
          </a:prstGeom>
        </p:spPr>
        <p:txBody>
          <a:bodyPr wrap="square">
            <a:spAutoFit/>
          </a:bodyPr>
          <a:lstStyle/>
          <a:p>
            <a:r>
              <a:rPr lang="en-US" sz="3600" b="1" dirty="0" smtClean="0">
                <a:solidFill>
                  <a:srgbClr val="002060"/>
                </a:solidFill>
              </a:rPr>
              <a:t>Basic Arduino Inputs and Outputs</a:t>
            </a:r>
          </a:p>
          <a:p>
            <a:r>
              <a:rPr lang="en-US" sz="3600" b="1" dirty="0" smtClean="0">
                <a:solidFill>
                  <a:srgbClr val="002060"/>
                </a:solidFill>
              </a:rPr>
              <a:t>Transistor Switch</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26</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078" y="347662"/>
            <a:ext cx="1716609" cy="1662113"/>
          </a:xfrm>
          <a:prstGeom prst="rect">
            <a:avLst/>
          </a:prstGeom>
        </p:spPr>
      </p:pic>
    </p:spTree>
    <p:extLst>
      <p:ext uri="{BB962C8B-B14F-4D97-AF65-F5344CB8AC3E}">
        <p14:creationId xmlns:p14="http://schemas.microsoft.com/office/powerpoint/2010/main" val="830434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27</a:t>
            </a:fld>
            <a:endParaRPr lang="en-US"/>
          </a:p>
        </p:txBody>
      </p:sp>
      <p:pic>
        <p:nvPicPr>
          <p:cNvPr id="5" name="Picture 4"/>
          <p:cNvPicPr>
            <a:picLocks noChangeAspect="1"/>
          </p:cNvPicPr>
          <p:nvPr/>
        </p:nvPicPr>
        <p:blipFill>
          <a:blip r:embed="rId2"/>
          <a:stretch>
            <a:fillRect/>
          </a:stretch>
        </p:blipFill>
        <p:spPr>
          <a:xfrm>
            <a:off x="1847850" y="200025"/>
            <a:ext cx="8324850" cy="5934708"/>
          </a:xfrm>
          <a:prstGeom prst="rect">
            <a:avLst/>
          </a:prstGeom>
        </p:spPr>
      </p:pic>
    </p:spTree>
    <p:extLst>
      <p:ext uri="{BB962C8B-B14F-4D97-AF65-F5344CB8AC3E}">
        <p14:creationId xmlns:p14="http://schemas.microsoft.com/office/powerpoint/2010/main" val="3362436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3" y="414337"/>
            <a:ext cx="5614988" cy="5372100"/>
          </a:xfrm>
          <a:prstGeom prst="rect">
            <a:avLst/>
          </a:prstGeom>
        </p:spPr>
      </p:pic>
      <p:pic>
        <p:nvPicPr>
          <p:cNvPr id="4" name="Picture 3"/>
          <p:cNvPicPr>
            <a:picLocks noChangeAspect="1"/>
          </p:cNvPicPr>
          <p:nvPr/>
        </p:nvPicPr>
        <p:blipFill>
          <a:blip r:embed="rId3"/>
          <a:stretch>
            <a:fillRect/>
          </a:stretch>
        </p:blipFill>
        <p:spPr>
          <a:xfrm>
            <a:off x="5810251" y="414337"/>
            <a:ext cx="6038850" cy="5167313"/>
          </a:xfrm>
          <a:prstGeom prst="rect">
            <a:avLst/>
          </a:prstGeom>
        </p:spPr>
      </p:pic>
      <p:sp>
        <p:nvSpPr>
          <p:cNvPr id="5" name="Rectangle 4"/>
          <p:cNvSpPr/>
          <p:nvPr/>
        </p:nvSpPr>
        <p:spPr>
          <a:xfrm>
            <a:off x="9709582" y="1519535"/>
            <a:ext cx="1059585"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Off</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4226813" y="1595735"/>
            <a:ext cx="100700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5843422" y="257175"/>
            <a:ext cx="133350" cy="6276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p:cNvSpPr>
            <a:spLocks noGrp="1"/>
          </p:cNvSpPr>
          <p:nvPr>
            <p:ph type="ftr" sz="quarter" idx="11"/>
          </p:nvPr>
        </p:nvSpPr>
        <p:spPr/>
        <p:txBody>
          <a:bodyPr/>
          <a:lstStyle/>
          <a:p>
            <a:r>
              <a:rPr lang="en-US" smtClean="0"/>
              <a:t>CAM8302E  Class 4 Theory F2018</a:t>
            </a:r>
            <a:endParaRPr lang="en-US"/>
          </a:p>
        </p:txBody>
      </p:sp>
      <p:sp>
        <p:nvSpPr>
          <p:cNvPr id="9" name="Slide Number Placeholder 8"/>
          <p:cNvSpPr>
            <a:spLocks noGrp="1"/>
          </p:cNvSpPr>
          <p:nvPr>
            <p:ph type="sldNum" sz="quarter" idx="12"/>
          </p:nvPr>
        </p:nvSpPr>
        <p:spPr/>
        <p:txBody>
          <a:bodyPr/>
          <a:lstStyle/>
          <a:p>
            <a:fld id="{5E7F1AF1-96A1-4BAC-99C9-7D8BFD3C4230}" type="slidenum">
              <a:rPr lang="en-US" smtClean="0"/>
              <a:t>28</a:t>
            </a:fld>
            <a:endParaRPr lang="en-US"/>
          </a:p>
        </p:txBody>
      </p:sp>
    </p:spTree>
    <p:extLst>
      <p:ext uri="{BB962C8B-B14F-4D97-AF65-F5344CB8AC3E}">
        <p14:creationId xmlns:p14="http://schemas.microsoft.com/office/powerpoint/2010/main" val="3007546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7390" y="772357"/>
            <a:ext cx="5184560" cy="369332"/>
          </a:xfrm>
          <a:prstGeom prst="rect">
            <a:avLst/>
          </a:prstGeom>
          <a:noFill/>
        </p:spPr>
        <p:txBody>
          <a:bodyPr wrap="square" rtlCol="0">
            <a:spAutoFit/>
          </a:bodyPr>
          <a:lstStyle/>
          <a:p>
            <a:r>
              <a:rPr lang="en-US" dirty="0">
                <a:latin typeface="Comic Sans MS" pitchFamily="66" charset="0"/>
              </a:rPr>
              <a:t>NPN           2N2222 Transistor Switch – “ON”</a:t>
            </a:r>
          </a:p>
        </p:txBody>
      </p:sp>
      <p:sp>
        <p:nvSpPr>
          <p:cNvPr id="7" name="Slide Number Placeholder 6"/>
          <p:cNvSpPr>
            <a:spLocks noGrp="1"/>
          </p:cNvSpPr>
          <p:nvPr>
            <p:ph type="sldNum" sz="quarter" idx="12"/>
          </p:nvPr>
        </p:nvSpPr>
        <p:spPr/>
        <p:txBody>
          <a:bodyPr/>
          <a:lstStyle/>
          <a:p>
            <a:fld id="{ACB88EEA-209C-4598-B68F-AE8C8CE50CEF}" type="slidenum">
              <a:rPr lang="en-US" smtClean="0"/>
              <a:pPr/>
              <a:t>29</a:t>
            </a:fld>
            <a:endParaRPr lang="en-US"/>
          </a:p>
        </p:txBody>
      </p:sp>
      <p:sp>
        <p:nvSpPr>
          <p:cNvPr id="8" name="Footer Placeholder 7"/>
          <p:cNvSpPr>
            <a:spLocks noGrp="1"/>
          </p:cNvSpPr>
          <p:nvPr>
            <p:ph type="ftr" sz="quarter" idx="11"/>
          </p:nvPr>
        </p:nvSpPr>
        <p:spPr/>
        <p:txBody>
          <a:bodyPr/>
          <a:lstStyle/>
          <a:p>
            <a:r>
              <a:rPr lang="en-US" smtClean="0"/>
              <a:t>CAM8302E  Class 4 Theory F2018</a:t>
            </a:r>
            <a:endParaRPr lang="en-US"/>
          </a:p>
        </p:txBody>
      </p:sp>
      <p:pic>
        <p:nvPicPr>
          <p:cNvPr id="6148" name="Picture 4"/>
          <p:cNvPicPr>
            <a:picLocks noChangeAspect="1" noChangeArrowheads="1"/>
          </p:cNvPicPr>
          <p:nvPr/>
        </p:nvPicPr>
        <p:blipFill>
          <a:blip r:embed="rId2" cstate="print"/>
          <a:srcRect/>
          <a:stretch>
            <a:fillRect/>
          </a:stretch>
        </p:blipFill>
        <p:spPr bwMode="auto">
          <a:xfrm>
            <a:off x="4923501" y="1439289"/>
            <a:ext cx="5495925" cy="4267200"/>
          </a:xfrm>
          <a:prstGeom prst="rect">
            <a:avLst/>
          </a:prstGeom>
          <a:noFill/>
          <a:ln w="9525">
            <a:noFill/>
            <a:miter lim="800000"/>
            <a:headEnd/>
            <a:tailEnd/>
          </a:ln>
        </p:spPr>
      </p:pic>
      <p:sp>
        <p:nvSpPr>
          <p:cNvPr id="13" name="TextBox 12"/>
          <p:cNvSpPr txBox="1"/>
          <p:nvPr/>
        </p:nvSpPr>
        <p:spPr>
          <a:xfrm>
            <a:off x="1701554" y="1254140"/>
            <a:ext cx="3204839" cy="5078313"/>
          </a:xfrm>
          <a:prstGeom prst="rect">
            <a:avLst/>
          </a:prstGeom>
          <a:noFill/>
        </p:spPr>
        <p:txBody>
          <a:bodyPr wrap="square" rtlCol="0">
            <a:spAutoFit/>
          </a:bodyPr>
          <a:lstStyle/>
          <a:p>
            <a:pPr>
              <a:buFont typeface="Wingdings" pitchFamily="2" charset="2"/>
              <a:buChar char="q"/>
            </a:pPr>
            <a:r>
              <a:rPr lang="en-US" sz="1200" b="1" dirty="0">
                <a:latin typeface="Comic Sans MS" pitchFamily="66" charset="0"/>
              </a:rPr>
              <a:t> Saturation – Transistor is turned on: The collector to emitter junction acts like a closed switch.</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The base voltage must be greater than the emitter voltage by 0.8 volts.</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The transistor has a gain of about 75.</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Example: If the base current equals 3.5 mA and the gain = 75 mA the transistor will allow up to 263 mA of current to flow.</a:t>
            </a:r>
          </a:p>
          <a:p>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Transistors can only handle a certain amount of collector current specified in the data sheets.</a:t>
            </a:r>
          </a:p>
          <a:p>
            <a:pPr>
              <a:buFont typeface="Wingdings" pitchFamily="2" charset="2"/>
              <a:buChar char="q"/>
            </a:pPr>
            <a:endParaRPr lang="en-US" sz="1200" b="1" dirty="0">
              <a:latin typeface="Comic Sans MS" pitchFamily="66" charset="0"/>
            </a:endParaRPr>
          </a:p>
          <a:p>
            <a:pPr>
              <a:buFont typeface="Wingdings" pitchFamily="2" charset="2"/>
              <a:buChar char="q"/>
            </a:pPr>
            <a:r>
              <a:rPr lang="en-US" sz="1200" b="1" dirty="0">
                <a:latin typeface="Comic Sans MS" pitchFamily="66" charset="0"/>
              </a:rPr>
              <a:t> The CE junction does not act like a perfect switch and may have a voltage across the CE junction of about 0.2 volts.</a:t>
            </a:r>
          </a:p>
        </p:txBody>
      </p:sp>
      <p:sp>
        <p:nvSpPr>
          <p:cNvPr id="14" name="TextBox 13"/>
          <p:cNvSpPr txBox="1"/>
          <p:nvPr/>
        </p:nvSpPr>
        <p:spPr>
          <a:xfrm>
            <a:off x="7658468" y="4119242"/>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0.8 v</a:t>
            </a:r>
          </a:p>
        </p:txBody>
      </p:sp>
      <p:sp>
        <p:nvSpPr>
          <p:cNvPr id="15" name="TextBox 14"/>
          <p:cNvSpPr txBox="1"/>
          <p:nvPr/>
        </p:nvSpPr>
        <p:spPr>
          <a:xfrm>
            <a:off x="5607726" y="3533316"/>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4.2 v</a:t>
            </a:r>
          </a:p>
        </p:txBody>
      </p:sp>
      <p:sp>
        <p:nvSpPr>
          <p:cNvPr id="16" name="TextBox 15"/>
          <p:cNvSpPr txBox="1"/>
          <p:nvPr/>
        </p:nvSpPr>
        <p:spPr>
          <a:xfrm>
            <a:off x="8377562" y="4660779"/>
            <a:ext cx="2130641" cy="738664"/>
          </a:xfrm>
          <a:prstGeom prst="rect">
            <a:avLst/>
          </a:prstGeom>
          <a:noFill/>
        </p:spPr>
        <p:txBody>
          <a:bodyPr wrap="square" rtlCol="0">
            <a:spAutoFit/>
          </a:bodyPr>
          <a:lstStyle/>
          <a:p>
            <a:r>
              <a:rPr lang="en-US" sz="1050" b="1" dirty="0">
                <a:solidFill>
                  <a:srgbClr val="FF0000"/>
                </a:solidFill>
                <a:latin typeface="Comic Sans MS" pitchFamily="66" charset="0"/>
              </a:rPr>
              <a:t>Current Gain:</a:t>
            </a:r>
          </a:p>
          <a:p>
            <a:r>
              <a:rPr lang="en-US" sz="1050" b="1" dirty="0" err="1">
                <a:solidFill>
                  <a:srgbClr val="FF0000"/>
                </a:solidFill>
                <a:latin typeface="Comic Sans MS" pitchFamily="66" charset="0"/>
              </a:rPr>
              <a:t>Ic</a:t>
            </a:r>
            <a:r>
              <a:rPr lang="en-US" sz="1050" b="1" dirty="0">
                <a:solidFill>
                  <a:srgbClr val="FF0000"/>
                </a:solidFill>
                <a:latin typeface="Comic Sans MS" pitchFamily="66" charset="0"/>
              </a:rPr>
              <a:t>/</a:t>
            </a:r>
            <a:r>
              <a:rPr lang="en-US" sz="1050" b="1" dirty="0" err="1">
                <a:solidFill>
                  <a:srgbClr val="FF0000"/>
                </a:solidFill>
                <a:latin typeface="Comic Sans MS" pitchFamily="66" charset="0"/>
              </a:rPr>
              <a:t>Ib</a:t>
            </a:r>
            <a:endParaRPr lang="en-US" sz="1050" b="1" dirty="0">
              <a:solidFill>
                <a:srgbClr val="FF0000"/>
              </a:solidFill>
              <a:latin typeface="Comic Sans MS" pitchFamily="66" charset="0"/>
            </a:endParaRPr>
          </a:p>
          <a:p>
            <a:endParaRPr lang="en-US" sz="1050" b="1" dirty="0">
              <a:solidFill>
                <a:srgbClr val="FF0000"/>
              </a:solidFill>
              <a:latin typeface="Comic Sans MS" pitchFamily="66" charset="0"/>
            </a:endParaRPr>
          </a:p>
          <a:p>
            <a:r>
              <a:rPr lang="en-US" sz="1050" b="1" dirty="0">
                <a:solidFill>
                  <a:srgbClr val="FF0000"/>
                </a:solidFill>
                <a:latin typeface="Comic Sans MS" pitchFamily="66" charset="0"/>
              </a:rPr>
              <a:t>Minimum of 75 for 2N2222</a:t>
            </a:r>
          </a:p>
        </p:txBody>
      </p:sp>
      <p:sp>
        <p:nvSpPr>
          <p:cNvPr id="10" name="TextBox 9"/>
          <p:cNvSpPr txBox="1"/>
          <p:nvPr/>
        </p:nvSpPr>
        <p:spPr>
          <a:xfrm>
            <a:off x="5607726" y="3080555"/>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3.5 mA</a:t>
            </a:r>
          </a:p>
        </p:txBody>
      </p:sp>
      <p:sp>
        <p:nvSpPr>
          <p:cNvPr id="11" name="TextBox 10"/>
          <p:cNvSpPr txBox="1"/>
          <p:nvPr/>
        </p:nvSpPr>
        <p:spPr>
          <a:xfrm>
            <a:off x="8617256" y="2334831"/>
            <a:ext cx="1029812" cy="253916"/>
          </a:xfrm>
          <a:prstGeom prst="rect">
            <a:avLst/>
          </a:prstGeom>
          <a:noFill/>
        </p:spPr>
        <p:txBody>
          <a:bodyPr wrap="square" rtlCol="0">
            <a:spAutoFit/>
          </a:bodyPr>
          <a:lstStyle/>
          <a:p>
            <a:r>
              <a:rPr lang="en-US" sz="1050" b="1" dirty="0">
                <a:solidFill>
                  <a:srgbClr val="FF0000"/>
                </a:solidFill>
                <a:latin typeface="Comic Sans MS" pitchFamily="66" charset="0"/>
              </a:rPr>
              <a:t>153 mA</a:t>
            </a:r>
          </a:p>
        </p:txBody>
      </p:sp>
      <p:sp>
        <p:nvSpPr>
          <p:cNvPr id="12" name="TextBox 11"/>
          <p:cNvSpPr txBox="1"/>
          <p:nvPr/>
        </p:nvSpPr>
        <p:spPr>
          <a:xfrm>
            <a:off x="8652767" y="2823102"/>
            <a:ext cx="1029812" cy="253916"/>
          </a:xfrm>
          <a:prstGeom prst="rect">
            <a:avLst/>
          </a:prstGeom>
          <a:noFill/>
        </p:spPr>
        <p:txBody>
          <a:bodyPr wrap="square" rtlCol="0">
            <a:spAutoFit/>
          </a:bodyPr>
          <a:lstStyle/>
          <a:p>
            <a:r>
              <a:rPr lang="en-US" sz="1050" b="1" dirty="0">
                <a:solidFill>
                  <a:srgbClr val="FF0000"/>
                </a:solidFill>
                <a:latin typeface="Comic Sans MS" pitchFamily="66" charset="0"/>
              </a:rPr>
              <a:t>6.11 volts</a:t>
            </a:r>
          </a:p>
        </p:txBody>
      </p:sp>
      <p:sp>
        <p:nvSpPr>
          <p:cNvPr id="17" name="TextBox 16"/>
          <p:cNvSpPr txBox="1"/>
          <p:nvPr/>
        </p:nvSpPr>
        <p:spPr>
          <a:xfrm>
            <a:off x="7587446" y="1597985"/>
            <a:ext cx="1029812"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6.3 volts</a:t>
            </a:r>
          </a:p>
        </p:txBody>
      </p:sp>
      <p:sp>
        <p:nvSpPr>
          <p:cNvPr id="18" name="TextBox 17"/>
          <p:cNvSpPr txBox="1"/>
          <p:nvPr/>
        </p:nvSpPr>
        <p:spPr>
          <a:xfrm>
            <a:off x="8404193" y="4287917"/>
            <a:ext cx="976545" cy="253916"/>
          </a:xfrm>
          <a:prstGeom prst="rect">
            <a:avLst/>
          </a:prstGeom>
          <a:noFill/>
        </p:spPr>
        <p:txBody>
          <a:bodyPr wrap="square" rtlCol="0">
            <a:spAutoFit/>
          </a:bodyPr>
          <a:lstStyle/>
          <a:p>
            <a:r>
              <a:rPr lang="en-US" sz="1050" b="1" dirty="0">
                <a:solidFill>
                  <a:srgbClr val="FF0000"/>
                </a:solidFill>
                <a:latin typeface="Comic Sans MS" pitchFamily="66" charset="0"/>
              </a:rPr>
              <a:t>CE = 0.2 v</a:t>
            </a:r>
          </a:p>
        </p:txBody>
      </p:sp>
      <p:sp>
        <p:nvSpPr>
          <p:cNvPr id="19" name="TextBox 18"/>
          <p:cNvSpPr txBox="1"/>
          <p:nvPr/>
        </p:nvSpPr>
        <p:spPr>
          <a:xfrm>
            <a:off x="6415594" y="3737503"/>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closed</a:t>
            </a:r>
          </a:p>
        </p:txBody>
      </p:sp>
    </p:spTree>
    <p:extLst>
      <p:ext uri="{BB962C8B-B14F-4D97-AF65-F5344CB8AC3E}">
        <p14:creationId xmlns:p14="http://schemas.microsoft.com/office/powerpoint/2010/main" val="3121906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4398" y="1033791"/>
            <a:ext cx="7487312" cy="646331"/>
          </a:xfrm>
          <a:prstGeom prst="rect">
            <a:avLst/>
          </a:prstGeom>
        </p:spPr>
        <p:txBody>
          <a:bodyPr wrap="square">
            <a:spAutoFit/>
          </a:bodyPr>
          <a:lstStyle/>
          <a:p>
            <a:r>
              <a:rPr lang="en-US" sz="3600" b="1" dirty="0" smtClean="0">
                <a:solidFill>
                  <a:srgbClr val="002060"/>
                </a:solidFill>
              </a:rPr>
              <a:t>Basic I/O Hardware for the Arduino</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3</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078" y="347662"/>
            <a:ext cx="1716609" cy="1662113"/>
          </a:xfrm>
          <a:prstGeom prst="rect">
            <a:avLst/>
          </a:prstGeom>
        </p:spPr>
      </p:pic>
      <p:pic>
        <p:nvPicPr>
          <p:cNvPr id="6" name="Picture 5"/>
          <p:cNvPicPr>
            <a:picLocks noChangeAspect="1"/>
          </p:cNvPicPr>
          <p:nvPr/>
        </p:nvPicPr>
        <p:blipFill>
          <a:blip r:embed="rId4"/>
          <a:stretch>
            <a:fillRect/>
          </a:stretch>
        </p:blipFill>
        <p:spPr>
          <a:xfrm>
            <a:off x="1003472" y="1854462"/>
            <a:ext cx="8865460" cy="4327547"/>
          </a:xfrm>
          <a:prstGeom prst="rect">
            <a:avLst/>
          </a:prstGeom>
        </p:spPr>
      </p:pic>
    </p:spTree>
    <p:extLst>
      <p:ext uri="{BB962C8B-B14F-4D97-AF65-F5344CB8AC3E}">
        <p14:creationId xmlns:p14="http://schemas.microsoft.com/office/powerpoint/2010/main" val="2698845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844247" y="3373519"/>
            <a:ext cx="1020934"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0 mA</a:t>
            </a:r>
          </a:p>
        </p:txBody>
      </p:sp>
      <p:sp>
        <p:nvSpPr>
          <p:cNvPr id="6" name="TextBox 5"/>
          <p:cNvSpPr txBox="1"/>
          <p:nvPr/>
        </p:nvSpPr>
        <p:spPr>
          <a:xfrm>
            <a:off x="3628009" y="772357"/>
            <a:ext cx="5664118" cy="369332"/>
          </a:xfrm>
          <a:prstGeom prst="rect">
            <a:avLst/>
          </a:prstGeom>
          <a:noFill/>
        </p:spPr>
        <p:txBody>
          <a:bodyPr wrap="square" rtlCol="0">
            <a:spAutoFit/>
          </a:bodyPr>
          <a:lstStyle/>
          <a:p>
            <a:r>
              <a:rPr lang="en-US" dirty="0">
                <a:latin typeface="Comic Sans MS" pitchFamily="66" charset="0"/>
              </a:rPr>
              <a:t>NPN           2N2222 Transistor Switch – “Off”</a:t>
            </a:r>
          </a:p>
        </p:txBody>
      </p:sp>
      <p:sp>
        <p:nvSpPr>
          <p:cNvPr id="7" name="Slide Number Placeholder 6"/>
          <p:cNvSpPr>
            <a:spLocks noGrp="1"/>
          </p:cNvSpPr>
          <p:nvPr>
            <p:ph type="sldNum" sz="quarter" idx="12"/>
          </p:nvPr>
        </p:nvSpPr>
        <p:spPr/>
        <p:txBody>
          <a:bodyPr/>
          <a:lstStyle/>
          <a:p>
            <a:fld id="{ACB88EEA-209C-4598-B68F-AE8C8CE50CEF}" type="slidenum">
              <a:rPr lang="en-US" smtClean="0"/>
              <a:pPr/>
              <a:t>30</a:t>
            </a:fld>
            <a:endParaRPr lang="en-US"/>
          </a:p>
        </p:txBody>
      </p:sp>
      <p:sp>
        <p:nvSpPr>
          <p:cNvPr id="8" name="Footer Placeholder 7"/>
          <p:cNvSpPr>
            <a:spLocks noGrp="1"/>
          </p:cNvSpPr>
          <p:nvPr>
            <p:ph type="ftr" sz="quarter" idx="11"/>
          </p:nvPr>
        </p:nvSpPr>
        <p:spPr/>
        <p:txBody>
          <a:bodyPr/>
          <a:lstStyle/>
          <a:p>
            <a:r>
              <a:rPr lang="en-US" smtClean="0"/>
              <a:t>CAM8302E  Class 4 Theory F2018</a:t>
            </a:r>
            <a:endParaRPr lang="en-US"/>
          </a:p>
        </p:txBody>
      </p:sp>
      <p:pic>
        <p:nvPicPr>
          <p:cNvPr id="6148" name="Picture 4"/>
          <p:cNvPicPr>
            <a:picLocks noChangeAspect="1" noChangeArrowheads="1"/>
          </p:cNvPicPr>
          <p:nvPr/>
        </p:nvPicPr>
        <p:blipFill>
          <a:blip r:embed="rId2" cstate="print"/>
          <a:srcRect/>
          <a:stretch>
            <a:fillRect/>
          </a:stretch>
        </p:blipFill>
        <p:spPr bwMode="auto">
          <a:xfrm>
            <a:off x="4923501" y="1439289"/>
            <a:ext cx="5495925" cy="4267200"/>
          </a:xfrm>
          <a:prstGeom prst="rect">
            <a:avLst/>
          </a:prstGeom>
          <a:noFill/>
          <a:ln w="9525">
            <a:noFill/>
            <a:miter lim="800000"/>
            <a:headEnd/>
            <a:tailEnd/>
          </a:ln>
        </p:spPr>
      </p:pic>
      <p:sp>
        <p:nvSpPr>
          <p:cNvPr id="16" name="TextBox 15"/>
          <p:cNvSpPr txBox="1"/>
          <p:nvPr/>
        </p:nvSpPr>
        <p:spPr>
          <a:xfrm>
            <a:off x="8377562" y="4660779"/>
            <a:ext cx="2130641" cy="738664"/>
          </a:xfrm>
          <a:prstGeom prst="rect">
            <a:avLst/>
          </a:prstGeom>
          <a:noFill/>
        </p:spPr>
        <p:txBody>
          <a:bodyPr wrap="square" rtlCol="0">
            <a:spAutoFit/>
          </a:bodyPr>
          <a:lstStyle/>
          <a:p>
            <a:r>
              <a:rPr lang="en-US" sz="1050" b="1" dirty="0">
                <a:solidFill>
                  <a:srgbClr val="FF0000"/>
                </a:solidFill>
                <a:latin typeface="Comic Sans MS" pitchFamily="66" charset="0"/>
              </a:rPr>
              <a:t>Current Gain:</a:t>
            </a:r>
          </a:p>
          <a:p>
            <a:r>
              <a:rPr lang="en-US" sz="1050" b="1" dirty="0" err="1">
                <a:solidFill>
                  <a:srgbClr val="FF0000"/>
                </a:solidFill>
                <a:latin typeface="Comic Sans MS" pitchFamily="66" charset="0"/>
              </a:rPr>
              <a:t>Ic</a:t>
            </a:r>
            <a:r>
              <a:rPr lang="en-US" sz="1050" b="1" dirty="0">
                <a:solidFill>
                  <a:srgbClr val="FF0000"/>
                </a:solidFill>
                <a:latin typeface="Comic Sans MS" pitchFamily="66" charset="0"/>
              </a:rPr>
              <a:t>/</a:t>
            </a:r>
            <a:r>
              <a:rPr lang="en-US" sz="1050" b="1" dirty="0" err="1">
                <a:solidFill>
                  <a:srgbClr val="FF0000"/>
                </a:solidFill>
                <a:latin typeface="Comic Sans MS" pitchFamily="66" charset="0"/>
              </a:rPr>
              <a:t>Ib</a:t>
            </a:r>
            <a:endParaRPr lang="en-US" sz="1050" b="1" dirty="0">
              <a:solidFill>
                <a:srgbClr val="FF0000"/>
              </a:solidFill>
              <a:latin typeface="Comic Sans MS" pitchFamily="66" charset="0"/>
            </a:endParaRPr>
          </a:p>
          <a:p>
            <a:endParaRPr lang="en-US" sz="1050" b="1" dirty="0">
              <a:solidFill>
                <a:srgbClr val="FF0000"/>
              </a:solidFill>
              <a:latin typeface="Comic Sans MS" pitchFamily="66" charset="0"/>
            </a:endParaRPr>
          </a:p>
          <a:p>
            <a:r>
              <a:rPr lang="en-US" sz="1050" b="1" dirty="0">
                <a:solidFill>
                  <a:srgbClr val="FF0000"/>
                </a:solidFill>
                <a:latin typeface="Comic Sans MS" pitchFamily="66" charset="0"/>
              </a:rPr>
              <a:t>Minimum of 75 for 2N2222</a:t>
            </a:r>
          </a:p>
        </p:txBody>
      </p:sp>
      <p:sp>
        <p:nvSpPr>
          <p:cNvPr id="18" name="TextBox 17"/>
          <p:cNvSpPr txBox="1"/>
          <p:nvPr/>
        </p:nvSpPr>
        <p:spPr>
          <a:xfrm>
            <a:off x="1737065" y="1822310"/>
            <a:ext cx="3204839" cy="1754326"/>
          </a:xfrm>
          <a:prstGeom prst="rect">
            <a:avLst/>
          </a:prstGeom>
          <a:noFill/>
        </p:spPr>
        <p:txBody>
          <a:bodyPr wrap="square" rtlCol="0">
            <a:spAutoFit/>
          </a:bodyPr>
          <a:lstStyle/>
          <a:p>
            <a:r>
              <a:rPr lang="en-US" sz="1200" b="1" dirty="0">
                <a:latin typeface="Comic Sans MS" pitchFamily="66" charset="0"/>
              </a:rPr>
              <a:t>NPN Transistor Switch off:</a:t>
            </a: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Cut-off – Transistor is turned off: The collector to emitter junction acts like an open switch.</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The BE voltage must be less than 0.8 volts.</a:t>
            </a:r>
          </a:p>
        </p:txBody>
      </p:sp>
      <p:sp>
        <p:nvSpPr>
          <p:cNvPr id="19" name="TextBox 18"/>
          <p:cNvSpPr txBox="1"/>
          <p:nvPr/>
        </p:nvSpPr>
        <p:spPr>
          <a:xfrm>
            <a:off x="5066188" y="2334831"/>
            <a:ext cx="772358"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5.0 v</a:t>
            </a:r>
          </a:p>
        </p:txBody>
      </p:sp>
      <p:sp>
        <p:nvSpPr>
          <p:cNvPr id="20" name="TextBox 19"/>
          <p:cNvSpPr txBox="1"/>
          <p:nvPr/>
        </p:nvSpPr>
        <p:spPr>
          <a:xfrm>
            <a:off x="7605201" y="1633495"/>
            <a:ext cx="1020934"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6.3 v</a:t>
            </a:r>
          </a:p>
        </p:txBody>
      </p:sp>
      <p:sp>
        <p:nvSpPr>
          <p:cNvPr id="21" name="TextBox 20"/>
          <p:cNvSpPr txBox="1"/>
          <p:nvPr/>
        </p:nvSpPr>
        <p:spPr>
          <a:xfrm>
            <a:off x="6424472" y="3746380"/>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open</a:t>
            </a:r>
          </a:p>
        </p:txBody>
      </p:sp>
      <p:sp>
        <p:nvSpPr>
          <p:cNvPr id="22" name="TextBox 21"/>
          <p:cNvSpPr txBox="1"/>
          <p:nvPr/>
        </p:nvSpPr>
        <p:spPr>
          <a:xfrm>
            <a:off x="8572867" y="2396975"/>
            <a:ext cx="1020934"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0 mA</a:t>
            </a:r>
          </a:p>
        </p:txBody>
      </p:sp>
      <p:sp>
        <p:nvSpPr>
          <p:cNvPr id="23" name="TextBox 22"/>
          <p:cNvSpPr txBox="1"/>
          <p:nvPr/>
        </p:nvSpPr>
        <p:spPr>
          <a:xfrm>
            <a:off x="5261497" y="4154752"/>
            <a:ext cx="1020934"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5.0 V</a:t>
            </a:r>
          </a:p>
        </p:txBody>
      </p:sp>
      <p:sp>
        <p:nvSpPr>
          <p:cNvPr id="25" name="TextBox 24"/>
          <p:cNvSpPr txBox="1"/>
          <p:nvPr/>
        </p:nvSpPr>
        <p:spPr>
          <a:xfrm>
            <a:off x="5634361" y="3142699"/>
            <a:ext cx="1020934"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0 volt drop</a:t>
            </a:r>
          </a:p>
        </p:txBody>
      </p:sp>
      <p:sp>
        <p:nvSpPr>
          <p:cNvPr id="26" name="TextBox 25"/>
          <p:cNvSpPr txBox="1"/>
          <p:nvPr/>
        </p:nvSpPr>
        <p:spPr>
          <a:xfrm>
            <a:off x="7454284" y="3293619"/>
            <a:ext cx="550416"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6.3 v</a:t>
            </a:r>
          </a:p>
        </p:txBody>
      </p:sp>
      <p:sp>
        <p:nvSpPr>
          <p:cNvPr id="17" name="TextBox 16"/>
          <p:cNvSpPr txBox="1"/>
          <p:nvPr/>
        </p:nvSpPr>
        <p:spPr>
          <a:xfrm>
            <a:off x="8617258" y="2823103"/>
            <a:ext cx="1020934"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0 volt drop</a:t>
            </a:r>
          </a:p>
        </p:txBody>
      </p:sp>
    </p:spTree>
    <p:extLst>
      <p:ext uri="{BB962C8B-B14F-4D97-AF65-F5344CB8AC3E}">
        <p14:creationId xmlns:p14="http://schemas.microsoft.com/office/powerpoint/2010/main" val="2272247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1704" y="2078966"/>
            <a:ext cx="10929257" cy="1200329"/>
          </a:xfrm>
          <a:prstGeom prst="rect">
            <a:avLst/>
          </a:prstGeom>
        </p:spPr>
        <p:txBody>
          <a:bodyPr wrap="square">
            <a:spAutoFit/>
          </a:bodyPr>
          <a:lstStyle/>
          <a:p>
            <a:r>
              <a:rPr lang="en-US" sz="3600" b="1" dirty="0" smtClean="0">
                <a:solidFill>
                  <a:srgbClr val="002060"/>
                </a:solidFill>
              </a:rPr>
              <a:t>1 Wire Data --  Temperature and Humidity Sensor</a:t>
            </a:r>
          </a:p>
          <a:p>
            <a:r>
              <a:rPr lang="en-US" sz="3600" b="1" dirty="0" smtClean="0">
                <a:solidFill>
                  <a:srgbClr val="002060"/>
                </a:solidFill>
              </a:rPr>
              <a:t>DHT22</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31</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078" y="347662"/>
            <a:ext cx="1716609" cy="1662113"/>
          </a:xfrm>
          <a:prstGeom prst="rect">
            <a:avLst/>
          </a:prstGeom>
        </p:spPr>
      </p:pic>
    </p:spTree>
    <p:extLst>
      <p:ext uri="{BB962C8B-B14F-4D97-AF65-F5344CB8AC3E}">
        <p14:creationId xmlns:p14="http://schemas.microsoft.com/office/powerpoint/2010/main" val="2682259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12107" y="1550195"/>
            <a:ext cx="2622311" cy="3907631"/>
          </a:xfrm>
          <a:prstGeom prst="rect">
            <a:avLst/>
          </a:prstGeom>
        </p:spPr>
      </p:pic>
      <p:pic>
        <p:nvPicPr>
          <p:cNvPr id="3" name="Picture 2"/>
          <p:cNvPicPr>
            <a:picLocks noChangeAspect="1"/>
          </p:cNvPicPr>
          <p:nvPr/>
        </p:nvPicPr>
        <p:blipFill>
          <a:blip r:embed="rId3"/>
          <a:stretch>
            <a:fillRect/>
          </a:stretch>
        </p:blipFill>
        <p:spPr>
          <a:xfrm>
            <a:off x="1606157" y="1153720"/>
            <a:ext cx="5984183" cy="1468041"/>
          </a:xfrm>
          <a:prstGeom prst="rect">
            <a:avLst/>
          </a:prstGeom>
        </p:spPr>
      </p:pic>
      <p:pic>
        <p:nvPicPr>
          <p:cNvPr id="4" name="Picture 3"/>
          <p:cNvPicPr>
            <a:picLocks noChangeAspect="1"/>
          </p:cNvPicPr>
          <p:nvPr/>
        </p:nvPicPr>
        <p:blipFill>
          <a:blip r:embed="rId4"/>
          <a:stretch>
            <a:fillRect/>
          </a:stretch>
        </p:blipFill>
        <p:spPr>
          <a:xfrm>
            <a:off x="1743079" y="2585121"/>
            <a:ext cx="2696091" cy="2214645"/>
          </a:xfrm>
          <a:prstGeom prst="rect">
            <a:avLst/>
          </a:prstGeom>
        </p:spPr>
      </p:pic>
      <p:sp>
        <p:nvSpPr>
          <p:cNvPr id="6" name="Rectangle 5"/>
          <p:cNvSpPr/>
          <p:nvPr/>
        </p:nvSpPr>
        <p:spPr>
          <a:xfrm>
            <a:off x="2084787" y="4950705"/>
            <a:ext cx="5268513" cy="1077218"/>
          </a:xfrm>
          <a:prstGeom prst="rect">
            <a:avLst/>
          </a:prstGeom>
        </p:spPr>
        <p:txBody>
          <a:bodyPr wrap="square">
            <a:spAutoFit/>
          </a:bodyPr>
          <a:lstStyle/>
          <a:p>
            <a:r>
              <a:rPr lang="en-US" sz="1600" dirty="0"/>
              <a:t>The temperature / humidity sensor connects the  Arduino using a 1 wire serial interface. The sensor transmits 32 bits of data representing the % humidity and the temperature in degrees Celsius. </a:t>
            </a:r>
          </a:p>
        </p:txBody>
      </p:sp>
      <p:sp>
        <p:nvSpPr>
          <p:cNvPr id="8" name="Rectangle 7"/>
          <p:cNvSpPr/>
          <p:nvPr/>
        </p:nvSpPr>
        <p:spPr>
          <a:xfrm>
            <a:off x="2381250" y="445275"/>
            <a:ext cx="7334250" cy="369332"/>
          </a:xfrm>
          <a:prstGeom prst="rect">
            <a:avLst/>
          </a:prstGeom>
        </p:spPr>
        <p:txBody>
          <a:bodyPr wrap="square">
            <a:spAutoFit/>
          </a:bodyPr>
          <a:lstStyle/>
          <a:p>
            <a:r>
              <a:rPr lang="en-US" b="1" dirty="0">
                <a:solidFill>
                  <a:srgbClr val="002060"/>
                </a:solidFill>
              </a:rPr>
              <a:t>DHT22 Digital Temperature and Humidity Sensor (Serial Data Output)</a:t>
            </a:r>
            <a:endParaRPr lang="en-US"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32</a:t>
            </a:fld>
            <a:endParaRPr lang="en-US"/>
          </a:p>
        </p:txBody>
      </p:sp>
      <p:pic>
        <p:nvPicPr>
          <p:cNvPr id="9" name="Picture 8"/>
          <p:cNvPicPr>
            <a:picLocks noChangeAspect="1"/>
          </p:cNvPicPr>
          <p:nvPr/>
        </p:nvPicPr>
        <p:blipFill>
          <a:blip r:embed="rId5"/>
          <a:stretch>
            <a:fillRect/>
          </a:stretch>
        </p:blipFill>
        <p:spPr>
          <a:xfrm>
            <a:off x="4460937" y="2805226"/>
            <a:ext cx="2633161" cy="1571625"/>
          </a:xfrm>
          <a:prstGeom prst="rect">
            <a:avLst/>
          </a:prstGeom>
        </p:spPr>
      </p:pic>
    </p:spTree>
    <p:extLst>
      <p:ext uri="{BB962C8B-B14F-4D97-AF65-F5344CB8AC3E}">
        <p14:creationId xmlns:p14="http://schemas.microsoft.com/office/powerpoint/2010/main" val="2409266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171" y="877776"/>
            <a:ext cx="8644915" cy="2436925"/>
          </a:xfrm>
          <a:prstGeom prst="rect">
            <a:avLst/>
          </a:prstGeom>
        </p:spPr>
      </p:pic>
      <p:sp>
        <p:nvSpPr>
          <p:cNvPr id="3" name="Rectangle 2"/>
          <p:cNvSpPr/>
          <p:nvPr/>
        </p:nvSpPr>
        <p:spPr>
          <a:xfrm>
            <a:off x="1845469" y="3561386"/>
            <a:ext cx="4572000" cy="1547475"/>
          </a:xfrm>
          <a:prstGeom prst="rect">
            <a:avLst/>
          </a:prstGeom>
        </p:spPr>
        <p:txBody>
          <a:bodyPr>
            <a:spAutoFit/>
          </a:bodyPr>
          <a:lstStyle/>
          <a:p>
            <a:r>
              <a:rPr lang="en-US" sz="1351" dirty="0"/>
              <a:t>The DHT22 temperature and humidity sensor sends a digital pattern to the Arduino representing % relative humidity and temperature in degrees Celsius .</a:t>
            </a:r>
          </a:p>
          <a:p>
            <a:endParaRPr lang="en-US" sz="1351" dirty="0"/>
          </a:p>
          <a:p>
            <a:r>
              <a:rPr lang="en-US" sz="1351" dirty="0"/>
              <a:t>The first 16 bits transmitted represent the humidity, the second 16 the temperature and the last 8 bits are a checksum to verify the data. </a:t>
            </a:r>
          </a:p>
        </p:txBody>
      </p:sp>
      <p:pic>
        <p:nvPicPr>
          <p:cNvPr id="4" name="Picture 3"/>
          <p:cNvPicPr>
            <a:picLocks noChangeAspect="1"/>
          </p:cNvPicPr>
          <p:nvPr/>
        </p:nvPicPr>
        <p:blipFill>
          <a:blip r:embed="rId3"/>
          <a:stretch>
            <a:fillRect/>
          </a:stretch>
        </p:blipFill>
        <p:spPr>
          <a:xfrm>
            <a:off x="2833690" y="5208356"/>
            <a:ext cx="2911079" cy="630233"/>
          </a:xfrm>
          <a:prstGeom prst="rect">
            <a:avLst/>
          </a:prstGeom>
        </p:spPr>
      </p:pic>
      <p:pic>
        <p:nvPicPr>
          <p:cNvPr id="5" name="Picture 4"/>
          <p:cNvPicPr>
            <a:picLocks noChangeAspect="1"/>
          </p:cNvPicPr>
          <p:nvPr/>
        </p:nvPicPr>
        <p:blipFill>
          <a:blip r:embed="rId4"/>
          <a:stretch>
            <a:fillRect/>
          </a:stretch>
        </p:blipFill>
        <p:spPr>
          <a:xfrm>
            <a:off x="6417469" y="3561383"/>
            <a:ext cx="4063611" cy="1886917"/>
          </a:xfrm>
          <a:prstGeom prst="rect">
            <a:avLst/>
          </a:prstGeom>
        </p:spPr>
      </p:pic>
      <p:sp>
        <p:nvSpPr>
          <p:cNvPr id="6" name="Rectangle 5"/>
          <p:cNvSpPr/>
          <p:nvPr/>
        </p:nvSpPr>
        <p:spPr>
          <a:xfrm>
            <a:off x="2381250" y="445275"/>
            <a:ext cx="7334250" cy="369332"/>
          </a:xfrm>
          <a:prstGeom prst="rect">
            <a:avLst/>
          </a:prstGeom>
        </p:spPr>
        <p:txBody>
          <a:bodyPr wrap="square">
            <a:spAutoFit/>
          </a:bodyPr>
          <a:lstStyle/>
          <a:p>
            <a:r>
              <a:rPr lang="en-US" b="1" dirty="0">
                <a:solidFill>
                  <a:srgbClr val="002060"/>
                </a:solidFill>
              </a:rPr>
              <a:t>DHT22 Digital Temperature and Humidity Sensor (Serial Data Output)</a:t>
            </a:r>
            <a:endParaRPr lang="en-US" dirty="0"/>
          </a:p>
        </p:txBody>
      </p:sp>
      <p:sp>
        <p:nvSpPr>
          <p:cNvPr id="7" name="Footer Placeholder 6"/>
          <p:cNvSpPr>
            <a:spLocks noGrp="1"/>
          </p:cNvSpPr>
          <p:nvPr>
            <p:ph type="ftr" sz="quarter" idx="11"/>
          </p:nvPr>
        </p:nvSpPr>
        <p:spPr/>
        <p:txBody>
          <a:bodyPr/>
          <a:lstStyle/>
          <a:p>
            <a:r>
              <a:rPr lang="en-US" smtClean="0"/>
              <a:t>CAM8302E  Class 4 Theory F2018</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33</a:t>
            </a:fld>
            <a:endParaRPr lang="en-US"/>
          </a:p>
        </p:txBody>
      </p:sp>
    </p:spTree>
    <p:extLst>
      <p:ext uri="{BB962C8B-B14F-4D97-AF65-F5344CB8AC3E}">
        <p14:creationId xmlns:p14="http://schemas.microsoft.com/office/powerpoint/2010/main" val="3521744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65561" y="805896"/>
            <a:ext cx="1588239" cy="2586862"/>
          </a:xfrm>
          <a:prstGeom prst="rect">
            <a:avLst/>
          </a:prstGeom>
          <a:solidFill>
            <a:srgbClr val="FFFF00">
              <a:alpha val="28000"/>
            </a:srgbClr>
          </a:solidFill>
        </p:spPr>
        <p:txBody>
          <a:bodyPr wrap="square" rtlCol="0">
            <a:spAutoFit/>
          </a:bodyPr>
          <a:lstStyle/>
          <a:p>
            <a:r>
              <a:rPr lang="en-US" sz="1351" dirty="0"/>
              <a:t>Data from humidity and temperature sensor.</a:t>
            </a:r>
          </a:p>
          <a:p>
            <a:endParaRPr lang="en-US" sz="1351" dirty="0"/>
          </a:p>
          <a:p>
            <a:r>
              <a:rPr lang="en-US" sz="1351" dirty="0"/>
              <a:t>40 bit data</a:t>
            </a:r>
          </a:p>
          <a:p>
            <a:endParaRPr lang="en-US" sz="1351" dirty="0"/>
          </a:p>
          <a:p>
            <a:r>
              <a:rPr lang="en-US" sz="1351" dirty="0"/>
              <a:t>32 bits of data</a:t>
            </a:r>
          </a:p>
          <a:p>
            <a:r>
              <a:rPr lang="en-US" sz="1351" dirty="0"/>
              <a:t>8 bit checksum.</a:t>
            </a:r>
          </a:p>
          <a:p>
            <a:endParaRPr lang="en-US" sz="1351" dirty="0"/>
          </a:p>
          <a:p>
            <a:r>
              <a:rPr lang="en-US" sz="1351" dirty="0"/>
              <a:t>16 bits for humidity</a:t>
            </a:r>
          </a:p>
          <a:p>
            <a:endParaRPr lang="en-US" sz="1351" dirty="0"/>
          </a:p>
          <a:p>
            <a:r>
              <a:rPr lang="en-US" sz="1351" dirty="0"/>
              <a:t>16 bits temperature</a:t>
            </a:r>
          </a:p>
        </p:txBody>
      </p:sp>
      <p:pic>
        <p:nvPicPr>
          <p:cNvPr id="4" name="Picture 3"/>
          <p:cNvPicPr>
            <a:picLocks noChangeAspect="1"/>
          </p:cNvPicPr>
          <p:nvPr/>
        </p:nvPicPr>
        <p:blipFill>
          <a:blip r:embed="rId2"/>
          <a:stretch>
            <a:fillRect/>
          </a:stretch>
        </p:blipFill>
        <p:spPr>
          <a:xfrm>
            <a:off x="269083" y="323852"/>
            <a:ext cx="8998742" cy="5752861"/>
          </a:xfrm>
          <a:prstGeom prst="rect">
            <a:avLst/>
          </a:prstGeom>
        </p:spPr>
      </p:pic>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34</a:t>
            </a:fld>
            <a:endParaRPr lang="en-US"/>
          </a:p>
        </p:txBody>
      </p:sp>
    </p:spTree>
    <p:extLst>
      <p:ext uri="{BB962C8B-B14F-4D97-AF65-F5344CB8AC3E}">
        <p14:creationId xmlns:p14="http://schemas.microsoft.com/office/powerpoint/2010/main" val="1101691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0444" y="1028700"/>
            <a:ext cx="8825227" cy="5200650"/>
          </a:xfrm>
          <a:prstGeom prst="rect">
            <a:avLst/>
          </a:prstGeom>
        </p:spPr>
      </p:pic>
      <p:sp>
        <p:nvSpPr>
          <p:cNvPr id="4" name="Rectangle 3"/>
          <p:cNvSpPr/>
          <p:nvPr/>
        </p:nvSpPr>
        <p:spPr>
          <a:xfrm>
            <a:off x="1933576" y="445275"/>
            <a:ext cx="7781925" cy="369332"/>
          </a:xfrm>
          <a:prstGeom prst="rect">
            <a:avLst/>
          </a:prstGeom>
        </p:spPr>
        <p:txBody>
          <a:bodyPr wrap="square">
            <a:spAutoFit/>
          </a:bodyPr>
          <a:lstStyle/>
          <a:p>
            <a:r>
              <a:rPr lang="en-US" b="1" dirty="0">
                <a:solidFill>
                  <a:srgbClr val="002060"/>
                </a:solidFill>
              </a:rPr>
              <a:t>DHT22 Example: Digital Temperature and Humidity Sensor (Serial Data Output)</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35</a:t>
            </a:fld>
            <a:endParaRPr lang="en-US"/>
          </a:p>
        </p:txBody>
      </p:sp>
    </p:spTree>
    <p:extLst>
      <p:ext uri="{BB962C8B-B14F-4D97-AF65-F5344CB8AC3E}">
        <p14:creationId xmlns:p14="http://schemas.microsoft.com/office/powerpoint/2010/main" val="564482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81175" y="1501378"/>
            <a:ext cx="8496820" cy="4566047"/>
          </a:xfrm>
          <a:prstGeom prst="rect">
            <a:avLst/>
          </a:prstGeom>
        </p:spPr>
      </p:pic>
      <p:sp>
        <p:nvSpPr>
          <p:cNvPr id="4" name="Rectangle 3"/>
          <p:cNvSpPr/>
          <p:nvPr/>
        </p:nvSpPr>
        <p:spPr>
          <a:xfrm>
            <a:off x="1933576" y="445275"/>
            <a:ext cx="7781925" cy="369332"/>
          </a:xfrm>
          <a:prstGeom prst="rect">
            <a:avLst/>
          </a:prstGeom>
        </p:spPr>
        <p:txBody>
          <a:bodyPr wrap="square">
            <a:spAutoFit/>
          </a:bodyPr>
          <a:lstStyle/>
          <a:p>
            <a:r>
              <a:rPr lang="en-US" b="1" dirty="0">
                <a:solidFill>
                  <a:srgbClr val="002060"/>
                </a:solidFill>
              </a:rPr>
              <a:t>DHT22 Example: Digital Temperature and Humidity Sensor (Serial Data Output)</a:t>
            </a:r>
            <a:endParaRPr lang="en-US"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36</a:t>
            </a:fld>
            <a:endParaRPr lang="en-US"/>
          </a:p>
        </p:txBody>
      </p:sp>
    </p:spTree>
    <p:extLst>
      <p:ext uri="{BB962C8B-B14F-4D97-AF65-F5344CB8AC3E}">
        <p14:creationId xmlns:p14="http://schemas.microsoft.com/office/powerpoint/2010/main" val="3925168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0251" y="1497807"/>
            <a:ext cx="6296025" cy="4000500"/>
          </a:xfrm>
          <a:prstGeom prst="rect">
            <a:avLst/>
          </a:prstGeom>
        </p:spPr>
      </p:pic>
      <p:sp>
        <p:nvSpPr>
          <p:cNvPr id="3" name="TextBox 2"/>
          <p:cNvSpPr txBox="1"/>
          <p:nvPr/>
        </p:nvSpPr>
        <p:spPr>
          <a:xfrm>
            <a:off x="8593989" y="1663148"/>
            <a:ext cx="1588239" cy="3210494"/>
          </a:xfrm>
          <a:prstGeom prst="rect">
            <a:avLst/>
          </a:prstGeom>
          <a:solidFill>
            <a:srgbClr val="FFFF00">
              <a:alpha val="28000"/>
            </a:srgbClr>
          </a:solidFill>
        </p:spPr>
        <p:txBody>
          <a:bodyPr wrap="square" rtlCol="0">
            <a:spAutoFit/>
          </a:bodyPr>
          <a:lstStyle/>
          <a:p>
            <a:r>
              <a:rPr lang="en-US" sz="1351" dirty="0"/>
              <a:t>Data from humidity and temperature sensor.</a:t>
            </a:r>
          </a:p>
          <a:p>
            <a:endParaRPr lang="en-US" sz="1351" dirty="0"/>
          </a:p>
          <a:p>
            <a:r>
              <a:rPr lang="en-US" sz="1351" dirty="0"/>
              <a:t>40 bits in total</a:t>
            </a:r>
          </a:p>
          <a:p>
            <a:endParaRPr lang="en-US" sz="1351" dirty="0"/>
          </a:p>
          <a:p>
            <a:r>
              <a:rPr lang="en-US" sz="1351" dirty="0"/>
              <a:t>32 bits of data</a:t>
            </a:r>
          </a:p>
          <a:p>
            <a:r>
              <a:rPr lang="en-US" sz="1351" dirty="0"/>
              <a:t>8 bit checksum.</a:t>
            </a:r>
          </a:p>
          <a:p>
            <a:endParaRPr lang="en-US" sz="1351" dirty="0"/>
          </a:p>
          <a:p>
            <a:r>
              <a:rPr lang="en-US" sz="1351" dirty="0"/>
              <a:t>16 bits for humidity</a:t>
            </a:r>
          </a:p>
          <a:p>
            <a:endParaRPr lang="en-US" sz="1351" dirty="0"/>
          </a:p>
          <a:p>
            <a:r>
              <a:rPr lang="en-US" sz="1351" dirty="0"/>
              <a:t>16 bits temperature</a:t>
            </a:r>
          </a:p>
          <a:p>
            <a:endParaRPr lang="en-US" sz="1351" dirty="0"/>
          </a:p>
          <a:p>
            <a:endParaRPr lang="en-US" sz="1351" dirty="0"/>
          </a:p>
          <a:p>
            <a:endParaRPr lang="en-US" sz="1351" dirty="0"/>
          </a:p>
        </p:txBody>
      </p:sp>
      <p:sp>
        <p:nvSpPr>
          <p:cNvPr id="5" name="Rectangle 4"/>
          <p:cNvSpPr/>
          <p:nvPr/>
        </p:nvSpPr>
        <p:spPr>
          <a:xfrm>
            <a:off x="1933576" y="445275"/>
            <a:ext cx="7781925" cy="369332"/>
          </a:xfrm>
          <a:prstGeom prst="rect">
            <a:avLst/>
          </a:prstGeom>
        </p:spPr>
        <p:txBody>
          <a:bodyPr wrap="square">
            <a:spAutoFit/>
          </a:bodyPr>
          <a:lstStyle/>
          <a:p>
            <a:r>
              <a:rPr lang="en-US" b="1" dirty="0">
                <a:solidFill>
                  <a:srgbClr val="002060"/>
                </a:solidFill>
              </a:rPr>
              <a:t>DHT22 Example: Digital Temperature and Humidity Sensor (Serial Data Output)</a:t>
            </a:r>
            <a:endParaRPr lang="en-US" dirty="0"/>
          </a:p>
        </p:txBody>
      </p:sp>
      <p:sp>
        <p:nvSpPr>
          <p:cNvPr id="6" name="Rectangle 5"/>
          <p:cNvSpPr/>
          <p:nvPr/>
        </p:nvSpPr>
        <p:spPr>
          <a:xfrm>
            <a:off x="2419350" y="5535176"/>
            <a:ext cx="4572000" cy="369332"/>
          </a:xfrm>
          <a:prstGeom prst="rect">
            <a:avLst/>
          </a:prstGeom>
        </p:spPr>
        <p:txBody>
          <a:bodyPr>
            <a:spAutoFit/>
          </a:bodyPr>
          <a:lstStyle/>
          <a:p>
            <a:r>
              <a:rPr lang="en-US" dirty="0"/>
              <a:t>This capture shows all 40 bits transmitted.</a:t>
            </a:r>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37</a:t>
            </a:fld>
            <a:endParaRPr lang="en-US"/>
          </a:p>
        </p:txBody>
      </p:sp>
    </p:spTree>
    <p:extLst>
      <p:ext uri="{BB962C8B-B14F-4D97-AF65-F5344CB8AC3E}">
        <p14:creationId xmlns:p14="http://schemas.microsoft.com/office/powerpoint/2010/main" val="3815071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409" y="1361114"/>
            <a:ext cx="5714287" cy="3592857"/>
          </a:xfrm>
          <a:prstGeom prst="rect">
            <a:avLst/>
          </a:prstGeom>
        </p:spPr>
      </p:pic>
      <p:sp>
        <p:nvSpPr>
          <p:cNvPr id="3" name="Rectangle 2"/>
          <p:cNvSpPr/>
          <p:nvPr/>
        </p:nvSpPr>
        <p:spPr>
          <a:xfrm>
            <a:off x="3339734" y="2324439"/>
            <a:ext cx="3104147" cy="1888959"/>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9" name="TextBox 8"/>
          <p:cNvSpPr txBox="1"/>
          <p:nvPr/>
        </p:nvSpPr>
        <p:spPr>
          <a:xfrm>
            <a:off x="8443972" y="1696983"/>
            <a:ext cx="1588239" cy="2378985"/>
          </a:xfrm>
          <a:prstGeom prst="rect">
            <a:avLst/>
          </a:prstGeom>
          <a:solidFill>
            <a:srgbClr val="FFFF00">
              <a:alpha val="28000"/>
            </a:srgbClr>
          </a:solidFill>
        </p:spPr>
        <p:txBody>
          <a:bodyPr wrap="square" rtlCol="0">
            <a:spAutoFit/>
          </a:bodyPr>
          <a:lstStyle/>
          <a:p>
            <a:r>
              <a:rPr lang="en-US" sz="1351" dirty="0"/>
              <a:t>Note: scope is set to 100 us /div.</a:t>
            </a:r>
          </a:p>
          <a:p>
            <a:endParaRPr lang="en-US" sz="1351" dirty="0"/>
          </a:p>
          <a:p>
            <a:r>
              <a:rPr lang="en-US" sz="1351" dirty="0"/>
              <a:t>If the bit has about 70 us high it represents a high.</a:t>
            </a:r>
          </a:p>
          <a:p>
            <a:endParaRPr lang="en-US" sz="1351" dirty="0"/>
          </a:p>
          <a:p>
            <a:r>
              <a:rPr lang="en-US" sz="1351" dirty="0"/>
              <a:t>If the data is about 30 us high it is a low.</a:t>
            </a:r>
          </a:p>
          <a:p>
            <a:endParaRPr lang="en-US" sz="1351" dirty="0"/>
          </a:p>
        </p:txBody>
      </p:sp>
      <p:sp>
        <p:nvSpPr>
          <p:cNvPr id="6" name="TextBox 5"/>
          <p:cNvSpPr txBox="1"/>
          <p:nvPr/>
        </p:nvSpPr>
        <p:spPr>
          <a:xfrm>
            <a:off x="3339729" y="1773956"/>
            <a:ext cx="378630" cy="300210"/>
          </a:xfrm>
          <a:prstGeom prst="rect">
            <a:avLst/>
          </a:prstGeom>
          <a:noFill/>
        </p:spPr>
        <p:txBody>
          <a:bodyPr wrap="none" rtlCol="0">
            <a:spAutoFit/>
          </a:bodyPr>
          <a:lstStyle/>
          <a:p>
            <a:r>
              <a:rPr lang="en-US" sz="1351" dirty="0"/>
              <a:t>D7</a:t>
            </a:r>
          </a:p>
        </p:txBody>
      </p:sp>
      <p:sp>
        <p:nvSpPr>
          <p:cNvPr id="8" name="TextBox 7"/>
          <p:cNvSpPr txBox="1"/>
          <p:nvPr/>
        </p:nvSpPr>
        <p:spPr>
          <a:xfrm>
            <a:off x="6182941" y="1773956"/>
            <a:ext cx="378630" cy="300210"/>
          </a:xfrm>
          <a:prstGeom prst="rect">
            <a:avLst/>
          </a:prstGeom>
          <a:noFill/>
        </p:spPr>
        <p:txBody>
          <a:bodyPr wrap="none" rtlCol="0">
            <a:spAutoFit/>
          </a:bodyPr>
          <a:lstStyle/>
          <a:p>
            <a:r>
              <a:rPr lang="en-US" sz="1351" dirty="0"/>
              <a:t>D0</a:t>
            </a:r>
          </a:p>
        </p:txBody>
      </p:sp>
      <p:sp>
        <p:nvSpPr>
          <p:cNvPr id="10" name="TextBox 9"/>
          <p:cNvSpPr txBox="1"/>
          <p:nvPr/>
        </p:nvSpPr>
        <p:spPr>
          <a:xfrm>
            <a:off x="8443972" y="4056305"/>
            <a:ext cx="1588239" cy="1131720"/>
          </a:xfrm>
          <a:prstGeom prst="rect">
            <a:avLst/>
          </a:prstGeom>
          <a:solidFill>
            <a:srgbClr val="FFFF00">
              <a:alpha val="28000"/>
            </a:srgbClr>
          </a:solidFill>
        </p:spPr>
        <p:txBody>
          <a:bodyPr wrap="square" rtlCol="0">
            <a:spAutoFit/>
          </a:bodyPr>
          <a:lstStyle/>
          <a:p>
            <a:r>
              <a:rPr lang="en-US" sz="1351" dirty="0"/>
              <a:t>Humidity</a:t>
            </a:r>
          </a:p>
          <a:p>
            <a:r>
              <a:rPr lang="en-US" sz="1351" dirty="0"/>
              <a:t>High byte</a:t>
            </a:r>
          </a:p>
          <a:p>
            <a:endParaRPr lang="en-US" sz="1351" dirty="0"/>
          </a:p>
          <a:p>
            <a:r>
              <a:rPr lang="en-US" sz="1351" dirty="0"/>
              <a:t>00000010  = 0x02</a:t>
            </a:r>
          </a:p>
          <a:p>
            <a:endParaRPr lang="en-US" sz="1351" dirty="0"/>
          </a:p>
        </p:txBody>
      </p:sp>
      <p:sp>
        <p:nvSpPr>
          <p:cNvPr id="11" name="TextBox 10"/>
          <p:cNvSpPr txBox="1"/>
          <p:nvPr/>
        </p:nvSpPr>
        <p:spPr>
          <a:xfrm>
            <a:off x="3378793" y="2044935"/>
            <a:ext cx="381836" cy="254044"/>
          </a:xfrm>
          <a:prstGeom prst="rect">
            <a:avLst/>
          </a:prstGeom>
          <a:noFill/>
        </p:spPr>
        <p:txBody>
          <a:bodyPr wrap="none" rtlCol="0">
            <a:spAutoFit/>
          </a:bodyPr>
          <a:lstStyle/>
          <a:p>
            <a:r>
              <a:rPr lang="en-US" sz="1051" dirty="0">
                <a:solidFill>
                  <a:srgbClr val="FF0000"/>
                </a:solidFill>
              </a:rPr>
              <a:t>low</a:t>
            </a:r>
          </a:p>
        </p:txBody>
      </p:sp>
      <p:sp>
        <p:nvSpPr>
          <p:cNvPr id="13" name="TextBox 12"/>
          <p:cNvSpPr txBox="1"/>
          <p:nvPr/>
        </p:nvSpPr>
        <p:spPr>
          <a:xfrm>
            <a:off x="5647907" y="2099624"/>
            <a:ext cx="420308" cy="254044"/>
          </a:xfrm>
          <a:prstGeom prst="rect">
            <a:avLst/>
          </a:prstGeom>
          <a:noFill/>
        </p:spPr>
        <p:txBody>
          <a:bodyPr wrap="none" rtlCol="0">
            <a:spAutoFit/>
          </a:bodyPr>
          <a:lstStyle/>
          <a:p>
            <a:r>
              <a:rPr lang="en-US" sz="1051" dirty="0">
                <a:solidFill>
                  <a:srgbClr val="FF0000"/>
                </a:solidFill>
              </a:rPr>
              <a:t>high</a:t>
            </a:r>
          </a:p>
        </p:txBody>
      </p:sp>
      <p:sp>
        <p:nvSpPr>
          <p:cNvPr id="14" name="Rectangle 13"/>
          <p:cNvSpPr/>
          <p:nvPr/>
        </p:nvSpPr>
        <p:spPr>
          <a:xfrm>
            <a:off x="1924409" y="584924"/>
            <a:ext cx="7781925" cy="369332"/>
          </a:xfrm>
          <a:prstGeom prst="rect">
            <a:avLst/>
          </a:prstGeom>
        </p:spPr>
        <p:txBody>
          <a:bodyPr wrap="square">
            <a:spAutoFit/>
          </a:bodyPr>
          <a:lstStyle/>
          <a:p>
            <a:r>
              <a:rPr lang="en-US" b="1" dirty="0">
                <a:solidFill>
                  <a:srgbClr val="002060"/>
                </a:solidFill>
              </a:rPr>
              <a:t>1</a:t>
            </a:r>
            <a:r>
              <a:rPr lang="en-US" b="1" baseline="30000" dirty="0">
                <a:solidFill>
                  <a:srgbClr val="002060"/>
                </a:solidFill>
              </a:rPr>
              <a:t>st</a:t>
            </a:r>
            <a:r>
              <a:rPr lang="en-US" b="1" dirty="0">
                <a:solidFill>
                  <a:srgbClr val="002060"/>
                </a:solidFill>
              </a:rPr>
              <a:t> of 5   DHT22 Example:  Humidity High Byte  </a:t>
            </a:r>
            <a:r>
              <a:rPr lang="en-US" b="1" dirty="0" smtClean="0">
                <a:solidFill>
                  <a:srgbClr val="002060"/>
                </a:solidFill>
              </a:rPr>
              <a:t>0x02   70us (70) and 30 us (low)</a:t>
            </a:r>
            <a:endParaRPr lang="en-US" dirty="0"/>
          </a:p>
        </p:txBody>
      </p:sp>
      <p:sp>
        <p:nvSpPr>
          <p:cNvPr id="4" name="Rectangle 3"/>
          <p:cNvSpPr/>
          <p:nvPr/>
        </p:nvSpPr>
        <p:spPr>
          <a:xfrm>
            <a:off x="3529045" y="5268460"/>
            <a:ext cx="1842171" cy="369332"/>
          </a:xfrm>
          <a:prstGeom prst="rect">
            <a:avLst/>
          </a:prstGeom>
        </p:spPr>
        <p:txBody>
          <a:bodyPr wrap="none">
            <a:spAutoFit/>
          </a:bodyPr>
          <a:lstStyle/>
          <a:p>
            <a:r>
              <a:rPr lang="en-US" b="1" dirty="0">
                <a:solidFill>
                  <a:srgbClr val="002060"/>
                </a:solidFill>
              </a:rPr>
              <a:t>0000 0010    0x02</a:t>
            </a:r>
            <a:endParaRPr lang="en-US" dirty="0"/>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38</a:t>
            </a:fld>
            <a:endParaRPr lang="en-US"/>
          </a:p>
        </p:txBody>
      </p:sp>
    </p:spTree>
    <p:extLst>
      <p:ext uri="{BB962C8B-B14F-4D97-AF65-F5344CB8AC3E}">
        <p14:creationId xmlns:p14="http://schemas.microsoft.com/office/powerpoint/2010/main" val="2379192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9070" y="1482328"/>
            <a:ext cx="4707731" cy="3193256"/>
          </a:xfrm>
          <a:prstGeom prst="rect">
            <a:avLst/>
          </a:prstGeom>
        </p:spPr>
      </p:pic>
      <p:sp>
        <p:nvSpPr>
          <p:cNvPr id="3" name="TextBox 2"/>
          <p:cNvSpPr txBox="1"/>
          <p:nvPr/>
        </p:nvSpPr>
        <p:spPr>
          <a:xfrm>
            <a:off x="7816480" y="1804963"/>
            <a:ext cx="1588239" cy="2794739"/>
          </a:xfrm>
          <a:prstGeom prst="rect">
            <a:avLst/>
          </a:prstGeom>
          <a:solidFill>
            <a:srgbClr val="FFFF00">
              <a:alpha val="28000"/>
            </a:srgbClr>
          </a:solidFill>
        </p:spPr>
        <p:txBody>
          <a:bodyPr wrap="square" rtlCol="0">
            <a:spAutoFit/>
          </a:bodyPr>
          <a:lstStyle/>
          <a:p>
            <a:r>
              <a:rPr lang="en-US" sz="1351" dirty="0"/>
              <a:t>Humidity</a:t>
            </a:r>
          </a:p>
          <a:p>
            <a:r>
              <a:rPr lang="en-US" sz="1351" dirty="0"/>
              <a:t>Low byte</a:t>
            </a:r>
          </a:p>
          <a:p>
            <a:endParaRPr lang="en-US" sz="1351" dirty="0"/>
          </a:p>
          <a:p>
            <a:r>
              <a:rPr lang="en-US" sz="1351" dirty="0"/>
              <a:t>01011000  = 0x58</a:t>
            </a:r>
          </a:p>
          <a:p>
            <a:endParaRPr lang="en-US" sz="1351" dirty="0"/>
          </a:p>
          <a:p>
            <a:endParaRPr lang="en-US" sz="1351" dirty="0"/>
          </a:p>
          <a:p>
            <a:r>
              <a:rPr lang="en-US" sz="1351" dirty="0"/>
              <a:t>From high + low</a:t>
            </a:r>
          </a:p>
          <a:p>
            <a:endParaRPr lang="en-US" sz="1351" dirty="0"/>
          </a:p>
          <a:p>
            <a:r>
              <a:rPr lang="en-US" sz="1351" dirty="0"/>
              <a:t>0x0258 = 600d</a:t>
            </a:r>
          </a:p>
          <a:p>
            <a:endParaRPr lang="en-US" sz="1351" dirty="0"/>
          </a:p>
          <a:p>
            <a:r>
              <a:rPr lang="en-US" sz="1351" dirty="0"/>
              <a:t>Divide the value by 10 = 60%</a:t>
            </a:r>
          </a:p>
          <a:p>
            <a:endParaRPr lang="en-US" sz="1351" dirty="0"/>
          </a:p>
        </p:txBody>
      </p:sp>
      <p:sp>
        <p:nvSpPr>
          <p:cNvPr id="4" name="Rectangle 3"/>
          <p:cNvSpPr/>
          <p:nvPr/>
        </p:nvSpPr>
        <p:spPr>
          <a:xfrm>
            <a:off x="2339608" y="2488744"/>
            <a:ext cx="3620665" cy="1888959"/>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5" name="TextBox 4"/>
          <p:cNvSpPr txBox="1"/>
          <p:nvPr/>
        </p:nvSpPr>
        <p:spPr>
          <a:xfrm>
            <a:off x="5568793" y="2211744"/>
            <a:ext cx="378630" cy="300210"/>
          </a:xfrm>
          <a:prstGeom prst="rect">
            <a:avLst/>
          </a:prstGeom>
          <a:noFill/>
        </p:spPr>
        <p:txBody>
          <a:bodyPr wrap="none" rtlCol="0">
            <a:spAutoFit/>
          </a:bodyPr>
          <a:lstStyle/>
          <a:p>
            <a:r>
              <a:rPr lang="en-US" sz="1351" dirty="0"/>
              <a:t>D0</a:t>
            </a:r>
          </a:p>
        </p:txBody>
      </p:sp>
      <p:sp>
        <p:nvSpPr>
          <p:cNvPr id="6" name="TextBox 5"/>
          <p:cNvSpPr txBox="1"/>
          <p:nvPr/>
        </p:nvSpPr>
        <p:spPr>
          <a:xfrm>
            <a:off x="2339603" y="2190859"/>
            <a:ext cx="378630" cy="300210"/>
          </a:xfrm>
          <a:prstGeom prst="rect">
            <a:avLst/>
          </a:prstGeom>
          <a:noFill/>
        </p:spPr>
        <p:txBody>
          <a:bodyPr wrap="none" rtlCol="0">
            <a:spAutoFit/>
          </a:bodyPr>
          <a:lstStyle/>
          <a:p>
            <a:r>
              <a:rPr lang="en-US" sz="1351" dirty="0"/>
              <a:t>D7</a:t>
            </a:r>
          </a:p>
        </p:txBody>
      </p:sp>
      <p:sp>
        <p:nvSpPr>
          <p:cNvPr id="8" name="Rectangle 7"/>
          <p:cNvSpPr/>
          <p:nvPr/>
        </p:nvSpPr>
        <p:spPr>
          <a:xfrm>
            <a:off x="1924409" y="584924"/>
            <a:ext cx="7781925" cy="369332"/>
          </a:xfrm>
          <a:prstGeom prst="rect">
            <a:avLst/>
          </a:prstGeom>
        </p:spPr>
        <p:txBody>
          <a:bodyPr wrap="square">
            <a:spAutoFit/>
          </a:bodyPr>
          <a:lstStyle/>
          <a:p>
            <a:r>
              <a:rPr lang="en-US" b="1" dirty="0">
                <a:solidFill>
                  <a:srgbClr val="002060"/>
                </a:solidFill>
              </a:rPr>
              <a:t>2</a:t>
            </a:r>
            <a:r>
              <a:rPr lang="en-US" b="1" baseline="30000" dirty="0">
                <a:solidFill>
                  <a:srgbClr val="002060"/>
                </a:solidFill>
              </a:rPr>
              <a:t>nd</a:t>
            </a:r>
            <a:r>
              <a:rPr lang="en-US" b="1" dirty="0">
                <a:solidFill>
                  <a:srgbClr val="002060"/>
                </a:solidFill>
              </a:rPr>
              <a:t> of 5     DHT22 Example:  Humidity Low Byte   0x58</a:t>
            </a:r>
            <a:endParaRPr lang="en-US" dirty="0"/>
          </a:p>
        </p:txBody>
      </p:sp>
      <p:sp>
        <p:nvSpPr>
          <p:cNvPr id="9" name="Rectangle 8"/>
          <p:cNvSpPr/>
          <p:nvPr/>
        </p:nvSpPr>
        <p:spPr>
          <a:xfrm>
            <a:off x="3529045" y="5268460"/>
            <a:ext cx="1842171" cy="369332"/>
          </a:xfrm>
          <a:prstGeom prst="rect">
            <a:avLst/>
          </a:prstGeom>
        </p:spPr>
        <p:txBody>
          <a:bodyPr wrap="none">
            <a:spAutoFit/>
          </a:bodyPr>
          <a:lstStyle/>
          <a:p>
            <a:r>
              <a:rPr lang="en-US" b="1" dirty="0">
                <a:solidFill>
                  <a:srgbClr val="002060"/>
                </a:solidFill>
              </a:rPr>
              <a:t>0101 1000    0x58</a:t>
            </a:r>
            <a:endParaRPr lang="en-US" dirty="0"/>
          </a:p>
        </p:txBody>
      </p:sp>
      <p:sp>
        <p:nvSpPr>
          <p:cNvPr id="7" name="Footer Placeholder 6"/>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39</a:t>
            </a:fld>
            <a:endParaRPr lang="en-US"/>
          </a:p>
        </p:txBody>
      </p:sp>
    </p:spTree>
    <p:extLst>
      <p:ext uri="{BB962C8B-B14F-4D97-AF65-F5344CB8AC3E}">
        <p14:creationId xmlns:p14="http://schemas.microsoft.com/office/powerpoint/2010/main" val="1051640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a:t>
            </a:fld>
            <a:endParaRPr lang="en-US"/>
          </a:p>
        </p:txBody>
      </p:sp>
      <p:pic>
        <p:nvPicPr>
          <p:cNvPr id="2" name="Picture 1"/>
          <p:cNvPicPr>
            <a:picLocks noChangeAspect="1"/>
          </p:cNvPicPr>
          <p:nvPr/>
        </p:nvPicPr>
        <p:blipFill>
          <a:blip r:embed="rId2"/>
          <a:stretch>
            <a:fillRect/>
          </a:stretch>
        </p:blipFill>
        <p:spPr>
          <a:xfrm>
            <a:off x="749610" y="520785"/>
            <a:ext cx="8461207" cy="4059555"/>
          </a:xfrm>
          <a:prstGeom prst="rect">
            <a:avLst/>
          </a:prstGeom>
        </p:spPr>
      </p:pic>
      <p:sp>
        <p:nvSpPr>
          <p:cNvPr id="3" name="Rectangle 2"/>
          <p:cNvSpPr/>
          <p:nvPr/>
        </p:nvSpPr>
        <p:spPr>
          <a:xfrm>
            <a:off x="1285875" y="4935823"/>
            <a:ext cx="8839200" cy="923330"/>
          </a:xfrm>
          <a:prstGeom prst="rect">
            <a:avLst/>
          </a:prstGeom>
        </p:spPr>
        <p:txBody>
          <a:bodyPr wrap="square">
            <a:spAutoFit/>
          </a:bodyPr>
          <a:lstStyle/>
          <a:p>
            <a:r>
              <a:rPr lang="en-US" dirty="0" smtClean="0"/>
              <a:t>The first few lines of the Arduino program define labels used later in the program.</a:t>
            </a:r>
          </a:p>
          <a:p>
            <a:endParaRPr lang="en-US" dirty="0"/>
          </a:p>
          <a:p>
            <a:r>
              <a:rPr lang="en-US" dirty="0" smtClean="0"/>
              <a:t>For example if the label “GrnLed” is used it is actually replaced with the value 22.</a:t>
            </a:r>
            <a:endParaRPr lang="en-US" dirty="0"/>
          </a:p>
        </p:txBody>
      </p:sp>
      <p:sp>
        <p:nvSpPr>
          <p:cNvPr id="6" name="Rounded Rectangle 5"/>
          <p:cNvSpPr/>
          <p:nvPr/>
        </p:nvSpPr>
        <p:spPr>
          <a:xfrm>
            <a:off x="895865" y="2867797"/>
            <a:ext cx="3501081" cy="362465"/>
          </a:xfrm>
          <a:prstGeom prst="roundRect">
            <a:avLst/>
          </a:prstGeom>
          <a:solidFill>
            <a:srgbClr val="FFFF00">
              <a:alpha val="17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546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9095" y="1489475"/>
            <a:ext cx="4779169" cy="3564731"/>
          </a:xfrm>
          <a:prstGeom prst="rect">
            <a:avLst/>
          </a:prstGeom>
        </p:spPr>
      </p:pic>
      <p:sp>
        <p:nvSpPr>
          <p:cNvPr id="3" name="TextBox 2"/>
          <p:cNvSpPr txBox="1"/>
          <p:nvPr/>
        </p:nvSpPr>
        <p:spPr>
          <a:xfrm>
            <a:off x="8458259" y="1489475"/>
            <a:ext cx="1588239" cy="1339597"/>
          </a:xfrm>
          <a:prstGeom prst="rect">
            <a:avLst/>
          </a:prstGeom>
          <a:solidFill>
            <a:srgbClr val="FFFF00">
              <a:alpha val="28000"/>
            </a:srgbClr>
          </a:solidFill>
        </p:spPr>
        <p:txBody>
          <a:bodyPr wrap="square" rtlCol="0">
            <a:spAutoFit/>
          </a:bodyPr>
          <a:lstStyle/>
          <a:p>
            <a:r>
              <a:rPr lang="en-US" sz="1351" dirty="0"/>
              <a:t>Temperature</a:t>
            </a:r>
          </a:p>
          <a:p>
            <a:r>
              <a:rPr lang="en-US" sz="1351" dirty="0"/>
              <a:t>High byte</a:t>
            </a:r>
          </a:p>
          <a:p>
            <a:endParaRPr lang="en-US" sz="1351" dirty="0"/>
          </a:p>
          <a:p>
            <a:endParaRPr lang="en-US" sz="1351" dirty="0"/>
          </a:p>
          <a:p>
            <a:r>
              <a:rPr lang="en-US" sz="1351" dirty="0"/>
              <a:t>00000000 = 0x00</a:t>
            </a:r>
          </a:p>
          <a:p>
            <a:endParaRPr lang="en-US" sz="1351" dirty="0"/>
          </a:p>
        </p:txBody>
      </p:sp>
      <p:sp>
        <p:nvSpPr>
          <p:cNvPr id="4" name="Rectangle 3"/>
          <p:cNvSpPr/>
          <p:nvPr/>
        </p:nvSpPr>
        <p:spPr>
          <a:xfrm>
            <a:off x="2539629" y="2503032"/>
            <a:ext cx="2963440" cy="1888959"/>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5" name="TextBox 4"/>
          <p:cNvSpPr txBox="1"/>
          <p:nvPr/>
        </p:nvSpPr>
        <p:spPr>
          <a:xfrm>
            <a:off x="5113299" y="2226032"/>
            <a:ext cx="378630" cy="300210"/>
          </a:xfrm>
          <a:prstGeom prst="rect">
            <a:avLst/>
          </a:prstGeom>
          <a:noFill/>
        </p:spPr>
        <p:txBody>
          <a:bodyPr wrap="none" rtlCol="0">
            <a:spAutoFit/>
          </a:bodyPr>
          <a:lstStyle/>
          <a:p>
            <a:r>
              <a:rPr lang="en-US" sz="1351" dirty="0"/>
              <a:t>D0</a:t>
            </a:r>
          </a:p>
        </p:txBody>
      </p:sp>
      <p:sp>
        <p:nvSpPr>
          <p:cNvPr id="6" name="TextBox 5"/>
          <p:cNvSpPr txBox="1"/>
          <p:nvPr/>
        </p:nvSpPr>
        <p:spPr>
          <a:xfrm>
            <a:off x="2503164" y="2226032"/>
            <a:ext cx="378630" cy="300210"/>
          </a:xfrm>
          <a:prstGeom prst="rect">
            <a:avLst/>
          </a:prstGeom>
          <a:noFill/>
        </p:spPr>
        <p:txBody>
          <a:bodyPr wrap="none" rtlCol="0">
            <a:spAutoFit/>
          </a:bodyPr>
          <a:lstStyle/>
          <a:p>
            <a:r>
              <a:rPr lang="en-US" sz="1351" dirty="0"/>
              <a:t>D7</a:t>
            </a:r>
          </a:p>
        </p:txBody>
      </p:sp>
      <p:sp>
        <p:nvSpPr>
          <p:cNvPr id="8" name="Rectangle 7"/>
          <p:cNvSpPr/>
          <p:nvPr/>
        </p:nvSpPr>
        <p:spPr>
          <a:xfrm>
            <a:off x="1924409" y="584924"/>
            <a:ext cx="7781925" cy="369332"/>
          </a:xfrm>
          <a:prstGeom prst="rect">
            <a:avLst/>
          </a:prstGeom>
        </p:spPr>
        <p:txBody>
          <a:bodyPr wrap="square">
            <a:spAutoFit/>
          </a:bodyPr>
          <a:lstStyle/>
          <a:p>
            <a:r>
              <a:rPr lang="en-US" b="1" dirty="0">
                <a:solidFill>
                  <a:srgbClr val="002060"/>
                </a:solidFill>
              </a:rPr>
              <a:t>3</a:t>
            </a:r>
            <a:r>
              <a:rPr lang="en-US" b="1" baseline="30000" dirty="0">
                <a:solidFill>
                  <a:srgbClr val="002060"/>
                </a:solidFill>
              </a:rPr>
              <a:t>rd</a:t>
            </a:r>
            <a:r>
              <a:rPr lang="en-US" b="1" dirty="0">
                <a:solidFill>
                  <a:srgbClr val="002060"/>
                </a:solidFill>
              </a:rPr>
              <a:t> of 5   DHT22 Example:  Temperature High Byte   0x00</a:t>
            </a:r>
            <a:endParaRPr lang="en-US" dirty="0"/>
          </a:p>
        </p:txBody>
      </p:sp>
      <p:sp>
        <p:nvSpPr>
          <p:cNvPr id="7" name="Footer Placeholder 6"/>
          <p:cNvSpPr>
            <a:spLocks noGrp="1"/>
          </p:cNvSpPr>
          <p:nvPr>
            <p:ph type="ftr" sz="quarter" idx="11"/>
          </p:nvPr>
        </p:nvSpPr>
        <p:spPr/>
        <p:txBody>
          <a:bodyPr/>
          <a:lstStyle/>
          <a:p>
            <a:r>
              <a:rPr lang="en-US" smtClean="0"/>
              <a:t>CAM8302E  Class 4 Theory F2018</a:t>
            </a:r>
            <a:endParaRPr lang="en-US"/>
          </a:p>
        </p:txBody>
      </p:sp>
      <p:sp>
        <p:nvSpPr>
          <p:cNvPr id="9" name="Slide Number Placeholder 8"/>
          <p:cNvSpPr>
            <a:spLocks noGrp="1"/>
          </p:cNvSpPr>
          <p:nvPr>
            <p:ph type="sldNum" sz="quarter" idx="12"/>
          </p:nvPr>
        </p:nvSpPr>
        <p:spPr/>
        <p:txBody>
          <a:bodyPr/>
          <a:lstStyle/>
          <a:p>
            <a:fld id="{5E7F1AF1-96A1-4BAC-99C9-7D8BFD3C4230}" type="slidenum">
              <a:rPr lang="en-US" smtClean="0"/>
              <a:t>40</a:t>
            </a:fld>
            <a:endParaRPr lang="en-US"/>
          </a:p>
        </p:txBody>
      </p:sp>
    </p:spTree>
    <p:extLst>
      <p:ext uri="{BB962C8B-B14F-4D97-AF65-F5344CB8AC3E}">
        <p14:creationId xmlns:p14="http://schemas.microsoft.com/office/powerpoint/2010/main" val="21167260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4077" y="1450185"/>
            <a:ext cx="5892447" cy="3814763"/>
          </a:xfrm>
          <a:prstGeom prst="rect">
            <a:avLst/>
          </a:prstGeom>
        </p:spPr>
      </p:pic>
      <p:sp>
        <p:nvSpPr>
          <p:cNvPr id="3" name="TextBox 2"/>
          <p:cNvSpPr txBox="1"/>
          <p:nvPr/>
        </p:nvSpPr>
        <p:spPr>
          <a:xfrm>
            <a:off x="8593989" y="1663148"/>
            <a:ext cx="1588239" cy="2794739"/>
          </a:xfrm>
          <a:prstGeom prst="rect">
            <a:avLst/>
          </a:prstGeom>
          <a:solidFill>
            <a:srgbClr val="FFFF00">
              <a:alpha val="28000"/>
            </a:srgbClr>
          </a:solidFill>
        </p:spPr>
        <p:txBody>
          <a:bodyPr wrap="square" rtlCol="0">
            <a:spAutoFit/>
          </a:bodyPr>
          <a:lstStyle/>
          <a:p>
            <a:r>
              <a:rPr lang="en-US" sz="1351" dirty="0"/>
              <a:t>Temperature</a:t>
            </a:r>
          </a:p>
          <a:p>
            <a:r>
              <a:rPr lang="en-US" sz="1351" dirty="0"/>
              <a:t>Low byte.</a:t>
            </a:r>
          </a:p>
          <a:p>
            <a:endParaRPr lang="en-US" sz="1351" dirty="0"/>
          </a:p>
          <a:p>
            <a:endParaRPr lang="en-US" sz="1351" dirty="0"/>
          </a:p>
          <a:p>
            <a:r>
              <a:rPr lang="en-US" sz="1351" dirty="0"/>
              <a:t>11100010  = 0xE2</a:t>
            </a:r>
          </a:p>
          <a:p>
            <a:endParaRPr lang="en-US" sz="1351" dirty="0"/>
          </a:p>
          <a:p>
            <a:endParaRPr lang="en-US" sz="1351" dirty="0"/>
          </a:p>
          <a:p>
            <a:r>
              <a:rPr lang="en-US" sz="1351" dirty="0"/>
              <a:t>High + low byte</a:t>
            </a:r>
          </a:p>
          <a:p>
            <a:endParaRPr lang="en-US" sz="1351" dirty="0"/>
          </a:p>
          <a:p>
            <a:r>
              <a:rPr lang="en-US" sz="1351" dirty="0"/>
              <a:t>= 0x00E2</a:t>
            </a:r>
          </a:p>
          <a:p>
            <a:endParaRPr lang="en-US" sz="1351" dirty="0"/>
          </a:p>
          <a:p>
            <a:r>
              <a:rPr lang="en-US" sz="1351" dirty="0"/>
              <a:t>= 226 / 10 = 22.6</a:t>
            </a:r>
          </a:p>
          <a:p>
            <a:endParaRPr lang="en-US" sz="1351" dirty="0"/>
          </a:p>
        </p:txBody>
      </p:sp>
      <p:sp>
        <p:nvSpPr>
          <p:cNvPr id="4" name="Rectangle 3"/>
          <p:cNvSpPr/>
          <p:nvPr/>
        </p:nvSpPr>
        <p:spPr>
          <a:xfrm>
            <a:off x="2418187" y="2631621"/>
            <a:ext cx="4549352" cy="2290427"/>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5" name="TextBox 4"/>
          <p:cNvSpPr txBox="1"/>
          <p:nvPr/>
        </p:nvSpPr>
        <p:spPr>
          <a:xfrm>
            <a:off x="6634273" y="2354619"/>
            <a:ext cx="378630" cy="300210"/>
          </a:xfrm>
          <a:prstGeom prst="rect">
            <a:avLst/>
          </a:prstGeom>
          <a:noFill/>
        </p:spPr>
        <p:txBody>
          <a:bodyPr wrap="none" rtlCol="0">
            <a:spAutoFit/>
          </a:bodyPr>
          <a:lstStyle/>
          <a:p>
            <a:r>
              <a:rPr lang="en-US" sz="1351" dirty="0"/>
              <a:t>D0</a:t>
            </a:r>
          </a:p>
        </p:txBody>
      </p:sp>
      <p:sp>
        <p:nvSpPr>
          <p:cNvPr id="6" name="TextBox 5"/>
          <p:cNvSpPr txBox="1"/>
          <p:nvPr/>
        </p:nvSpPr>
        <p:spPr>
          <a:xfrm>
            <a:off x="2499003" y="2354619"/>
            <a:ext cx="378630" cy="300210"/>
          </a:xfrm>
          <a:prstGeom prst="rect">
            <a:avLst/>
          </a:prstGeom>
          <a:noFill/>
        </p:spPr>
        <p:txBody>
          <a:bodyPr wrap="none" rtlCol="0">
            <a:spAutoFit/>
          </a:bodyPr>
          <a:lstStyle/>
          <a:p>
            <a:r>
              <a:rPr lang="en-US" sz="1351" dirty="0"/>
              <a:t>D7</a:t>
            </a:r>
          </a:p>
        </p:txBody>
      </p:sp>
      <p:sp>
        <p:nvSpPr>
          <p:cNvPr id="8" name="Rectangle 7"/>
          <p:cNvSpPr/>
          <p:nvPr/>
        </p:nvSpPr>
        <p:spPr>
          <a:xfrm>
            <a:off x="2238734" y="628635"/>
            <a:ext cx="7781925" cy="369332"/>
          </a:xfrm>
          <a:prstGeom prst="rect">
            <a:avLst/>
          </a:prstGeom>
        </p:spPr>
        <p:txBody>
          <a:bodyPr wrap="square">
            <a:spAutoFit/>
          </a:bodyPr>
          <a:lstStyle/>
          <a:p>
            <a:r>
              <a:rPr lang="en-US" b="1" dirty="0">
                <a:solidFill>
                  <a:srgbClr val="002060"/>
                </a:solidFill>
              </a:rPr>
              <a:t>4</a:t>
            </a:r>
            <a:r>
              <a:rPr lang="en-US" b="1" baseline="30000" dirty="0">
                <a:solidFill>
                  <a:srgbClr val="002060"/>
                </a:solidFill>
              </a:rPr>
              <a:t>th</a:t>
            </a:r>
            <a:r>
              <a:rPr lang="en-US" b="1" dirty="0">
                <a:solidFill>
                  <a:srgbClr val="002060"/>
                </a:solidFill>
              </a:rPr>
              <a:t> of 5      DHT22 Example:  Temperature Low Byte 0xE2</a:t>
            </a:r>
            <a:endParaRPr lang="en-US" dirty="0"/>
          </a:p>
        </p:txBody>
      </p:sp>
      <p:sp>
        <p:nvSpPr>
          <p:cNvPr id="9" name="Rectangle 8"/>
          <p:cNvSpPr/>
          <p:nvPr/>
        </p:nvSpPr>
        <p:spPr>
          <a:xfrm>
            <a:off x="3774182" y="5449693"/>
            <a:ext cx="1837362" cy="369332"/>
          </a:xfrm>
          <a:prstGeom prst="rect">
            <a:avLst/>
          </a:prstGeom>
        </p:spPr>
        <p:txBody>
          <a:bodyPr wrap="none">
            <a:spAutoFit/>
          </a:bodyPr>
          <a:lstStyle/>
          <a:p>
            <a:r>
              <a:rPr lang="en-US" b="1" dirty="0">
                <a:solidFill>
                  <a:srgbClr val="002060"/>
                </a:solidFill>
              </a:rPr>
              <a:t>1110 0010    0xE2</a:t>
            </a:r>
            <a:endParaRPr lang="en-US" dirty="0"/>
          </a:p>
        </p:txBody>
      </p:sp>
      <p:sp>
        <p:nvSpPr>
          <p:cNvPr id="7" name="Footer Placeholder 6"/>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41</a:t>
            </a:fld>
            <a:endParaRPr lang="en-US"/>
          </a:p>
        </p:txBody>
      </p:sp>
    </p:spTree>
    <p:extLst>
      <p:ext uri="{BB962C8B-B14F-4D97-AF65-F5344CB8AC3E}">
        <p14:creationId xmlns:p14="http://schemas.microsoft.com/office/powerpoint/2010/main" val="26261674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5643" y="2645023"/>
            <a:ext cx="10929257" cy="1200329"/>
          </a:xfrm>
          <a:prstGeom prst="rect">
            <a:avLst/>
          </a:prstGeom>
        </p:spPr>
        <p:txBody>
          <a:bodyPr wrap="square">
            <a:spAutoFit/>
          </a:bodyPr>
          <a:lstStyle/>
          <a:p>
            <a:r>
              <a:rPr lang="en-US" sz="3600" b="1" dirty="0" smtClean="0">
                <a:solidFill>
                  <a:srgbClr val="002060"/>
                </a:solidFill>
              </a:rPr>
              <a:t>I2C   Eye 2 Sea    --   Inter IC communications and the MCP4725 12 bit I2C DAC </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42</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078" y="347662"/>
            <a:ext cx="1716609" cy="1662113"/>
          </a:xfrm>
          <a:prstGeom prst="rect">
            <a:avLst/>
          </a:prstGeom>
        </p:spPr>
      </p:pic>
    </p:spTree>
    <p:extLst>
      <p:ext uri="{BB962C8B-B14F-4D97-AF65-F5344CB8AC3E}">
        <p14:creationId xmlns:p14="http://schemas.microsoft.com/office/powerpoint/2010/main" val="4127737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8568" y="1760764"/>
            <a:ext cx="9889648" cy="3001736"/>
          </a:xfrm>
          <a:prstGeom prst="rect">
            <a:avLst/>
          </a:prstGeom>
        </p:spPr>
      </p:pic>
      <p:pic>
        <p:nvPicPr>
          <p:cNvPr id="5" name="Picture 4"/>
          <p:cNvPicPr>
            <a:picLocks noChangeAspect="1"/>
          </p:cNvPicPr>
          <p:nvPr/>
        </p:nvPicPr>
        <p:blipFill>
          <a:blip r:embed="rId3"/>
          <a:stretch>
            <a:fillRect/>
          </a:stretch>
        </p:blipFill>
        <p:spPr>
          <a:xfrm>
            <a:off x="9132608" y="1181732"/>
            <a:ext cx="921597" cy="421481"/>
          </a:xfrm>
          <a:prstGeom prst="rect">
            <a:avLst/>
          </a:prstGeom>
        </p:spPr>
      </p:pic>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5E7F1AF1-96A1-4BAC-99C9-7D8BFD3C4230}" type="slidenum">
              <a:rPr lang="en-US" smtClean="0"/>
              <a:t>43</a:t>
            </a:fld>
            <a:endParaRPr lang="en-US"/>
          </a:p>
        </p:txBody>
      </p:sp>
    </p:spTree>
    <p:extLst>
      <p:ext uri="{BB962C8B-B14F-4D97-AF65-F5344CB8AC3E}">
        <p14:creationId xmlns:p14="http://schemas.microsoft.com/office/powerpoint/2010/main" val="3230597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5415" y="1423866"/>
            <a:ext cx="5247648" cy="693757"/>
          </a:xfrm>
          <a:prstGeom prst="rect">
            <a:avLst/>
          </a:prstGeom>
        </p:spPr>
      </p:pic>
      <p:pic>
        <p:nvPicPr>
          <p:cNvPr id="4" name="Picture 3"/>
          <p:cNvPicPr>
            <a:picLocks noChangeAspect="1"/>
          </p:cNvPicPr>
          <p:nvPr/>
        </p:nvPicPr>
        <p:blipFill>
          <a:blip r:embed="rId3"/>
          <a:stretch>
            <a:fillRect/>
          </a:stretch>
        </p:blipFill>
        <p:spPr>
          <a:xfrm>
            <a:off x="9100515" y="1030770"/>
            <a:ext cx="1414463" cy="392907"/>
          </a:xfrm>
          <a:prstGeom prst="rect">
            <a:avLst/>
          </a:prstGeom>
        </p:spPr>
      </p:pic>
      <p:pic>
        <p:nvPicPr>
          <p:cNvPr id="5" name="Picture 4"/>
          <p:cNvPicPr>
            <a:picLocks noChangeAspect="1"/>
          </p:cNvPicPr>
          <p:nvPr/>
        </p:nvPicPr>
        <p:blipFill>
          <a:blip r:embed="rId4"/>
          <a:stretch>
            <a:fillRect/>
          </a:stretch>
        </p:blipFill>
        <p:spPr>
          <a:xfrm>
            <a:off x="2063546" y="2188061"/>
            <a:ext cx="5142011" cy="1340205"/>
          </a:xfrm>
          <a:prstGeom prst="rect">
            <a:avLst/>
          </a:prstGeom>
        </p:spPr>
      </p:pic>
      <p:pic>
        <p:nvPicPr>
          <p:cNvPr id="6" name="Picture 5"/>
          <p:cNvPicPr>
            <a:picLocks noChangeAspect="1"/>
          </p:cNvPicPr>
          <p:nvPr/>
        </p:nvPicPr>
        <p:blipFill>
          <a:blip r:embed="rId5"/>
          <a:stretch>
            <a:fillRect/>
          </a:stretch>
        </p:blipFill>
        <p:spPr>
          <a:xfrm>
            <a:off x="2063546" y="3598703"/>
            <a:ext cx="5142011" cy="1981817"/>
          </a:xfrm>
          <a:prstGeom prst="rect">
            <a:avLst/>
          </a:prstGeom>
        </p:spPr>
      </p:pic>
      <p:sp>
        <p:nvSpPr>
          <p:cNvPr id="8" name="Rectangle 7"/>
          <p:cNvSpPr/>
          <p:nvPr/>
        </p:nvSpPr>
        <p:spPr>
          <a:xfrm>
            <a:off x="4486634" y="556349"/>
            <a:ext cx="3047642" cy="369332"/>
          </a:xfrm>
          <a:prstGeom prst="rect">
            <a:avLst/>
          </a:prstGeom>
        </p:spPr>
        <p:txBody>
          <a:bodyPr wrap="square">
            <a:spAutoFit/>
          </a:bodyPr>
          <a:lstStyle/>
          <a:p>
            <a:r>
              <a:rPr lang="en-US" b="1" dirty="0">
                <a:solidFill>
                  <a:srgbClr val="002060"/>
                </a:solidFill>
              </a:rPr>
              <a:t>Devices that use I2C</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44</a:t>
            </a:fld>
            <a:endParaRPr lang="en-US"/>
          </a:p>
        </p:txBody>
      </p:sp>
    </p:spTree>
    <p:extLst>
      <p:ext uri="{BB962C8B-B14F-4D97-AF65-F5344CB8AC3E}">
        <p14:creationId xmlns:p14="http://schemas.microsoft.com/office/powerpoint/2010/main" val="1340815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4076" y="204189"/>
            <a:ext cx="7013529" cy="2453553"/>
          </a:xfrm>
          <a:prstGeom prst="rect">
            <a:avLst/>
          </a:prstGeom>
        </p:spPr>
      </p:pic>
      <p:pic>
        <p:nvPicPr>
          <p:cNvPr id="4" name="Picture 3"/>
          <p:cNvPicPr>
            <a:picLocks noChangeAspect="1"/>
          </p:cNvPicPr>
          <p:nvPr/>
        </p:nvPicPr>
        <p:blipFill>
          <a:blip r:embed="rId3"/>
          <a:stretch>
            <a:fillRect/>
          </a:stretch>
        </p:blipFill>
        <p:spPr>
          <a:xfrm>
            <a:off x="8727605" y="713017"/>
            <a:ext cx="2971800" cy="1435895"/>
          </a:xfrm>
          <a:prstGeom prst="rect">
            <a:avLst/>
          </a:prstGeom>
        </p:spPr>
      </p:pic>
      <p:sp>
        <p:nvSpPr>
          <p:cNvPr id="2" name="Rectangle 1"/>
          <p:cNvSpPr/>
          <p:nvPr/>
        </p:nvSpPr>
        <p:spPr>
          <a:xfrm>
            <a:off x="1615390" y="3466523"/>
            <a:ext cx="6007459" cy="2308324"/>
          </a:xfrm>
          <a:prstGeom prst="rect">
            <a:avLst/>
          </a:prstGeom>
        </p:spPr>
        <p:txBody>
          <a:bodyPr wrap="square">
            <a:spAutoFit/>
          </a:bodyPr>
          <a:lstStyle/>
          <a:p>
            <a:r>
              <a:rPr lang="en-US" dirty="0" smtClean="0"/>
              <a:t>The I2C bus uses Vcc, ground and 2 signal wires.</a:t>
            </a:r>
          </a:p>
          <a:p>
            <a:endParaRPr lang="en-US" dirty="0"/>
          </a:p>
          <a:p>
            <a:r>
              <a:rPr lang="en-US" dirty="0" smtClean="0"/>
              <a:t>SDA – serial data </a:t>
            </a:r>
          </a:p>
          <a:p>
            <a:r>
              <a:rPr lang="en-US" dirty="0" smtClean="0"/>
              <a:t>SCL – serial clock.</a:t>
            </a:r>
          </a:p>
          <a:p>
            <a:endParaRPr lang="en-US" dirty="0"/>
          </a:p>
          <a:p>
            <a:r>
              <a:rPr lang="en-US" dirty="0" smtClean="0"/>
              <a:t>The bus is used to connect many devices to the I2C signals on the Arduino or other controllers such as  a </a:t>
            </a:r>
            <a:r>
              <a:rPr lang="en-US" dirty="0" err="1" smtClean="0"/>
              <a:t>Rasberry</a:t>
            </a:r>
            <a:r>
              <a:rPr lang="en-US" dirty="0" smtClean="0"/>
              <a:t> PI low cost computer.</a:t>
            </a:r>
            <a:endParaRPr lang="en-US" dirty="0"/>
          </a:p>
        </p:txBody>
      </p:sp>
      <p:pic>
        <p:nvPicPr>
          <p:cNvPr id="5" name="Picture 4"/>
          <p:cNvPicPr>
            <a:picLocks noChangeAspect="1"/>
          </p:cNvPicPr>
          <p:nvPr/>
        </p:nvPicPr>
        <p:blipFill>
          <a:blip r:embed="rId4"/>
          <a:stretch>
            <a:fillRect/>
          </a:stretch>
        </p:blipFill>
        <p:spPr>
          <a:xfrm>
            <a:off x="8727605" y="2705945"/>
            <a:ext cx="3113785" cy="2001719"/>
          </a:xfrm>
          <a:prstGeom prst="rect">
            <a:avLst/>
          </a:prstGeom>
        </p:spPr>
      </p:pic>
      <p:pic>
        <p:nvPicPr>
          <p:cNvPr id="6" name="Picture 5"/>
          <p:cNvPicPr>
            <a:picLocks noChangeAspect="1"/>
          </p:cNvPicPr>
          <p:nvPr/>
        </p:nvPicPr>
        <p:blipFill>
          <a:blip r:embed="rId5"/>
          <a:stretch>
            <a:fillRect/>
          </a:stretch>
        </p:blipFill>
        <p:spPr>
          <a:xfrm>
            <a:off x="8833190" y="4707664"/>
            <a:ext cx="1488307" cy="1013167"/>
          </a:xfrm>
          <a:prstGeom prst="rect">
            <a:avLst/>
          </a:prstGeom>
        </p:spPr>
      </p:pic>
      <p:sp>
        <p:nvSpPr>
          <p:cNvPr id="7" name="Footer Placeholder 6"/>
          <p:cNvSpPr>
            <a:spLocks noGrp="1"/>
          </p:cNvSpPr>
          <p:nvPr>
            <p:ph type="ftr" sz="quarter" idx="11"/>
          </p:nvPr>
        </p:nvSpPr>
        <p:spPr/>
        <p:txBody>
          <a:bodyPr/>
          <a:lstStyle/>
          <a:p>
            <a:r>
              <a:rPr lang="en-US" smtClean="0"/>
              <a:t>CAM8302E  Class 4 Theory F2018</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45</a:t>
            </a:fld>
            <a:endParaRPr lang="en-US"/>
          </a:p>
        </p:txBody>
      </p:sp>
    </p:spTree>
    <p:extLst>
      <p:ext uri="{BB962C8B-B14F-4D97-AF65-F5344CB8AC3E}">
        <p14:creationId xmlns:p14="http://schemas.microsoft.com/office/powerpoint/2010/main" val="37176963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46</a:t>
            </a:fld>
            <a:endParaRPr lang="en-US"/>
          </a:p>
        </p:txBody>
      </p:sp>
      <p:pic>
        <p:nvPicPr>
          <p:cNvPr id="6" name="Picture 5"/>
          <p:cNvPicPr>
            <a:picLocks noChangeAspect="1"/>
          </p:cNvPicPr>
          <p:nvPr/>
        </p:nvPicPr>
        <p:blipFill>
          <a:blip r:embed="rId2"/>
          <a:stretch>
            <a:fillRect/>
          </a:stretch>
        </p:blipFill>
        <p:spPr>
          <a:xfrm>
            <a:off x="1433080" y="132205"/>
            <a:ext cx="6638925" cy="3571875"/>
          </a:xfrm>
          <a:prstGeom prst="rect">
            <a:avLst/>
          </a:prstGeom>
        </p:spPr>
      </p:pic>
      <p:pic>
        <p:nvPicPr>
          <p:cNvPr id="7" name="Picture 6"/>
          <p:cNvPicPr>
            <a:picLocks noChangeAspect="1"/>
          </p:cNvPicPr>
          <p:nvPr/>
        </p:nvPicPr>
        <p:blipFill>
          <a:blip r:embed="rId3"/>
          <a:stretch>
            <a:fillRect/>
          </a:stretch>
        </p:blipFill>
        <p:spPr>
          <a:xfrm>
            <a:off x="1521298" y="3781717"/>
            <a:ext cx="5448300" cy="876300"/>
          </a:xfrm>
          <a:prstGeom prst="rect">
            <a:avLst/>
          </a:prstGeom>
        </p:spPr>
      </p:pic>
      <p:pic>
        <p:nvPicPr>
          <p:cNvPr id="8" name="Picture 7"/>
          <p:cNvPicPr>
            <a:picLocks noChangeAspect="1"/>
          </p:cNvPicPr>
          <p:nvPr/>
        </p:nvPicPr>
        <p:blipFill>
          <a:blip r:embed="rId4"/>
          <a:stretch>
            <a:fillRect/>
          </a:stretch>
        </p:blipFill>
        <p:spPr>
          <a:xfrm>
            <a:off x="1521298" y="4864246"/>
            <a:ext cx="6038850" cy="1285875"/>
          </a:xfrm>
          <a:prstGeom prst="rect">
            <a:avLst/>
          </a:prstGeom>
        </p:spPr>
      </p:pic>
      <p:sp>
        <p:nvSpPr>
          <p:cNvPr id="3" name="Rectangle 2"/>
          <p:cNvSpPr/>
          <p:nvPr/>
        </p:nvSpPr>
        <p:spPr>
          <a:xfrm>
            <a:off x="8365620" y="656084"/>
            <a:ext cx="3401938" cy="5078313"/>
          </a:xfrm>
          <a:prstGeom prst="rect">
            <a:avLst/>
          </a:prstGeom>
        </p:spPr>
        <p:txBody>
          <a:bodyPr wrap="square">
            <a:spAutoFit/>
          </a:bodyPr>
          <a:lstStyle/>
          <a:p>
            <a:r>
              <a:rPr lang="en-US" dirty="0" smtClean="0"/>
              <a:t>Each I2C device has a specific 7 bit address to select the I2C device.</a:t>
            </a:r>
          </a:p>
          <a:p>
            <a:endParaRPr lang="en-US" dirty="0" smtClean="0"/>
          </a:p>
          <a:p>
            <a:endParaRPr lang="en-US" dirty="0"/>
          </a:p>
          <a:p>
            <a:r>
              <a:rPr lang="en-US" dirty="0" smtClean="0"/>
              <a:t>In the lab three I2C devices will be used.</a:t>
            </a:r>
          </a:p>
          <a:p>
            <a:endParaRPr lang="en-US" dirty="0" smtClean="0"/>
          </a:p>
          <a:p>
            <a:endParaRPr lang="en-US" dirty="0"/>
          </a:p>
          <a:p>
            <a:r>
              <a:rPr lang="en-US" dirty="0" smtClean="0"/>
              <a:t>A MCP4725 12 bit DAC.</a:t>
            </a:r>
          </a:p>
          <a:p>
            <a:endParaRPr lang="en-US" dirty="0"/>
          </a:p>
          <a:p>
            <a:r>
              <a:rPr lang="en-US" dirty="0" smtClean="0"/>
              <a:t>An ADXL345 Accelerometer.</a:t>
            </a:r>
          </a:p>
          <a:p>
            <a:endParaRPr lang="en-US" dirty="0"/>
          </a:p>
          <a:p>
            <a:r>
              <a:rPr lang="en-US" dirty="0" smtClean="0"/>
              <a:t>A DS3231 real time clock. </a:t>
            </a:r>
          </a:p>
          <a:p>
            <a:endParaRPr lang="en-US" dirty="0"/>
          </a:p>
          <a:p>
            <a:r>
              <a:rPr lang="en-US" dirty="0" smtClean="0"/>
              <a:t>There are many I2C devices that can be connected to the Arduino.</a:t>
            </a:r>
          </a:p>
          <a:p>
            <a:r>
              <a:rPr lang="en-US" dirty="0" smtClean="0"/>
              <a:t>Displays, pressure and temperature sensors, etc.</a:t>
            </a:r>
            <a:endParaRPr lang="en-US" dirty="0"/>
          </a:p>
        </p:txBody>
      </p:sp>
      <p:sp>
        <p:nvSpPr>
          <p:cNvPr id="4" name="Rounded Rectangle 3"/>
          <p:cNvSpPr/>
          <p:nvPr/>
        </p:nvSpPr>
        <p:spPr>
          <a:xfrm>
            <a:off x="2538101" y="2076628"/>
            <a:ext cx="1119499"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038599" y="3881381"/>
            <a:ext cx="1119499"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096000" y="2076628"/>
            <a:ext cx="595357"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095999" y="3851234"/>
            <a:ext cx="595357"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164365" y="4895541"/>
            <a:ext cx="595357"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669135" y="4895541"/>
            <a:ext cx="988465"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5541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750095" y="1070135"/>
            <a:ext cx="6307930" cy="4178140"/>
          </a:xfrm>
          <a:prstGeom prst="rect">
            <a:avLst/>
          </a:prstGeom>
        </p:spPr>
      </p:pic>
      <p:sp>
        <p:nvSpPr>
          <p:cNvPr id="6" name="Rectangle 5"/>
          <p:cNvSpPr/>
          <p:nvPr/>
        </p:nvSpPr>
        <p:spPr>
          <a:xfrm>
            <a:off x="2512220" y="590535"/>
            <a:ext cx="6286500" cy="369332"/>
          </a:xfrm>
          <a:prstGeom prst="rect">
            <a:avLst/>
          </a:prstGeom>
        </p:spPr>
        <p:txBody>
          <a:bodyPr wrap="square">
            <a:spAutoFit/>
          </a:bodyPr>
          <a:lstStyle/>
          <a:p>
            <a:r>
              <a:rPr lang="en-US" b="1" dirty="0">
                <a:solidFill>
                  <a:srgbClr val="002060"/>
                </a:solidFill>
              </a:rPr>
              <a:t>I</a:t>
            </a:r>
            <a:r>
              <a:rPr lang="en-US" b="1" baseline="30000" dirty="0">
                <a:solidFill>
                  <a:srgbClr val="002060"/>
                </a:solidFill>
              </a:rPr>
              <a:t>2</a:t>
            </a:r>
            <a:r>
              <a:rPr lang="en-US" b="1" dirty="0">
                <a:solidFill>
                  <a:srgbClr val="002060"/>
                </a:solidFill>
              </a:rPr>
              <a:t>C Protocol  MCP4725   Start, Stop, Address and Data and ACK</a:t>
            </a:r>
            <a:endParaRPr lang="en-US" dirty="0"/>
          </a:p>
        </p:txBody>
      </p:sp>
      <p:sp>
        <p:nvSpPr>
          <p:cNvPr id="2" name="Rectangle 1"/>
          <p:cNvSpPr/>
          <p:nvPr/>
        </p:nvSpPr>
        <p:spPr>
          <a:xfrm>
            <a:off x="552450" y="5401008"/>
            <a:ext cx="11087100" cy="923330"/>
          </a:xfrm>
          <a:prstGeom prst="rect">
            <a:avLst/>
          </a:prstGeom>
        </p:spPr>
        <p:txBody>
          <a:bodyPr wrap="square">
            <a:spAutoFit/>
          </a:bodyPr>
          <a:lstStyle/>
          <a:p>
            <a:r>
              <a:rPr lang="en-US" dirty="0"/>
              <a:t>The clock signal is used to synchronize the data.  The data is sampled and captured on the </a:t>
            </a:r>
            <a:r>
              <a:rPr lang="en-US" dirty="0" smtClean="0"/>
              <a:t>positive level of </a:t>
            </a:r>
            <a:r>
              <a:rPr lang="en-US" dirty="0"/>
              <a:t>the clock signal.  Each byte of data includes a start </a:t>
            </a:r>
            <a:r>
              <a:rPr lang="en-US" dirty="0" smtClean="0"/>
              <a:t>condition, </a:t>
            </a:r>
            <a:r>
              <a:rPr lang="en-US" dirty="0"/>
              <a:t>a stop </a:t>
            </a:r>
            <a:r>
              <a:rPr lang="en-US" dirty="0" smtClean="0"/>
              <a:t>condition </a:t>
            </a:r>
            <a:r>
              <a:rPr lang="en-US" dirty="0"/>
              <a:t>and an acknowledge bit that verifies the data </a:t>
            </a:r>
            <a:r>
              <a:rPr lang="en-US" dirty="0" smtClean="0"/>
              <a:t>transmission.</a:t>
            </a:r>
            <a:endParaRPr lang="en-US" dirty="0"/>
          </a:p>
        </p:txBody>
      </p:sp>
      <p:sp>
        <p:nvSpPr>
          <p:cNvPr id="3" name="Rectangle 2"/>
          <p:cNvSpPr/>
          <p:nvPr/>
        </p:nvSpPr>
        <p:spPr>
          <a:xfrm>
            <a:off x="8220551" y="1302023"/>
            <a:ext cx="3487187" cy="923330"/>
          </a:xfrm>
          <a:prstGeom prst="rect">
            <a:avLst/>
          </a:prstGeom>
        </p:spPr>
        <p:txBody>
          <a:bodyPr wrap="square">
            <a:spAutoFit/>
          </a:bodyPr>
          <a:lstStyle/>
          <a:p>
            <a:r>
              <a:rPr lang="en-US" dirty="0" smtClean="0"/>
              <a:t>Start – Clock is high when data changes to a low.</a:t>
            </a:r>
          </a:p>
          <a:p>
            <a:endParaRPr lang="en-US" dirty="0"/>
          </a:p>
        </p:txBody>
      </p:sp>
      <p:sp>
        <p:nvSpPr>
          <p:cNvPr id="8" name="Rectangle 7"/>
          <p:cNvSpPr/>
          <p:nvPr/>
        </p:nvSpPr>
        <p:spPr>
          <a:xfrm>
            <a:off x="8288917" y="2567509"/>
            <a:ext cx="3487187" cy="2585323"/>
          </a:xfrm>
          <a:prstGeom prst="rect">
            <a:avLst/>
          </a:prstGeom>
        </p:spPr>
        <p:txBody>
          <a:bodyPr wrap="square">
            <a:spAutoFit/>
          </a:bodyPr>
          <a:lstStyle/>
          <a:p>
            <a:r>
              <a:rPr lang="en-US" dirty="0" smtClean="0"/>
              <a:t>Stop  – Clock is high when data goes high.</a:t>
            </a:r>
          </a:p>
          <a:p>
            <a:endParaRPr lang="en-US" dirty="0"/>
          </a:p>
          <a:p>
            <a:endParaRPr lang="en-US" dirty="0" smtClean="0"/>
          </a:p>
          <a:p>
            <a:r>
              <a:rPr lang="en-US" dirty="0" smtClean="0"/>
              <a:t>Stop/Start – only time data changes when clock is high. Normally data is stable when clock is high.</a:t>
            </a:r>
          </a:p>
          <a:p>
            <a:endParaRPr lang="en-US" dirty="0"/>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7" name="Slide Number Placeholder 6"/>
          <p:cNvSpPr>
            <a:spLocks noGrp="1"/>
          </p:cNvSpPr>
          <p:nvPr>
            <p:ph type="sldNum" sz="quarter" idx="12"/>
          </p:nvPr>
        </p:nvSpPr>
        <p:spPr/>
        <p:txBody>
          <a:bodyPr/>
          <a:lstStyle/>
          <a:p>
            <a:fld id="{5E7F1AF1-96A1-4BAC-99C9-7D8BFD3C4230}" type="slidenum">
              <a:rPr lang="en-US" smtClean="0"/>
              <a:t>47</a:t>
            </a:fld>
            <a:endParaRPr lang="en-US"/>
          </a:p>
        </p:txBody>
      </p:sp>
    </p:spTree>
    <p:extLst>
      <p:ext uri="{BB962C8B-B14F-4D97-AF65-F5344CB8AC3E}">
        <p14:creationId xmlns:p14="http://schemas.microsoft.com/office/powerpoint/2010/main" val="718971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753029" y="211267"/>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48</a:t>
            </a:fld>
            <a:endParaRPr lang="en-US"/>
          </a:p>
        </p:txBody>
      </p:sp>
      <p:pic>
        <p:nvPicPr>
          <p:cNvPr id="23" name="Picture 22"/>
          <p:cNvPicPr>
            <a:picLocks noChangeAspect="1"/>
          </p:cNvPicPr>
          <p:nvPr/>
        </p:nvPicPr>
        <p:blipFill>
          <a:blip r:embed="rId2"/>
          <a:stretch>
            <a:fillRect/>
          </a:stretch>
        </p:blipFill>
        <p:spPr>
          <a:xfrm>
            <a:off x="1711037" y="690054"/>
            <a:ext cx="6167870" cy="3330650"/>
          </a:xfrm>
          <a:prstGeom prst="rect">
            <a:avLst/>
          </a:prstGeom>
        </p:spPr>
      </p:pic>
      <p:pic>
        <p:nvPicPr>
          <p:cNvPr id="28" name="Picture 27"/>
          <p:cNvPicPr>
            <a:picLocks noChangeAspect="1"/>
          </p:cNvPicPr>
          <p:nvPr/>
        </p:nvPicPr>
        <p:blipFill>
          <a:blip r:embed="rId3"/>
          <a:stretch>
            <a:fillRect/>
          </a:stretch>
        </p:blipFill>
        <p:spPr>
          <a:xfrm>
            <a:off x="1868622" y="3774210"/>
            <a:ext cx="6113328" cy="2633230"/>
          </a:xfrm>
          <a:prstGeom prst="rect">
            <a:avLst/>
          </a:prstGeom>
        </p:spPr>
      </p:pic>
      <p:sp>
        <p:nvSpPr>
          <p:cNvPr id="29" name="Rectangle 28"/>
          <p:cNvSpPr/>
          <p:nvPr/>
        </p:nvSpPr>
        <p:spPr>
          <a:xfrm>
            <a:off x="8280560" y="1259868"/>
            <a:ext cx="2433209" cy="3139321"/>
          </a:xfrm>
          <a:prstGeom prst="rect">
            <a:avLst/>
          </a:prstGeom>
        </p:spPr>
        <p:txBody>
          <a:bodyPr wrap="square">
            <a:spAutoFit/>
          </a:bodyPr>
          <a:lstStyle/>
          <a:p>
            <a:r>
              <a:rPr lang="en-US" dirty="0"/>
              <a:t>Data is sampled when clock is high</a:t>
            </a:r>
            <a:r>
              <a:rPr lang="en-US" dirty="0" smtClean="0"/>
              <a:t>.</a:t>
            </a:r>
          </a:p>
          <a:p>
            <a:endParaRPr lang="en-US" dirty="0"/>
          </a:p>
          <a:p>
            <a:endParaRPr lang="en-US" dirty="0"/>
          </a:p>
          <a:p>
            <a:endParaRPr lang="en-US" dirty="0"/>
          </a:p>
          <a:p>
            <a:r>
              <a:rPr lang="en-US" dirty="0"/>
              <a:t> First bit is MS.</a:t>
            </a:r>
          </a:p>
          <a:p>
            <a:endParaRPr lang="en-US" dirty="0"/>
          </a:p>
          <a:p>
            <a:r>
              <a:rPr lang="en-US" dirty="0"/>
              <a:t> Bit 9 is the  acknowledge bit.</a:t>
            </a:r>
          </a:p>
          <a:p>
            <a:r>
              <a:rPr lang="en-US" dirty="0"/>
              <a:t>0 is ok           ( ACK )</a:t>
            </a:r>
          </a:p>
          <a:p>
            <a:r>
              <a:rPr lang="en-US" dirty="0"/>
              <a:t>1 is not ok.   (NACK)</a:t>
            </a:r>
          </a:p>
        </p:txBody>
      </p:sp>
    </p:spTree>
    <p:extLst>
      <p:ext uri="{BB962C8B-B14F-4D97-AF65-F5344CB8AC3E}">
        <p14:creationId xmlns:p14="http://schemas.microsoft.com/office/powerpoint/2010/main" val="42692493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753029" y="211267"/>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49</a:t>
            </a:fld>
            <a:endParaRPr lang="en-US"/>
          </a:p>
        </p:txBody>
      </p:sp>
      <p:pic>
        <p:nvPicPr>
          <p:cNvPr id="2" name="Picture 1"/>
          <p:cNvPicPr>
            <a:picLocks noChangeAspect="1"/>
          </p:cNvPicPr>
          <p:nvPr/>
        </p:nvPicPr>
        <p:blipFill>
          <a:blip r:embed="rId2"/>
          <a:stretch>
            <a:fillRect/>
          </a:stretch>
        </p:blipFill>
        <p:spPr>
          <a:xfrm>
            <a:off x="2095500" y="1020041"/>
            <a:ext cx="4914900" cy="1409700"/>
          </a:xfrm>
          <a:prstGeom prst="rect">
            <a:avLst/>
          </a:prstGeom>
        </p:spPr>
      </p:pic>
      <p:pic>
        <p:nvPicPr>
          <p:cNvPr id="4" name="Picture 3"/>
          <p:cNvPicPr>
            <a:picLocks noChangeAspect="1"/>
          </p:cNvPicPr>
          <p:nvPr/>
        </p:nvPicPr>
        <p:blipFill>
          <a:blip r:embed="rId3"/>
          <a:stretch>
            <a:fillRect/>
          </a:stretch>
        </p:blipFill>
        <p:spPr>
          <a:xfrm>
            <a:off x="7201766" y="543145"/>
            <a:ext cx="2544325" cy="340083"/>
          </a:xfrm>
          <a:prstGeom prst="rect">
            <a:avLst/>
          </a:prstGeom>
        </p:spPr>
      </p:pic>
      <p:sp>
        <p:nvSpPr>
          <p:cNvPr id="7" name="Rectangle 6"/>
          <p:cNvSpPr/>
          <p:nvPr/>
        </p:nvSpPr>
        <p:spPr>
          <a:xfrm>
            <a:off x="1747405" y="2429742"/>
            <a:ext cx="8697191" cy="1200329"/>
          </a:xfrm>
          <a:prstGeom prst="rect">
            <a:avLst/>
          </a:prstGeom>
        </p:spPr>
        <p:txBody>
          <a:bodyPr wrap="square">
            <a:spAutoFit/>
          </a:bodyPr>
          <a:lstStyle/>
          <a:p>
            <a:r>
              <a:rPr lang="en-US" dirty="0"/>
              <a:t>The start sequence and stop sequence are special in that these are the only places where the SDA (data line) is allowed to change while the SCL (clock line) is high. When data is being transferred, SDA must remain stable and not change whilst SCL is high. The start and stop sequences mark the beginning and end of a transaction with the slave device.</a:t>
            </a:r>
          </a:p>
        </p:txBody>
      </p:sp>
      <p:pic>
        <p:nvPicPr>
          <p:cNvPr id="8" name="Picture 7"/>
          <p:cNvPicPr>
            <a:picLocks noChangeAspect="1"/>
          </p:cNvPicPr>
          <p:nvPr/>
        </p:nvPicPr>
        <p:blipFill>
          <a:blip r:embed="rId4"/>
          <a:stretch>
            <a:fillRect/>
          </a:stretch>
        </p:blipFill>
        <p:spPr>
          <a:xfrm>
            <a:off x="1962329" y="3976256"/>
            <a:ext cx="4936810" cy="1063515"/>
          </a:xfrm>
          <a:prstGeom prst="rect">
            <a:avLst/>
          </a:prstGeom>
        </p:spPr>
      </p:pic>
      <p:pic>
        <p:nvPicPr>
          <p:cNvPr id="9" name="Picture 8"/>
          <p:cNvPicPr>
            <a:picLocks noChangeAspect="1"/>
          </p:cNvPicPr>
          <p:nvPr/>
        </p:nvPicPr>
        <p:blipFill>
          <a:blip r:embed="rId5"/>
          <a:stretch>
            <a:fillRect/>
          </a:stretch>
        </p:blipFill>
        <p:spPr>
          <a:xfrm>
            <a:off x="1866037" y="5195058"/>
            <a:ext cx="5129394" cy="1006007"/>
          </a:xfrm>
          <a:prstGeom prst="rect">
            <a:avLst/>
          </a:prstGeom>
        </p:spPr>
      </p:pic>
      <p:sp>
        <p:nvSpPr>
          <p:cNvPr id="10" name="Rectangle 9"/>
          <p:cNvSpPr/>
          <p:nvPr/>
        </p:nvSpPr>
        <p:spPr>
          <a:xfrm>
            <a:off x="7010401" y="4116440"/>
            <a:ext cx="2389909" cy="369332"/>
          </a:xfrm>
          <a:prstGeom prst="rect">
            <a:avLst/>
          </a:prstGeom>
        </p:spPr>
        <p:txBody>
          <a:bodyPr wrap="square">
            <a:spAutoFit/>
          </a:bodyPr>
          <a:lstStyle/>
          <a:p>
            <a:r>
              <a:rPr lang="en-US" dirty="0"/>
              <a:t>Device Address </a:t>
            </a:r>
          </a:p>
        </p:txBody>
      </p:sp>
      <p:sp>
        <p:nvSpPr>
          <p:cNvPr id="14" name="Rectangle 13"/>
          <p:cNvSpPr/>
          <p:nvPr/>
        </p:nvSpPr>
        <p:spPr>
          <a:xfrm>
            <a:off x="6995432" y="5513394"/>
            <a:ext cx="2389909" cy="369332"/>
          </a:xfrm>
          <a:prstGeom prst="rect">
            <a:avLst/>
          </a:prstGeom>
        </p:spPr>
        <p:txBody>
          <a:bodyPr wrap="square">
            <a:spAutoFit/>
          </a:bodyPr>
          <a:lstStyle/>
          <a:p>
            <a:r>
              <a:rPr lang="en-US" dirty="0"/>
              <a:t>Device Data </a:t>
            </a:r>
          </a:p>
        </p:txBody>
      </p:sp>
    </p:spTree>
    <p:extLst>
      <p:ext uri="{BB962C8B-B14F-4D97-AF65-F5344CB8AC3E}">
        <p14:creationId xmlns:p14="http://schemas.microsoft.com/office/powerpoint/2010/main" val="3414988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a:t>
            </a:fld>
            <a:endParaRPr lang="en-US"/>
          </a:p>
        </p:txBody>
      </p:sp>
      <p:pic>
        <p:nvPicPr>
          <p:cNvPr id="3" name="Picture 2"/>
          <p:cNvPicPr>
            <a:picLocks noChangeAspect="1"/>
          </p:cNvPicPr>
          <p:nvPr/>
        </p:nvPicPr>
        <p:blipFill>
          <a:blip r:embed="rId2"/>
          <a:stretch>
            <a:fillRect/>
          </a:stretch>
        </p:blipFill>
        <p:spPr>
          <a:xfrm>
            <a:off x="930592" y="668654"/>
            <a:ext cx="9163404" cy="4383405"/>
          </a:xfrm>
          <a:prstGeom prst="rect">
            <a:avLst/>
          </a:prstGeom>
        </p:spPr>
      </p:pic>
      <p:pic>
        <p:nvPicPr>
          <p:cNvPr id="6" name="Picture 5"/>
          <p:cNvPicPr>
            <a:picLocks noChangeAspect="1"/>
          </p:cNvPicPr>
          <p:nvPr/>
        </p:nvPicPr>
        <p:blipFill>
          <a:blip r:embed="rId3"/>
          <a:stretch>
            <a:fillRect/>
          </a:stretch>
        </p:blipFill>
        <p:spPr>
          <a:xfrm>
            <a:off x="5929312" y="2178367"/>
            <a:ext cx="5306378" cy="3817424"/>
          </a:xfrm>
          <a:prstGeom prst="rect">
            <a:avLst/>
          </a:prstGeom>
        </p:spPr>
      </p:pic>
      <p:sp>
        <p:nvSpPr>
          <p:cNvPr id="7" name="Rectangle 6"/>
          <p:cNvSpPr/>
          <p:nvPr/>
        </p:nvSpPr>
        <p:spPr>
          <a:xfrm>
            <a:off x="930592" y="5227952"/>
            <a:ext cx="4452938" cy="1200329"/>
          </a:xfrm>
          <a:prstGeom prst="rect">
            <a:avLst/>
          </a:prstGeom>
        </p:spPr>
        <p:txBody>
          <a:bodyPr wrap="square">
            <a:spAutoFit/>
          </a:bodyPr>
          <a:lstStyle/>
          <a:p>
            <a:r>
              <a:rPr lang="en-US" dirty="0" smtClean="0">
                <a:solidFill>
                  <a:srgbClr val="FF0000"/>
                </a:solidFill>
              </a:rPr>
              <a:t>Configure Input and Output pins. To protect the I/O hardware and the Arduino the I/O pins are defaulted as inputs until the software configures them as outputs.</a:t>
            </a:r>
            <a:endParaRPr lang="en-US" dirty="0">
              <a:solidFill>
                <a:srgbClr val="FF0000"/>
              </a:solidFill>
            </a:endParaRPr>
          </a:p>
        </p:txBody>
      </p:sp>
      <p:sp>
        <p:nvSpPr>
          <p:cNvPr id="8" name="Rounded Rectangle 7"/>
          <p:cNvSpPr/>
          <p:nvPr/>
        </p:nvSpPr>
        <p:spPr>
          <a:xfrm>
            <a:off x="930592" y="2086747"/>
            <a:ext cx="4452938" cy="362465"/>
          </a:xfrm>
          <a:prstGeom prst="roundRect">
            <a:avLst/>
          </a:prstGeom>
          <a:solidFill>
            <a:srgbClr val="FFFF00">
              <a:alpha val="17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355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50</a:t>
            </a:fld>
            <a:endParaRPr lang="en-US"/>
          </a:p>
        </p:txBody>
      </p:sp>
      <p:pic>
        <p:nvPicPr>
          <p:cNvPr id="2" name="Picture 1"/>
          <p:cNvPicPr>
            <a:picLocks noChangeAspect="1"/>
          </p:cNvPicPr>
          <p:nvPr/>
        </p:nvPicPr>
        <p:blipFill>
          <a:blip r:embed="rId2"/>
          <a:stretch>
            <a:fillRect/>
          </a:stretch>
        </p:blipFill>
        <p:spPr>
          <a:xfrm>
            <a:off x="2328863" y="4365627"/>
            <a:ext cx="7534275" cy="1990725"/>
          </a:xfrm>
          <a:prstGeom prst="rect">
            <a:avLst/>
          </a:prstGeom>
        </p:spPr>
      </p:pic>
      <p:pic>
        <p:nvPicPr>
          <p:cNvPr id="4" name="Picture 3"/>
          <p:cNvPicPr>
            <a:picLocks noChangeAspect="1"/>
          </p:cNvPicPr>
          <p:nvPr/>
        </p:nvPicPr>
        <p:blipFill>
          <a:blip r:embed="rId3"/>
          <a:stretch>
            <a:fillRect/>
          </a:stretch>
        </p:blipFill>
        <p:spPr>
          <a:xfrm>
            <a:off x="2328863" y="1031087"/>
            <a:ext cx="6203373" cy="2950910"/>
          </a:xfrm>
          <a:prstGeom prst="rect">
            <a:avLst/>
          </a:prstGeom>
        </p:spPr>
      </p:pic>
      <p:pic>
        <p:nvPicPr>
          <p:cNvPr id="6" name="Picture 5"/>
          <p:cNvPicPr>
            <a:picLocks noChangeAspect="1"/>
          </p:cNvPicPr>
          <p:nvPr/>
        </p:nvPicPr>
        <p:blipFill>
          <a:blip r:embed="rId4"/>
          <a:stretch>
            <a:fillRect/>
          </a:stretch>
        </p:blipFill>
        <p:spPr>
          <a:xfrm>
            <a:off x="6974032" y="387912"/>
            <a:ext cx="3620188" cy="541162"/>
          </a:xfrm>
          <a:prstGeom prst="rect">
            <a:avLst/>
          </a:prstGeom>
        </p:spPr>
      </p:pic>
    </p:spTree>
    <p:extLst>
      <p:ext uri="{BB962C8B-B14F-4D97-AF65-F5344CB8AC3E}">
        <p14:creationId xmlns:p14="http://schemas.microsoft.com/office/powerpoint/2010/main" val="6487469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692" y="567931"/>
            <a:ext cx="10408809" cy="5232794"/>
          </a:xfrm>
          <a:prstGeom prst="rect">
            <a:avLst/>
          </a:prstGeom>
        </p:spPr>
      </p:pic>
      <p:pic>
        <p:nvPicPr>
          <p:cNvPr id="3" name="Picture 2"/>
          <p:cNvPicPr>
            <a:picLocks noChangeAspect="1"/>
          </p:cNvPicPr>
          <p:nvPr/>
        </p:nvPicPr>
        <p:blipFill>
          <a:blip r:embed="rId3"/>
          <a:stretch>
            <a:fillRect/>
          </a:stretch>
        </p:blipFill>
        <p:spPr>
          <a:xfrm>
            <a:off x="8767013" y="1049384"/>
            <a:ext cx="1323287" cy="605189"/>
          </a:xfrm>
          <a:prstGeom prst="rect">
            <a:avLst/>
          </a:prstGeom>
        </p:spPr>
      </p:pic>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51</a:t>
            </a:fld>
            <a:endParaRPr lang="en-US"/>
          </a:p>
        </p:txBody>
      </p:sp>
    </p:spTree>
    <p:extLst>
      <p:ext uri="{BB962C8B-B14F-4D97-AF65-F5344CB8AC3E}">
        <p14:creationId xmlns:p14="http://schemas.microsoft.com/office/powerpoint/2010/main" val="3632911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82200" y="493762"/>
            <a:ext cx="1323287" cy="605189"/>
          </a:xfrm>
          <a:prstGeom prst="rect">
            <a:avLst/>
          </a:prstGeom>
        </p:spPr>
      </p:pic>
      <p:pic>
        <p:nvPicPr>
          <p:cNvPr id="4" name="Picture 3"/>
          <p:cNvPicPr>
            <a:picLocks noChangeAspect="1"/>
          </p:cNvPicPr>
          <p:nvPr/>
        </p:nvPicPr>
        <p:blipFill>
          <a:blip r:embed="rId3"/>
          <a:stretch>
            <a:fillRect/>
          </a:stretch>
        </p:blipFill>
        <p:spPr>
          <a:xfrm>
            <a:off x="673162" y="386781"/>
            <a:ext cx="8851838" cy="5735429"/>
          </a:xfrm>
          <a:prstGeom prst="rect">
            <a:avLst/>
          </a:prstGeom>
        </p:spPr>
      </p:pic>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52</a:t>
            </a:fld>
            <a:endParaRPr lang="en-US"/>
          </a:p>
        </p:txBody>
      </p:sp>
    </p:spTree>
    <p:extLst>
      <p:ext uri="{BB962C8B-B14F-4D97-AF65-F5344CB8AC3E}">
        <p14:creationId xmlns:p14="http://schemas.microsoft.com/office/powerpoint/2010/main" val="29251747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043" y="732853"/>
            <a:ext cx="10832305" cy="4763072"/>
          </a:xfrm>
          <a:prstGeom prst="rect">
            <a:avLst/>
          </a:prstGeom>
        </p:spPr>
      </p:pic>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53</a:t>
            </a:fld>
            <a:endParaRPr lang="en-US"/>
          </a:p>
        </p:txBody>
      </p:sp>
      <p:pic>
        <p:nvPicPr>
          <p:cNvPr id="3" name="Picture 2"/>
          <p:cNvPicPr>
            <a:picLocks noChangeAspect="1"/>
          </p:cNvPicPr>
          <p:nvPr/>
        </p:nvPicPr>
        <p:blipFill>
          <a:blip r:embed="rId3"/>
          <a:stretch>
            <a:fillRect/>
          </a:stretch>
        </p:blipFill>
        <p:spPr>
          <a:xfrm>
            <a:off x="9982200" y="430259"/>
            <a:ext cx="1323287" cy="605189"/>
          </a:xfrm>
          <a:prstGeom prst="rect">
            <a:avLst/>
          </a:prstGeom>
        </p:spPr>
      </p:pic>
    </p:spTree>
    <p:extLst>
      <p:ext uri="{BB962C8B-B14F-4D97-AF65-F5344CB8AC3E}">
        <p14:creationId xmlns:p14="http://schemas.microsoft.com/office/powerpoint/2010/main" val="35163104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48163" y="296909"/>
            <a:ext cx="1323287" cy="605189"/>
          </a:xfrm>
          <a:prstGeom prst="rect">
            <a:avLst/>
          </a:prstGeom>
        </p:spPr>
      </p:pic>
      <p:pic>
        <p:nvPicPr>
          <p:cNvPr id="2" name="Picture 1"/>
          <p:cNvPicPr>
            <a:picLocks noChangeAspect="1"/>
          </p:cNvPicPr>
          <p:nvPr/>
        </p:nvPicPr>
        <p:blipFill>
          <a:blip r:embed="rId3"/>
          <a:stretch>
            <a:fillRect/>
          </a:stretch>
        </p:blipFill>
        <p:spPr>
          <a:xfrm>
            <a:off x="593998" y="475675"/>
            <a:ext cx="8769077" cy="5770968"/>
          </a:xfrm>
          <a:prstGeom prst="rect">
            <a:avLst/>
          </a:prstGeom>
        </p:spPr>
      </p:pic>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54</a:t>
            </a:fld>
            <a:endParaRPr lang="en-US"/>
          </a:p>
        </p:txBody>
      </p:sp>
    </p:spTree>
    <p:extLst>
      <p:ext uri="{BB962C8B-B14F-4D97-AF65-F5344CB8AC3E}">
        <p14:creationId xmlns:p14="http://schemas.microsoft.com/office/powerpoint/2010/main" val="42216382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4700" y="757244"/>
            <a:ext cx="6369345" cy="4156347"/>
          </a:xfrm>
          <a:prstGeom prst="rect">
            <a:avLst/>
          </a:prstGeom>
        </p:spPr>
      </p:pic>
      <p:cxnSp>
        <p:nvCxnSpPr>
          <p:cNvPr id="6" name="Straight Connector 5"/>
          <p:cNvCxnSpPr/>
          <p:nvPr/>
        </p:nvCxnSpPr>
        <p:spPr>
          <a:xfrm>
            <a:off x="1550194"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85654"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83562" y="2077676"/>
            <a:ext cx="378630" cy="300210"/>
          </a:xfrm>
          <a:prstGeom prst="rect">
            <a:avLst/>
          </a:prstGeom>
          <a:noFill/>
        </p:spPr>
        <p:txBody>
          <a:bodyPr wrap="none" rtlCol="0">
            <a:spAutoFit/>
          </a:bodyPr>
          <a:lstStyle/>
          <a:p>
            <a:r>
              <a:rPr lang="en-US" sz="1351" dirty="0"/>
              <a:t>D7</a:t>
            </a:r>
          </a:p>
        </p:txBody>
      </p:sp>
      <p:sp>
        <p:nvSpPr>
          <p:cNvPr id="16" name="TextBox 15"/>
          <p:cNvSpPr txBox="1"/>
          <p:nvPr/>
        </p:nvSpPr>
        <p:spPr>
          <a:xfrm>
            <a:off x="1681108" y="2081033"/>
            <a:ext cx="378630" cy="300210"/>
          </a:xfrm>
          <a:prstGeom prst="rect">
            <a:avLst/>
          </a:prstGeom>
          <a:noFill/>
        </p:spPr>
        <p:txBody>
          <a:bodyPr wrap="none" rtlCol="0">
            <a:spAutoFit/>
          </a:bodyPr>
          <a:lstStyle/>
          <a:p>
            <a:r>
              <a:rPr lang="en-US" sz="1351" dirty="0"/>
              <a:t>D6</a:t>
            </a:r>
          </a:p>
        </p:txBody>
      </p:sp>
      <p:sp>
        <p:nvSpPr>
          <p:cNvPr id="17" name="TextBox 16"/>
          <p:cNvSpPr txBox="1"/>
          <p:nvPr/>
        </p:nvSpPr>
        <p:spPr>
          <a:xfrm>
            <a:off x="1969349" y="2082725"/>
            <a:ext cx="378630" cy="300210"/>
          </a:xfrm>
          <a:prstGeom prst="rect">
            <a:avLst/>
          </a:prstGeom>
          <a:noFill/>
        </p:spPr>
        <p:txBody>
          <a:bodyPr wrap="none" rtlCol="0">
            <a:spAutoFit/>
          </a:bodyPr>
          <a:lstStyle/>
          <a:p>
            <a:r>
              <a:rPr lang="en-US" sz="1351" dirty="0"/>
              <a:t>D5</a:t>
            </a:r>
          </a:p>
        </p:txBody>
      </p:sp>
      <p:sp>
        <p:nvSpPr>
          <p:cNvPr id="18" name="TextBox 17"/>
          <p:cNvSpPr txBox="1"/>
          <p:nvPr/>
        </p:nvSpPr>
        <p:spPr>
          <a:xfrm>
            <a:off x="2237616" y="2082725"/>
            <a:ext cx="378630" cy="300210"/>
          </a:xfrm>
          <a:prstGeom prst="rect">
            <a:avLst/>
          </a:prstGeom>
          <a:noFill/>
        </p:spPr>
        <p:txBody>
          <a:bodyPr wrap="none" rtlCol="0">
            <a:spAutoFit/>
          </a:bodyPr>
          <a:lstStyle/>
          <a:p>
            <a:r>
              <a:rPr lang="en-US" sz="1351" dirty="0"/>
              <a:t>D4</a:t>
            </a:r>
          </a:p>
        </p:txBody>
      </p:sp>
      <p:sp>
        <p:nvSpPr>
          <p:cNvPr id="19" name="TextBox 18"/>
          <p:cNvSpPr txBox="1"/>
          <p:nvPr/>
        </p:nvSpPr>
        <p:spPr>
          <a:xfrm>
            <a:off x="2559106" y="2082725"/>
            <a:ext cx="378630" cy="300210"/>
          </a:xfrm>
          <a:prstGeom prst="rect">
            <a:avLst/>
          </a:prstGeom>
          <a:noFill/>
        </p:spPr>
        <p:txBody>
          <a:bodyPr wrap="none" rtlCol="0">
            <a:spAutoFit/>
          </a:bodyPr>
          <a:lstStyle/>
          <a:p>
            <a:r>
              <a:rPr lang="en-US" sz="1351" dirty="0"/>
              <a:t>D3</a:t>
            </a:r>
          </a:p>
        </p:txBody>
      </p:sp>
      <p:sp>
        <p:nvSpPr>
          <p:cNvPr id="20" name="TextBox 19"/>
          <p:cNvSpPr txBox="1"/>
          <p:nvPr/>
        </p:nvSpPr>
        <p:spPr>
          <a:xfrm>
            <a:off x="2879613" y="2073514"/>
            <a:ext cx="378630" cy="300210"/>
          </a:xfrm>
          <a:prstGeom prst="rect">
            <a:avLst/>
          </a:prstGeom>
          <a:noFill/>
        </p:spPr>
        <p:txBody>
          <a:bodyPr wrap="none" rtlCol="0">
            <a:spAutoFit/>
          </a:bodyPr>
          <a:lstStyle/>
          <a:p>
            <a:r>
              <a:rPr lang="en-US" sz="1351" dirty="0"/>
              <a:t>D2</a:t>
            </a:r>
          </a:p>
        </p:txBody>
      </p:sp>
      <p:sp>
        <p:nvSpPr>
          <p:cNvPr id="21" name="TextBox 20"/>
          <p:cNvSpPr txBox="1"/>
          <p:nvPr/>
        </p:nvSpPr>
        <p:spPr>
          <a:xfrm>
            <a:off x="3158197" y="2081033"/>
            <a:ext cx="378630" cy="300210"/>
          </a:xfrm>
          <a:prstGeom prst="rect">
            <a:avLst/>
          </a:prstGeom>
          <a:noFill/>
        </p:spPr>
        <p:txBody>
          <a:bodyPr wrap="none" rtlCol="0">
            <a:spAutoFit/>
          </a:bodyPr>
          <a:lstStyle/>
          <a:p>
            <a:r>
              <a:rPr lang="en-US" sz="1351" dirty="0"/>
              <a:t>D1</a:t>
            </a:r>
          </a:p>
        </p:txBody>
      </p:sp>
      <p:sp>
        <p:nvSpPr>
          <p:cNvPr id="22" name="TextBox 21"/>
          <p:cNvSpPr txBox="1"/>
          <p:nvPr/>
        </p:nvSpPr>
        <p:spPr>
          <a:xfrm>
            <a:off x="3456824" y="2081033"/>
            <a:ext cx="378630" cy="300210"/>
          </a:xfrm>
          <a:prstGeom prst="rect">
            <a:avLst/>
          </a:prstGeom>
          <a:noFill/>
        </p:spPr>
        <p:txBody>
          <a:bodyPr wrap="none" rtlCol="0">
            <a:spAutoFit/>
          </a:bodyPr>
          <a:lstStyle/>
          <a:p>
            <a:r>
              <a:rPr lang="en-US" sz="1351" dirty="0"/>
              <a:t>D0</a:t>
            </a:r>
          </a:p>
        </p:txBody>
      </p:sp>
      <p:sp>
        <p:nvSpPr>
          <p:cNvPr id="24" name="TextBox 23"/>
          <p:cNvSpPr txBox="1"/>
          <p:nvPr/>
        </p:nvSpPr>
        <p:spPr>
          <a:xfrm>
            <a:off x="3744856" y="2081033"/>
            <a:ext cx="437940" cy="300210"/>
          </a:xfrm>
          <a:prstGeom prst="rect">
            <a:avLst/>
          </a:prstGeom>
          <a:noFill/>
        </p:spPr>
        <p:txBody>
          <a:bodyPr wrap="none" rtlCol="0">
            <a:spAutoFit/>
          </a:bodyPr>
          <a:lstStyle/>
          <a:p>
            <a:r>
              <a:rPr lang="en-US" sz="1351" dirty="0" err="1"/>
              <a:t>Ack</a:t>
            </a:r>
            <a:endParaRPr lang="en-US" sz="1351" dirty="0"/>
          </a:p>
        </p:txBody>
      </p:sp>
      <p:sp>
        <p:nvSpPr>
          <p:cNvPr id="25" name="TextBox 24"/>
          <p:cNvSpPr txBox="1"/>
          <p:nvPr/>
        </p:nvSpPr>
        <p:spPr>
          <a:xfrm>
            <a:off x="4733985" y="1277580"/>
            <a:ext cx="1897955" cy="715965"/>
          </a:xfrm>
          <a:prstGeom prst="rect">
            <a:avLst/>
          </a:prstGeom>
          <a:solidFill>
            <a:srgbClr val="FFFF00">
              <a:alpha val="28000"/>
            </a:srgbClr>
          </a:solidFill>
        </p:spPr>
        <p:txBody>
          <a:bodyPr wrap="none" rtlCol="0">
            <a:spAutoFit/>
          </a:bodyPr>
          <a:lstStyle/>
          <a:p>
            <a:r>
              <a:rPr lang="en-US" sz="1351" dirty="0"/>
              <a:t>Data rate = 100,000 bps.</a:t>
            </a:r>
          </a:p>
          <a:p>
            <a:endParaRPr lang="en-US" sz="1351" dirty="0"/>
          </a:p>
          <a:p>
            <a:r>
              <a:rPr lang="en-US" sz="1351" dirty="0"/>
              <a:t>10 us / bit</a:t>
            </a:r>
          </a:p>
        </p:txBody>
      </p:sp>
      <p:sp>
        <p:nvSpPr>
          <p:cNvPr id="26" name="TextBox 25"/>
          <p:cNvSpPr txBox="1"/>
          <p:nvPr/>
        </p:nvSpPr>
        <p:spPr>
          <a:xfrm>
            <a:off x="8153400" y="1112760"/>
            <a:ext cx="2963696" cy="1131720"/>
          </a:xfrm>
          <a:prstGeom prst="rect">
            <a:avLst/>
          </a:prstGeom>
          <a:solidFill>
            <a:srgbClr val="FFFF00">
              <a:alpha val="28000"/>
            </a:srgbClr>
          </a:solidFill>
        </p:spPr>
        <p:txBody>
          <a:bodyPr wrap="none" rtlCol="0">
            <a:spAutoFit/>
          </a:bodyPr>
          <a:lstStyle/>
          <a:p>
            <a:r>
              <a:rPr lang="en-US" sz="1351" dirty="0"/>
              <a:t>MCP4725 I2C </a:t>
            </a:r>
            <a:r>
              <a:rPr lang="en-US" sz="1351" dirty="0" smtClean="0"/>
              <a:t>DAC</a:t>
            </a:r>
          </a:p>
          <a:p>
            <a:endParaRPr lang="en-US" sz="1351" dirty="0"/>
          </a:p>
          <a:p>
            <a:r>
              <a:rPr lang="en-US" sz="1351" dirty="0" smtClean="0"/>
              <a:t>In this example 8 bits of data</a:t>
            </a:r>
          </a:p>
          <a:p>
            <a:endParaRPr lang="en-US" sz="1351" dirty="0"/>
          </a:p>
          <a:p>
            <a:r>
              <a:rPr lang="en-US" sz="1351" dirty="0" smtClean="0"/>
              <a:t>10000100 are transmitted.  MSB is first.</a:t>
            </a:r>
            <a:endParaRPr lang="en-US" sz="1351" dirty="0"/>
          </a:p>
        </p:txBody>
      </p:sp>
      <p:sp>
        <p:nvSpPr>
          <p:cNvPr id="27" name="Rectangle 26"/>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55</a:t>
            </a:fld>
            <a:endParaRPr lang="en-US"/>
          </a:p>
        </p:txBody>
      </p:sp>
      <p:cxnSp>
        <p:nvCxnSpPr>
          <p:cNvPr id="23" name="Straight Connector 22"/>
          <p:cNvCxnSpPr/>
          <p:nvPr/>
        </p:nvCxnSpPr>
        <p:spPr>
          <a:xfrm>
            <a:off x="1857842" y="270524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93302" y="270524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39853"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75313"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54582" y="270524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90042" y="270524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736593"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872053"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39829" y="270524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175289" y="270524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38931"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474391"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29489"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64949"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28592"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064052" y="273088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457988" y="4368563"/>
            <a:ext cx="272832" cy="300210"/>
          </a:xfrm>
          <a:prstGeom prst="rect">
            <a:avLst/>
          </a:prstGeom>
          <a:noFill/>
        </p:spPr>
        <p:txBody>
          <a:bodyPr wrap="none" rtlCol="0">
            <a:spAutoFit/>
          </a:bodyPr>
          <a:lstStyle/>
          <a:p>
            <a:r>
              <a:rPr lang="en-US" sz="1351" dirty="0"/>
              <a:t>1</a:t>
            </a:r>
          </a:p>
        </p:txBody>
      </p:sp>
      <p:sp>
        <p:nvSpPr>
          <p:cNvPr id="46" name="TextBox 45"/>
          <p:cNvSpPr txBox="1"/>
          <p:nvPr/>
        </p:nvSpPr>
        <p:spPr>
          <a:xfrm>
            <a:off x="2678433" y="4360745"/>
            <a:ext cx="272832" cy="300210"/>
          </a:xfrm>
          <a:prstGeom prst="rect">
            <a:avLst/>
          </a:prstGeom>
          <a:noFill/>
        </p:spPr>
        <p:txBody>
          <a:bodyPr wrap="none" rtlCol="0">
            <a:spAutoFit/>
          </a:bodyPr>
          <a:lstStyle/>
          <a:p>
            <a:r>
              <a:rPr lang="en-US" sz="1351" dirty="0"/>
              <a:t>0</a:t>
            </a:r>
          </a:p>
        </p:txBody>
      </p:sp>
      <p:sp>
        <p:nvSpPr>
          <p:cNvPr id="47" name="TextBox 46"/>
          <p:cNvSpPr txBox="1"/>
          <p:nvPr/>
        </p:nvSpPr>
        <p:spPr>
          <a:xfrm>
            <a:off x="1786088" y="4361897"/>
            <a:ext cx="272832" cy="300210"/>
          </a:xfrm>
          <a:prstGeom prst="rect">
            <a:avLst/>
          </a:prstGeom>
          <a:noFill/>
        </p:spPr>
        <p:txBody>
          <a:bodyPr wrap="none" rtlCol="0">
            <a:spAutoFit/>
          </a:bodyPr>
          <a:lstStyle/>
          <a:p>
            <a:r>
              <a:rPr lang="en-US" sz="1351" dirty="0"/>
              <a:t>0</a:t>
            </a:r>
          </a:p>
        </p:txBody>
      </p:sp>
      <p:sp>
        <p:nvSpPr>
          <p:cNvPr id="48" name="TextBox 47"/>
          <p:cNvSpPr txBox="1"/>
          <p:nvPr/>
        </p:nvSpPr>
        <p:spPr>
          <a:xfrm>
            <a:off x="2080670" y="4368563"/>
            <a:ext cx="272832" cy="300210"/>
          </a:xfrm>
          <a:prstGeom prst="rect">
            <a:avLst/>
          </a:prstGeom>
          <a:noFill/>
        </p:spPr>
        <p:txBody>
          <a:bodyPr wrap="none" rtlCol="0">
            <a:spAutoFit/>
          </a:bodyPr>
          <a:lstStyle/>
          <a:p>
            <a:r>
              <a:rPr lang="en-US" sz="1351" dirty="0"/>
              <a:t>0</a:t>
            </a:r>
          </a:p>
        </p:txBody>
      </p:sp>
      <p:sp>
        <p:nvSpPr>
          <p:cNvPr id="50" name="TextBox 49"/>
          <p:cNvSpPr txBox="1"/>
          <p:nvPr/>
        </p:nvSpPr>
        <p:spPr>
          <a:xfrm>
            <a:off x="3544431" y="4361708"/>
            <a:ext cx="272832" cy="300210"/>
          </a:xfrm>
          <a:prstGeom prst="rect">
            <a:avLst/>
          </a:prstGeom>
          <a:noFill/>
        </p:spPr>
        <p:txBody>
          <a:bodyPr wrap="none" rtlCol="0">
            <a:spAutoFit/>
          </a:bodyPr>
          <a:lstStyle/>
          <a:p>
            <a:r>
              <a:rPr lang="en-US" sz="1351" dirty="0"/>
              <a:t>0</a:t>
            </a:r>
          </a:p>
        </p:txBody>
      </p:sp>
      <p:sp>
        <p:nvSpPr>
          <p:cNvPr id="51" name="TextBox 50"/>
          <p:cNvSpPr txBox="1"/>
          <p:nvPr/>
        </p:nvSpPr>
        <p:spPr>
          <a:xfrm>
            <a:off x="2376519" y="4368563"/>
            <a:ext cx="272832" cy="300210"/>
          </a:xfrm>
          <a:prstGeom prst="rect">
            <a:avLst/>
          </a:prstGeom>
          <a:noFill/>
        </p:spPr>
        <p:txBody>
          <a:bodyPr wrap="none" rtlCol="0">
            <a:spAutoFit/>
          </a:bodyPr>
          <a:lstStyle/>
          <a:p>
            <a:r>
              <a:rPr lang="en-US" sz="1351" dirty="0"/>
              <a:t>0</a:t>
            </a:r>
          </a:p>
        </p:txBody>
      </p:sp>
      <p:sp>
        <p:nvSpPr>
          <p:cNvPr id="52" name="TextBox 51"/>
          <p:cNvSpPr txBox="1"/>
          <p:nvPr/>
        </p:nvSpPr>
        <p:spPr>
          <a:xfrm>
            <a:off x="2972602" y="4349846"/>
            <a:ext cx="272832" cy="300210"/>
          </a:xfrm>
          <a:prstGeom prst="rect">
            <a:avLst/>
          </a:prstGeom>
          <a:noFill/>
        </p:spPr>
        <p:txBody>
          <a:bodyPr wrap="none" rtlCol="0">
            <a:spAutoFit/>
          </a:bodyPr>
          <a:lstStyle/>
          <a:p>
            <a:r>
              <a:rPr lang="en-US" sz="1351" dirty="0"/>
              <a:t>1</a:t>
            </a:r>
          </a:p>
        </p:txBody>
      </p:sp>
      <p:sp>
        <p:nvSpPr>
          <p:cNvPr id="53" name="TextBox 52"/>
          <p:cNvSpPr txBox="1"/>
          <p:nvPr/>
        </p:nvSpPr>
        <p:spPr>
          <a:xfrm>
            <a:off x="3260600" y="4360745"/>
            <a:ext cx="272832" cy="300210"/>
          </a:xfrm>
          <a:prstGeom prst="rect">
            <a:avLst/>
          </a:prstGeom>
          <a:noFill/>
        </p:spPr>
        <p:txBody>
          <a:bodyPr wrap="none" rtlCol="0">
            <a:spAutoFit/>
          </a:bodyPr>
          <a:lstStyle/>
          <a:p>
            <a:r>
              <a:rPr lang="en-US" sz="1351" dirty="0" smtClean="0"/>
              <a:t>0</a:t>
            </a:r>
            <a:endParaRPr lang="en-US" sz="1351" dirty="0"/>
          </a:p>
        </p:txBody>
      </p:sp>
      <p:sp>
        <p:nvSpPr>
          <p:cNvPr id="4" name="Rectangle 3"/>
          <p:cNvSpPr/>
          <p:nvPr/>
        </p:nvSpPr>
        <p:spPr>
          <a:xfrm>
            <a:off x="1570232" y="2730886"/>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869302" y="2705249"/>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153351" y="2674516"/>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67864" y="2687982"/>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754468" y="2699143"/>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049621" y="2699143"/>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359243" y="2723189"/>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633980" y="2737320"/>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941412" y="2737320"/>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822185" y="4368563"/>
            <a:ext cx="420308" cy="300210"/>
          </a:xfrm>
          <a:prstGeom prst="rect">
            <a:avLst/>
          </a:prstGeom>
          <a:noFill/>
        </p:spPr>
        <p:txBody>
          <a:bodyPr wrap="none" rtlCol="0">
            <a:spAutoFit/>
          </a:bodyPr>
          <a:lstStyle/>
          <a:p>
            <a:r>
              <a:rPr lang="en-US" sz="1351" dirty="0" err="1" smtClean="0"/>
              <a:t>ack</a:t>
            </a:r>
            <a:endParaRPr lang="en-US" sz="1351" dirty="0"/>
          </a:p>
        </p:txBody>
      </p:sp>
      <p:sp>
        <p:nvSpPr>
          <p:cNvPr id="63" name="TextBox 62"/>
          <p:cNvSpPr txBox="1"/>
          <p:nvPr/>
        </p:nvSpPr>
        <p:spPr>
          <a:xfrm>
            <a:off x="1105392" y="4130179"/>
            <a:ext cx="481222" cy="300210"/>
          </a:xfrm>
          <a:prstGeom prst="rect">
            <a:avLst/>
          </a:prstGeom>
          <a:noFill/>
        </p:spPr>
        <p:txBody>
          <a:bodyPr wrap="none" rtlCol="0">
            <a:spAutoFit/>
          </a:bodyPr>
          <a:lstStyle/>
          <a:p>
            <a:r>
              <a:rPr lang="en-US" sz="1351" dirty="0" err="1" smtClean="0"/>
              <a:t>msb</a:t>
            </a:r>
            <a:endParaRPr lang="en-US" sz="1351" dirty="0"/>
          </a:p>
        </p:txBody>
      </p:sp>
    </p:spTree>
    <p:extLst>
      <p:ext uri="{BB962C8B-B14F-4D97-AF65-F5344CB8AC3E}">
        <p14:creationId xmlns:p14="http://schemas.microsoft.com/office/powerpoint/2010/main" val="39667036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5459" y="1075138"/>
            <a:ext cx="6909759" cy="4382691"/>
          </a:xfrm>
          <a:prstGeom prst="rect">
            <a:avLst/>
          </a:prstGeom>
        </p:spPr>
      </p:pic>
      <p:pic>
        <p:nvPicPr>
          <p:cNvPr id="4" name="Picture 3"/>
          <p:cNvPicPr>
            <a:picLocks noChangeAspect="1"/>
          </p:cNvPicPr>
          <p:nvPr/>
        </p:nvPicPr>
        <p:blipFill>
          <a:blip r:embed="rId3"/>
          <a:stretch>
            <a:fillRect/>
          </a:stretch>
        </p:blipFill>
        <p:spPr>
          <a:xfrm>
            <a:off x="6191227" y="1864524"/>
            <a:ext cx="1790727" cy="1871663"/>
          </a:xfrm>
          <a:prstGeom prst="rect">
            <a:avLst/>
          </a:prstGeom>
        </p:spPr>
      </p:pic>
      <p:pic>
        <p:nvPicPr>
          <p:cNvPr id="5" name="Picture 4"/>
          <p:cNvPicPr>
            <a:picLocks noChangeAspect="1"/>
          </p:cNvPicPr>
          <p:nvPr/>
        </p:nvPicPr>
        <p:blipFill>
          <a:blip r:embed="rId4"/>
          <a:stretch>
            <a:fillRect/>
          </a:stretch>
        </p:blipFill>
        <p:spPr>
          <a:xfrm>
            <a:off x="7476500" y="4207670"/>
            <a:ext cx="1178719" cy="1250156"/>
          </a:xfrm>
          <a:prstGeom prst="rect">
            <a:avLst/>
          </a:prstGeom>
        </p:spPr>
      </p:pic>
      <p:sp>
        <p:nvSpPr>
          <p:cNvPr id="6" name="TextBox 5"/>
          <p:cNvSpPr txBox="1"/>
          <p:nvPr/>
        </p:nvSpPr>
        <p:spPr>
          <a:xfrm>
            <a:off x="8367715" y="1228728"/>
            <a:ext cx="1993107" cy="2586862"/>
          </a:xfrm>
          <a:prstGeom prst="rect">
            <a:avLst/>
          </a:prstGeom>
          <a:solidFill>
            <a:srgbClr val="FFFF00">
              <a:alpha val="28000"/>
            </a:srgbClr>
          </a:solidFill>
        </p:spPr>
        <p:txBody>
          <a:bodyPr wrap="square" rtlCol="0">
            <a:spAutoFit/>
          </a:bodyPr>
          <a:lstStyle/>
          <a:p>
            <a:r>
              <a:rPr lang="en-US" sz="1351" dirty="0"/>
              <a:t>MCP4725 I2C DAC</a:t>
            </a:r>
          </a:p>
          <a:p>
            <a:r>
              <a:rPr lang="en-US" sz="1351" dirty="0"/>
              <a:t>Data = 0x7AD</a:t>
            </a:r>
          </a:p>
          <a:p>
            <a:r>
              <a:rPr lang="en-US" sz="1351" dirty="0"/>
              <a:t>First 12 bits of the two byte number</a:t>
            </a:r>
          </a:p>
          <a:p>
            <a:endParaRPr lang="en-US" sz="1351" dirty="0"/>
          </a:p>
          <a:p>
            <a:r>
              <a:rPr lang="en-US" sz="1351" dirty="0"/>
              <a:t>= 1965 decimal</a:t>
            </a:r>
          </a:p>
          <a:p>
            <a:endParaRPr lang="en-US" sz="1351" dirty="0"/>
          </a:p>
          <a:p>
            <a:r>
              <a:rPr lang="en-US" sz="1351" dirty="0"/>
              <a:t>1965/4096</a:t>
            </a:r>
          </a:p>
          <a:p>
            <a:r>
              <a:rPr lang="en-US" sz="1351" dirty="0"/>
              <a:t>= 0.4797</a:t>
            </a:r>
          </a:p>
          <a:p>
            <a:endParaRPr lang="en-US" sz="1351" dirty="0"/>
          </a:p>
          <a:p>
            <a:r>
              <a:rPr lang="en-US" sz="1351" dirty="0"/>
              <a:t>0.4797 * 5.0 volts</a:t>
            </a:r>
          </a:p>
          <a:p>
            <a:r>
              <a:rPr lang="en-US" sz="1351" dirty="0"/>
              <a:t>= 2.4 volts.</a:t>
            </a:r>
          </a:p>
        </p:txBody>
      </p:sp>
      <p:sp>
        <p:nvSpPr>
          <p:cNvPr id="7" name="Rectangle 6"/>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(Arduino sketch)</a:t>
            </a:r>
            <a:endParaRPr lang="en-US"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56</a:t>
            </a:fld>
            <a:endParaRPr lang="en-US"/>
          </a:p>
        </p:txBody>
      </p:sp>
    </p:spTree>
    <p:extLst>
      <p:ext uri="{BB962C8B-B14F-4D97-AF65-F5344CB8AC3E}">
        <p14:creationId xmlns:p14="http://schemas.microsoft.com/office/powerpoint/2010/main" val="11892230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825" y="1089608"/>
            <a:ext cx="5418536" cy="4161415"/>
          </a:xfrm>
          <a:prstGeom prst="rect">
            <a:avLst/>
          </a:prstGeom>
        </p:spPr>
      </p:pic>
      <p:sp>
        <p:nvSpPr>
          <p:cNvPr id="4" name="TextBox 3"/>
          <p:cNvSpPr txBox="1"/>
          <p:nvPr/>
        </p:nvSpPr>
        <p:spPr>
          <a:xfrm>
            <a:off x="8401109" y="1513131"/>
            <a:ext cx="1464825" cy="2171107"/>
          </a:xfrm>
          <a:prstGeom prst="rect">
            <a:avLst/>
          </a:prstGeom>
          <a:solidFill>
            <a:srgbClr val="FFFF00">
              <a:alpha val="28000"/>
            </a:srgbClr>
          </a:solidFill>
        </p:spPr>
        <p:txBody>
          <a:bodyPr wrap="none" rtlCol="0">
            <a:spAutoFit/>
          </a:bodyPr>
          <a:lstStyle/>
          <a:p>
            <a:r>
              <a:rPr lang="en-US" sz="1351" dirty="0"/>
              <a:t>MCP4725 I2C DAC</a:t>
            </a:r>
          </a:p>
          <a:p>
            <a:r>
              <a:rPr lang="en-US" sz="1351" dirty="0"/>
              <a:t>Data = 0x900</a:t>
            </a:r>
          </a:p>
          <a:p>
            <a:endParaRPr lang="en-US" sz="1351" dirty="0"/>
          </a:p>
          <a:p>
            <a:r>
              <a:rPr lang="en-US" sz="1351" dirty="0"/>
              <a:t>= 2304 decimal</a:t>
            </a:r>
          </a:p>
          <a:p>
            <a:endParaRPr lang="en-US" sz="1351" dirty="0"/>
          </a:p>
          <a:p>
            <a:r>
              <a:rPr lang="en-US" sz="1351" dirty="0"/>
              <a:t>2304/4096</a:t>
            </a:r>
          </a:p>
          <a:p>
            <a:r>
              <a:rPr lang="en-US" sz="1351" dirty="0"/>
              <a:t>= 0.5625</a:t>
            </a:r>
          </a:p>
          <a:p>
            <a:endParaRPr lang="en-US" sz="1351" dirty="0"/>
          </a:p>
          <a:p>
            <a:r>
              <a:rPr lang="en-US" sz="1351" dirty="0"/>
              <a:t>0.5625 * 5.0 volts</a:t>
            </a:r>
          </a:p>
          <a:p>
            <a:r>
              <a:rPr lang="en-US" sz="1351" dirty="0"/>
              <a:t>= 2.8 volts.</a:t>
            </a:r>
          </a:p>
        </p:txBody>
      </p:sp>
      <p:sp>
        <p:nvSpPr>
          <p:cNvPr id="3" name="Rectangle 2"/>
          <p:cNvSpPr/>
          <p:nvPr/>
        </p:nvSpPr>
        <p:spPr>
          <a:xfrm>
            <a:off x="2309557" y="4285157"/>
            <a:ext cx="392907" cy="357188"/>
          </a:xfrm>
          <a:prstGeom prst="rect">
            <a:avLst/>
          </a:prstGeom>
          <a:solidFill>
            <a:srgbClr val="FFFF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6" name="Rectangle 5"/>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(Arduino sketch)</a:t>
            </a:r>
            <a:endParaRPr lang="en-US" dirty="0"/>
          </a:p>
        </p:txBody>
      </p:sp>
      <p:sp>
        <p:nvSpPr>
          <p:cNvPr id="7" name="Rectangle 6"/>
          <p:cNvSpPr/>
          <p:nvPr/>
        </p:nvSpPr>
        <p:spPr>
          <a:xfrm>
            <a:off x="1266825" y="5251023"/>
            <a:ext cx="7987545" cy="923330"/>
          </a:xfrm>
          <a:prstGeom prst="rect">
            <a:avLst/>
          </a:prstGeom>
        </p:spPr>
        <p:txBody>
          <a:bodyPr wrap="square">
            <a:spAutoFit/>
          </a:bodyPr>
          <a:lstStyle/>
          <a:p>
            <a:r>
              <a:rPr lang="en-US" dirty="0" smtClean="0"/>
              <a:t>The DAC Data </a:t>
            </a:r>
            <a:r>
              <a:rPr lang="en-US" dirty="0"/>
              <a:t>is transmitted as two </a:t>
            </a:r>
            <a:r>
              <a:rPr lang="en-US" dirty="0" smtClean="0"/>
              <a:t>bytes (4 nibbles). </a:t>
            </a:r>
            <a:r>
              <a:rPr lang="en-US" dirty="0"/>
              <a:t>The first byte represent the 1</a:t>
            </a:r>
            <a:r>
              <a:rPr lang="en-US" baseline="30000" dirty="0"/>
              <a:t>st</a:t>
            </a:r>
            <a:r>
              <a:rPr lang="en-US" dirty="0"/>
              <a:t> 8 bits of the data. The next byte (upper 4 bits) represents the lower 4 bits of the data.  There are 12 bits in the data. The MCP4725 address is 0x60. </a:t>
            </a:r>
          </a:p>
        </p:txBody>
      </p:sp>
      <p:sp>
        <p:nvSpPr>
          <p:cNvPr id="9" name="TextBox 8"/>
          <p:cNvSpPr txBox="1"/>
          <p:nvPr/>
        </p:nvSpPr>
        <p:spPr>
          <a:xfrm>
            <a:off x="4207751" y="4910643"/>
            <a:ext cx="1506141" cy="184666"/>
          </a:xfrm>
          <a:prstGeom prst="rect">
            <a:avLst/>
          </a:prstGeom>
          <a:solidFill>
            <a:srgbClr val="00B0F0"/>
          </a:solidFill>
        </p:spPr>
        <p:txBody>
          <a:bodyPr wrap="square" lIns="0" tIns="0" rIns="0" bIns="0" rtlCol="0">
            <a:spAutoFit/>
          </a:bodyPr>
          <a:lstStyle/>
          <a:p>
            <a:r>
              <a:rPr lang="en-US" sz="1200" dirty="0" smtClean="0"/>
              <a:t>MCP4725 Addr = 0x60</a:t>
            </a:r>
            <a:endParaRPr lang="en-US" sz="1200" dirty="0"/>
          </a:p>
        </p:txBody>
      </p:sp>
      <p:sp>
        <p:nvSpPr>
          <p:cNvPr id="10" name="TextBox 9"/>
          <p:cNvSpPr txBox="1"/>
          <p:nvPr/>
        </p:nvSpPr>
        <p:spPr>
          <a:xfrm>
            <a:off x="6010275" y="4910906"/>
            <a:ext cx="1744429" cy="184666"/>
          </a:xfrm>
          <a:prstGeom prst="rect">
            <a:avLst/>
          </a:prstGeom>
          <a:solidFill>
            <a:srgbClr val="00B0F0"/>
          </a:solidFill>
        </p:spPr>
        <p:txBody>
          <a:bodyPr wrap="square" lIns="0" tIns="0" rIns="0" bIns="0" rtlCol="0">
            <a:spAutoFit/>
          </a:bodyPr>
          <a:lstStyle/>
          <a:p>
            <a:r>
              <a:rPr lang="en-US" sz="1200" dirty="0" smtClean="0"/>
              <a:t>MCP4725 Command 0x40</a:t>
            </a:r>
            <a:endParaRPr lang="en-US" sz="1200" dirty="0"/>
          </a:p>
        </p:txBody>
      </p:sp>
      <p:sp>
        <p:nvSpPr>
          <p:cNvPr id="11" name="TextBox 10"/>
          <p:cNvSpPr txBox="1"/>
          <p:nvPr/>
        </p:nvSpPr>
        <p:spPr>
          <a:xfrm>
            <a:off x="7929204" y="4921637"/>
            <a:ext cx="1506141" cy="184666"/>
          </a:xfrm>
          <a:prstGeom prst="rect">
            <a:avLst/>
          </a:prstGeom>
          <a:solidFill>
            <a:srgbClr val="00B0F0"/>
          </a:solidFill>
        </p:spPr>
        <p:txBody>
          <a:bodyPr wrap="square" lIns="0" tIns="0" rIns="0" bIns="0" rtlCol="0">
            <a:spAutoFit/>
          </a:bodyPr>
          <a:lstStyle/>
          <a:p>
            <a:r>
              <a:rPr lang="en-US" sz="1200" dirty="0" smtClean="0"/>
              <a:t>DAC value upper 8 bits</a:t>
            </a:r>
            <a:endParaRPr lang="en-US" sz="1200" dirty="0"/>
          </a:p>
        </p:txBody>
      </p:sp>
      <p:sp>
        <p:nvSpPr>
          <p:cNvPr id="12" name="TextBox 11"/>
          <p:cNvSpPr txBox="1"/>
          <p:nvPr/>
        </p:nvSpPr>
        <p:spPr>
          <a:xfrm>
            <a:off x="9609845" y="4910643"/>
            <a:ext cx="1506141" cy="184666"/>
          </a:xfrm>
          <a:prstGeom prst="rect">
            <a:avLst/>
          </a:prstGeom>
          <a:solidFill>
            <a:srgbClr val="00B0F0"/>
          </a:solidFill>
        </p:spPr>
        <p:txBody>
          <a:bodyPr wrap="square" lIns="0" tIns="0" rIns="0" bIns="0" rtlCol="0">
            <a:spAutoFit/>
          </a:bodyPr>
          <a:lstStyle/>
          <a:p>
            <a:r>
              <a:rPr lang="en-US" sz="1200" dirty="0" smtClean="0"/>
              <a:t>DAC low 4 bits</a:t>
            </a:r>
            <a:endParaRPr lang="en-US" sz="1200" dirty="0"/>
          </a:p>
        </p:txBody>
      </p:sp>
      <p:sp>
        <p:nvSpPr>
          <p:cNvPr id="13" name="Footer Placeholder 12"/>
          <p:cNvSpPr>
            <a:spLocks noGrp="1"/>
          </p:cNvSpPr>
          <p:nvPr>
            <p:ph type="ftr" sz="quarter" idx="11"/>
          </p:nvPr>
        </p:nvSpPr>
        <p:spPr/>
        <p:txBody>
          <a:bodyPr/>
          <a:lstStyle/>
          <a:p>
            <a:r>
              <a:rPr lang="en-US" smtClean="0"/>
              <a:t>CAM8302E  Class 4 Theory F2018</a:t>
            </a:r>
            <a:endParaRPr lang="en-US"/>
          </a:p>
        </p:txBody>
      </p:sp>
      <p:sp>
        <p:nvSpPr>
          <p:cNvPr id="14" name="Slide Number Placeholder 13"/>
          <p:cNvSpPr>
            <a:spLocks noGrp="1"/>
          </p:cNvSpPr>
          <p:nvPr>
            <p:ph type="sldNum" sz="quarter" idx="12"/>
          </p:nvPr>
        </p:nvSpPr>
        <p:spPr/>
        <p:txBody>
          <a:bodyPr/>
          <a:lstStyle/>
          <a:p>
            <a:fld id="{5E7F1AF1-96A1-4BAC-99C9-7D8BFD3C4230}" type="slidenum">
              <a:rPr lang="en-US" smtClean="0"/>
              <a:t>57</a:t>
            </a:fld>
            <a:endParaRPr lang="en-US"/>
          </a:p>
        </p:txBody>
      </p:sp>
    </p:spTree>
    <p:extLst>
      <p:ext uri="{BB962C8B-B14F-4D97-AF65-F5344CB8AC3E}">
        <p14:creationId xmlns:p14="http://schemas.microsoft.com/office/powerpoint/2010/main" val="235657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4375" y="1242827"/>
            <a:ext cx="6369345" cy="4156347"/>
          </a:xfrm>
          <a:prstGeom prst="rect">
            <a:avLst/>
          </a:prstGeom>
        </p:spPr>
      </p:pic>
      <p:sp>
        <p:nvSpPr>
          <p:cNvPr id="4" name="Rectangle 3"/>
          <p:cNvSpPr/>
          <p:nvPr/>
        </p:nvSpPr>
        <p:spPr>
          <a:xfrm>
            <a:off x="2534655" y="2776289"/>
            <a:ext cx="2899611" cy="1888959"/>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15" name="TextBox 14"/>
          <p:cNvSpPr txBox="1"/>
          <p:nvPr/>
        </p:nvSpPr>
        <p:spPr>
          <a:xfrm>
            <a:off x="2593237" y="2563259"/>
            <a:ext cx="378630" cy="300210"/>
          </a:xfrm>
          <a:prstGeom prst="rect">
            <a:avLst/>
          </a:prstGeom>
          <a:noFill/>
        </p:spPr>
        <p:txBody>
          <a:bodyPr wrap="none" rtlCol="0">
            <a:spAutoFit/>
          </a:bodyPr>
          <a:lstStyle/>
          <a:p>
            <a:r>
              <a:rPr lang="en-US" sz="1351" dirty="0"/>
              <a:t>D7</a:t>
            </a:r>
          </a:p>
        </p:txBody>
      </p:sp>
      <p:sp>
        <p:nvSpPr>
          <p:cNvPr id="16" name="TextBox 15"/>
          <p:cNvSpPr txBox="1"/>
          <p:nvPr/>
        </p:nvSpPr>
        <p:spPr>
          <a:xfrm>
            <a:off x="2890783" y="2566616"/>
            <a:ext cx="378630" cy="300210"/>
          </a:xfrm>
          <a:prstGeom prst="rect">
            <a:avLst/>
          </a:prstGeom>
          <a:noFill/>
        </p:spPr>
        <p:txBody>
          <a:bodyPr wrap="none" rtlCol="0">
            <a:spAutoFit/>
          </a:bodyPr>
          <a:lstStyle/>
          <a:p>
            <a:r>
              <a:rPr lang="en-US" sz="1351" dirty="0"/>
              <a:t>D6</a:t>
            </a:r>
          </a:p>
        </p:txBody>
      </p:sp>
      <p:sp>
        <p:nvSpPr>
          <p:cNvPr id="17" name="TextBox 16"/>
          <p:cNvSpPr txBox="1"/>
          <p:nvPr/>
        </p:nvSpPr>
        <p:spPr>
          <a:xfrm>
            <a:off x="3179024" y="2568308"/>
            <a:ext cx="378630" cy="300210"/>
          </a:xfrm>
          <a:prstGeom prst="rect">
            <a:avLst/>
          </a:prstGeom>
          <a:noFill/>
        </p:spPr>
        <p:txBody>
          <a:bodyPr wrap="none" rtlCol="0">
            <a:spAutoFit/>
          </a:bodyPr>
          <a:lstStyle/>
          <a:p>
            <a:r>
              <a:rPr lang="en-US" sz="1351" dirty="0"/>
              <a:t>D5</a:t>
            </a:r>
          </a:p>
        </p:txBody>
      </p:sp>
      <p:sp>
        <p:nvSpPr>
          <p:cNvPr id="18" name="TextBox 17"/>
          <p:cNvSpPr txBox="1"/>
          <p:nvPr/>
        </p:nvSpPr>
        <p:spPr>
          <a:xfrm>
            <a:off x="3447291" y="2568308"/>
            <a:ext cx="378630" cy="300210"/>
          </a:xfrm>
          <a:prstGeom prst="rect">
            <a:avLst/>
          </a:prstGeom>
          <a:noFill/>
        </p:spPr>
        <p:txBody>
          <a:bodyPr wrap="none" rtlCol="0">
            <a:spAutoFit/>
          </a:bodyPr>
          <a:lstStyle/>
          <a:p>
            <a:r>
              <a:rPr lang="en-US" sz="1351" dirty="0"/>
              <a:t>D4</a:t>
            </a:r>
          </a:p>
        </p:txBody>
      </p:sp>
      <p:sp>
        <p:nvSpPr>
          <p:cNvPr id="19" name="TextBox 18"/>
          <p:cNvSpPr txBox="1"/>
          <p:nvPr/>
        </p:nvSpPr>
        <p:spPr>
          <a:xfrm>
            <a:off x="3768781" y="2568308"/>
            <a:ext cx="378630" cy="300210"/>
          </a:xfrm>
          <a:prstGeom prst="rect">
            <a:avLst/>
          </a:prstGeom>
          <a:noFill/>
        </p:spPr>
        <p:txBody>
          <a:bodyPr wrap="none" rtlCol="0">
            <a:spAutoFit/>
          </a:bodyPr>
          <a:lstStyle/>
          <a:p>
            <a:r>
              <a:rPr lang="en-US" sz="1351" dirty="0"/>
              <a:t>D3</a:t>
            </a:r>
          </a:p>
        </p:txBody>
      </p:sp>
      <p:sp>
        <p:nvSpPr>
          <p:cNvPr id="20" name="TextBox 19"/>
          <p:cNvSpPr txBox="1"/>
          <p:nvPr/>
        </p:nvSpPr>
        <p:spPr>
          <a:xfrm>
            <a:off x="4089288" y="2559097"/>
            <a:ext cx="378630" cy="300210"/>
          </a:xfrm>
          <a:prstGeom prst="rect">
            <a:avLst/>
          </a:prstGeom>
          <a:noFill/>
        </p:spPr>
        <p:txBody>
          <a:bodyPr wrap="none" rtlCol="0">
            <a:spAutoFit/>
          </a:bodyPr>
          <a:lstStyle/>
          <a:p>
            <a:r>
              <a:rPr lang="en-US" sz="1351" dirty="0"/>
              <a:t>D2</a:t>
            </a:r>
          </a:p>
        </p:txBody>
      </p:sp>
      <p:sp>
        <p:nvSpPr>
          <p:cNvPr id="21" name="TextBox 20"/>
          <p:cNvSpPr txBox="1"/>
          <p:nvPr/>
        </p:nvSpPr>
        <p:spPr>
          <a:xfrm>
            <a:off x="4367872" y="2566616"/>
            <a:ext cx="378630" cy="300210"/>
          </a:xfrm>
          <a:prstGeom prst="rect">
            <a:avLst/>
          </a:prstGeom>
          <a:noFill/>
        </p:spPr>
        <p:txBody>
          <a:bodyPr wrap="none" rtlCol="0">
            <a:spAutoFit/>
          </a:bodyPr>
          <a:lstStyle/>
          <a:p>
            <a:r>
              <a:rPr lang="en-US" sz="1351" dirty="0"/>
              <a:t>D1</a:t>
            </a:r>
          </a:p>
        </p:txBody>
      </p:sp>
      <p:sp>
        <p:nvSpPr>
          <p:cNvPr id="22" name="TextBox 21"/>
          <p:cNvSpPr txBox="1"/>
          <p:nvPr/>
        </p:nvSpPr>
        <p:spPr>
          <a:xfrm>
            <a:off x="4666499" y="2566616"/>
            <a:ext cx="378630" cy="300210"/>
          </a:xfrm>
          <a:prstGeom prst="rect">
            <a:avLst/>
          </a:prstGeom>
          <a:noFill/>
        </p:spPr>
        <p:txBody>
          <a:bodyPr wrap="none" rtlCol="0">
            <a:spAutoFit/>
          </a:bodyPr>
          <a:lstStyle/>
          <a:p>
            <a:r>
              <a:rPr lang="en-US" sz="1351" dirty="0"/>
              <a:t>D0</a:t>
            </a:r>
          </a:p>
        </p:txBody>
      </p:sp>
      <p:sp>
        <p:nvSpPr>
          <p:cNvPr id="24" name="TextBox 23"/>
          <p:cNvSpPr txBox="1"/>
          <p:nvPr/>
        </p:nvSpPr>
        <p:spPr>
          <a:xfrm>
            <a:off x="4954531" y="2566616"/>
            <a:ext cx="437940" cy="300210"/>
          </a:xfrm>
          <a:prstGeom prst="rect">
            <a:avLst/>
          </a:prstGeom>
          <a:noFill/>
        </p:spPr>
        <p:txBody>
          <a:bodyPr wrap="none" rtlCol="0">
            <a:spAutoFit/>
          </a:bodyPr>
          <a:lstStyle/>
          <a:p>
            <a:r>
              <a:rPr lang="en-US" sz="1351" dirty="0" err="1"/>
              <a:t>Ack</a:t>
            </a:r>
            <a:endParaRPr lang="en-US" sz="1351" dirty="0"/>
          </a:p>
        </p:txBody>
      </p:sp>
      <p:sp>
        <p:nvSpPr>
          <p:cNvPr id="25" name="TextBox 24"/>
          <p:cNvSpPr txBox="1"/>
          <p:nvPr/>
        </p:nvSpPr>
        <p:spPr>
          <a:xfrm>
            <a:off x="5943660" y="1763163"/>
            <a:ext cx="1897955" cy="715965"/>
          </a:xfrm>
          <a:prstGeom prst="rect">
            <a:avLst/>
          </a:prstGeom>
          <a:solidFill>
            <a:srgbClr val="FFFF00">
              <a:alpha val="28000"/>
            </a:srgbClr>
          </a:solidFill>
        </p:spPr>
        <p:txBody>
          <a:bodyPr wrap="none" rtlCol="0">
            <a:spAutoFit/>
          </a:bodyPr>
          <a:lstStyle/>
          <a:p>
            <a:r>
              <a:rPr lang="en-US" sz="1351" dirty="0"/>
              <a:t>Data rate = 100,000 bps.</a:t>
            </a:r>
          </a:p>
          <a:p>
            <a:endParaRPr lang="en-US" sz="1351" dirty="0"/>
          </a:p>
          <a:p>
            <a:r>
              <a:rPr lang="en-US" sz="1351" dirty="0"/>
              <a:t>10 us / bit</a:t>
            </a:r>
          </a:p>
        </p:txBody>
      </p:sp>
      <p:sp>
        <p:nvSpPr>
          <p:cNvPr id="26" name="TextBox 25"/>
          <p:cNvSpPr txBox="1"/>
          <p:nvPr/>
        </p:nvSpPr>
        <p:spPr>
          <a:xfrm>
            <a:off x="8401111" y="1513131"/>
            <a:ext cx="1464825" cy="923843"/>
          </a:xfrm>
          <a:prstGeom prst="rect">
            <a:avLst/>
          </a:prstGeom>
          <a:solidFill>
            <a:srgbClr val="FFFF00">
              <a:alpha val="28000"/>
            </a:srgbClr>
          </a:solidFill>
        </p:spPr>
        <p:txBody>
          <a:bodyPr wrap="none" rtlCol="0">
            <a:spAutoFit/>
          </a:bodyPr>
          <a:lstStyle/>
          <a:p>
            <a:r>
              <a:rPr lang="en-US" sz="1351" dirty="0"/>
              <a:t>MCP4725 I2C DAC</a:t>
            </a:r>
          </a:p>
          <a:p>
            <a:r>
              <a:rPr lang="en-US" sz="1351" dirty="0"/>
              <a:t>Data = </a:t>
            </a:r>
            <a:r>
              <a:rPr lang="en-US" sz="1351" dirty="0" smtClean="0"/>
              <a:t>84</a:t>
            </a:r>
            <a:endParaRPr lang="en-US" sz="1351" dirty="0"/>
          </a:p>
          <a:p>
            <a:endParaRPr lang="en-US" sz="1351" dirty="0"/>
          </a:p>
          <a:p>
            <a:endParaRPr lang="en-US" sz="1351" dirty="0"/>
          </a:p>
        </p:txBody>
      </p:sp>
      <p:sp>
        <p:nvSpPr>
          <p:cNvPr id="27" name="Rectangle 26"/>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58</a:t>
            </a:fld>
            <a:endParaRPr lang="en-US"/>
          </a:p>
        </p:txBody>
      </p:sp>
    </p:spTree>
    <p:extLst>
      <p:ext uri="{BB962C8B-B14F-4D97-AF65-F5344CB8AC3E}">
        <p14:creationId xmlns:p14="http://schemas.microsoft.com/office/powerpoint/2010/main" val="3572182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401111" y="1513131"/>
            <a:ext cx="1482393" cy="1547475"/>
          </a:xfrm>
          <a:prstGeom prst="rect">
            <a:avLst/>
          </a:prstGeom>
          <a:solidFill>
            <a:srgbClr val="FFFF00">
              <a:alpha val="28000"/>
            </a:srgbClr>
          </a:solidFill>
        </p:spPr>
        <p:txBody>
          <a:bodyPr wrap="none" rtlCol="0">
            <a:spAutoFit/>
          </a:bodyPr>
          <a:lstStyle/>
          <a:p>
            <a:r>
              <a:rPr lang="en-US" sz="1351" dirty="0"/>
              <a:t>MCP4725 I2C DAC</a:t>
            </a:r>
          </a:p>
          <a:p>
            <a:r>
              <a:rPr lang="en-US" sz="1351" dirty="0"/>
              <a:t>Data = FFF</a:t>
            </a:r>
          </a:p>
          <a:p>
            <a:endParaRPr lang="en-US" sz="1351" dirty="0"/>
          </a:p>
          <a:p>
            <a:endParaRPr lang="en-US" sz="1351" dirty="0"/>
          </a:p>
          <a:p>
            <a:r>
              <a:rPr lang="en-US" sz="1351" dirty="0"/>
              <a:t>FFF/FFF * 5.0 volts</a:t>
            </a:r>
          </a:p>
          <a:p>
            <a:endParaRPr lang="en-US" sz="1351" dirty="0"/>
          </a:p>
          <a:p>
            <a:r>
              <a:rPr lang="en-US" sz="1351" dirty="0"/>
              <a:t>= 5.0</a:t>
            </a:r>
          </a:p>
        </p:txBody>
      </p:sp>
      <p:pic>
        <p:nvPicPr>
          <p:cNvPr id="3" name="Picture 2"/>
          <p:cNvPicPr>
            <a:picLocks noChangeAspect="1"/>
          </p:cNvPicPr>
          <p:nvPr/>
        </p:nvPicPr>
        <p:blipFill>
          <a:blip r:embed="rId2"/>
          <a:stretch>
            <a:fillRect/>
          </a:stretch>
        </p:blipFill>
        <p:spPr>
          <a:xfrm>
            <a:off x="1899049" y="1278735"/>
            <a:ext cx="6253283" cy="4100513"/>
          </a:xfrm>
          <a:prstGeom prst="rect">
            <a:avLst/>
          </a:prstGeom>
        </p:spPr>
      </p:pic>
      <p:sp>
        <p:nvSpPr>
          <p:cNvPr id="28" name="Rectangle 27"/>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59</a:t>
            </a:fld>
            <a:endParaRPr lang="en-US"/>
          </a:p>
        </p:txBody>
      </p:sp>
    </p:spTree>
    <p:extLst>
      <p:ext uri="{BB962C8B-B14F-4D97-AF65-F5344CB8AC3E}">
        <p14:creationId xmlns:p14="http://schemas.microsoft.com/office/powerpoint/2010/main" val="1559986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6</a:t>
            </a:fld>
            <a:endParaRPr lang="en-US"/>
          </a:p>
        </p:txBody>
      </p:sp>
      <p:pic>
        <p:nvPicPr>
          <p:cNvPr id="2" name="Picture 1"/>
          <p:cNvPicPr>
            <a:picLocks noChangeAspect="1"/>
          </p:cNvPicPr>
          <p:nvPr/>
        </p:nvPicPr>
        <p:blipFill>
          <a:blip r:embed="rId2"/>
          <a:stretch>
            <a:fillRect/>
          </a:stretch>
        </p:blipFill>
        <p:spPr>
          <a:xfrm>
            <a:off x="847316" y="276944"/>
            <a:ext cx="9935285" cy="4833938"/>
          </a:xfrm>
          <a:prstGeom prst="rect">
            <a:avLst/>
          </a:prstGeom>
        </p:spPr>
      </p:pic>
      <p:sp>
        <p:nvSpPr>
          <p:cNvPr id="6" name="Rectangle 5"/>
          <p:cNvSpPr/>
          <p:nvPr/>
        </p:nvSpPr>
        <p:spPr>
          <a:xfrm>
            <a:off x="2151289" y="5224326"/>
            <a:ext cx="7889422" cy="646331"/>
          </a:xfrm>
          <a:prstGeom prst="rect">
            <a:avLst/>
          </a:prstGeom>
        </p:spPr>
        <p:txBody>
          <a:bodyPr wrap="square">
            <a:spAutoFit/>
          </a:bodyPr>
          <a:lstStyle/>
          <a:p>
            <a:r>
              <a:rPr lang="en-US" dirty="0" smtClean="0">
                <a:solidFill>
                  <a:srgbClr val="FF0000"/>
                </a:solidFill>
              </a:rPr>
              <a:t>Calculations on data from photocell. The code converts the integer value from the A/D converter to a voltage and then to a resistance.</a:t>
            </a:r>
            <a:endParaRPr lang="en-US" dirty="0">
              <a:solidFill>
                <a:srgbClr val="FF0000"/>
              </a:solidFill>
            </a:endParaRPr>
          </a:p>
        </p:txBody>
      </p:sp>
      <p:sp>
        <p:nvSpPr>
          <p:cNvPr id="7" name="Rounded Rectangle 6"/>
          <p:cNvSpPr/>
          <p:nvPr/>
        </p:nvSpPr>
        <p:spPr>
          <a:xfrm>
            <a:off x="1943615" y="2420122"/>
            <a:ext cx="3501081" cy="362465"/>
          </a:xfrm>
          <a:prstGeom prst="roundRect">
            <a:avLst/>
          </a:prstGeom>
          <a:solidFill>
            <a:srgbClr val="FFFF00">
              <a:alpha val="17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9850398" y="1800808"/>
            <a:ext cx="2113002" cy="3085421"/>
          </a:xfrm>
          <a:prstGeom prst="rect">
            <a:avLst/>
          </a:prstGeom>
        </p:spPr>
      </p:pic>
    </p:spTree>
    <p:extLst>
      <p:ext uri="{BB962C8B-B14F-4D97-AF65-F5344CB8AC3E}">
        <p14:creationId xmlns:p14="http://schemas.microsoft.com/office/powerpoint/2010/main" val="14639217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6174" y="1264443"/>
            <a:ext cx="5895173" cy="4007644"/>
          </a:xfrm>
          <a:prstGeom prst="rect">
            <a:avLst/>
          </a:prstGeom>
        </p:spPr>
      </p:pic>
      <p:sp>
        <p:nvSpPr>
          <p:cNvPr id="3" name="TextBox 2"/>
          <p:cNvSpPr txBox="1"/>
          <p:nvPr/>
        </p:nvSpPr>
        <p:spPr>
          <a:xfrm>
            <a:off x="7972481" y="1713152"/>
            <a:ext cx="1712328" cy="1963230"/>
          </a:xfrm>
          <a:prstGeom prst="rect">
            <a:avLst/>
          </a:prstGeom>
          <a:solidFill>
            <a:srgbClr val="FFFF00">
              <a:alpha val="28000"/>
            </a:srgbClr>
          </a:solidFill>
        </p:spPr>
        <p:txBody>
          <a:bodyPr wrap="none" rtlCol="0">
            <a:spAutoFit/>
          </a:bodyPr>
          <a:lstStyle/>
          <a:p>
            <a:r>
              <a:rPr lang="en-US" sz="1351" dirty="0"/>
              <a:t>MCP4725 I2C DAC</a:t>
            </a:r>
          </a:p>
          <a:p>
            <a:r>
              <a:rPr lang="en-US" sz="1351" dirty="0"/>
              <a:t>Data = 0x84C</a:t>
            </a:r>
          </a:p>
          <a:p>
            <a:endParaRPr lang="en-US" sz="1351" dirty="0"/>
          </a:p>
          <a:p>
            <a:r>
              <a:rPr lang="en-US" sz="1351" dirty="0"/>
              <a:t>0x84C = 2124 </a:t>
            </a:r>
            <a:r>
              <a:rPr lang="en-US" sz="1351" baseline="-25000" dirty="0"/>
              <a:t>dec</a:t>
            </a:r>
            <a:r>
              <a:rPr lang="en-US" sz="1351" dirty="0"/>
              <a:t> </a:t>
            </a:r>
          </a:p>
          <a:p>
            <a:endParaRPr lang="en-US" sz="1351" dirty="0"/>
          </a:p>
          <a:p>
            <a:endParaRPr lang="en-US" sz="1351" dirty="0"/>
          </a:p>
          <a:p>
            <a:r>
              <a:rPr lang="en-US" sz="1351" dirty="0"/>
              <a:t>2124/4096 * 5.0 volts</a:t>
            </a:r>
          </a:p>
          <a:p>
            <a:endParaRPr lang="en-US" sz="1351" dirty="0"/>
          </a:p>
          <a:p>
            <a:r>
              <a:rPr lang="en-US" sz="1351" dirty="0"/>
              <a:t>= 2.6 volts.</a:t>
            </a:r>
          </a:p>
        </p:txBody>
      </p:sp>
      <p:sp>
        <p:nvSpPr>
          <p:cNvPr id="4" name="Rectangle 3"/>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5" name="Footer Placeholder 4"/>
          <p:cNvSpPr>
            <a:spLocks noGrp="1"/>
          </p:cNvSpPr>
          <p:nvPr>
            <p:ph type="ftr" sz="quarter" idx="11"/>
          </p:nvPr>
        </p:nvSpPr>
        <p:spPr/>
        <p:txBody>
          <a:bodyPr/>
          <a:lstStyle/>
          <a:p>
            <a:r>
              <a:rPr lang="en-US" smtClean="0"/>
              <a:t>CAM8302E  Class 4 Theory F2018</a:t>
            </a:r>
            <a:endParaRPr lang="en-US"/>
          </a:p>
        </p:txBody>
      </p:sp>
      <p:sp>
        <p:nvSpPr>
          <p:cNvPr id="6" name="Slide Number Placeholder 5"/>
          <p:cNvSpPr>
            <a:spLocks noGrp="1"/>
          </p:cNvSpPr>
          <p:nvPr>
            <p:ph type="sldNum" sz="quarter" idx="12"/>
          </p:nvPr>
        </p:nvSpPr>
        <p:spPr/>
        <p:txBody>
          <a:bodyPr/>
          <a:lstStyle/>
          <a:p>
            <a:fld id="{5E7F1AF1-96A1-4BAC-99C9-7D8BFD3C4230}" type="slidenum">
              <a:rPr lang="en-US" smtClean="0"/>
              <a:t>60</a:t>
            </a:fld>
            <a:endParaRPr lang="en-US"/>
          </a:p>
        </p:txBody>
      </p:sp>
    </p:spTree>
    <p:extLst>
      <p:ext uri="{BB962C8B-B14F-4D97-AF65-F5344CB8AC3E}">
        <p14:creationId xmlns:p14="http://schemas.microsoft.com/office/powerpoint/2010/main" val="36121567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2973" y="2715781"/>
            <a:ext cx="7239000" cy="646331"/>
          </a:xfrm>
          <a:prstGeom prst="rect">
            <a:avLst/>
          </a:prstGeom>
        </p:spPr>
        <p:txBody>
          <a:bodyPr wrap="square">
            <a:spAutoFit/>
          </a:bodyPr>
          <a:lstStyle/>
          <a:p>
            <a:r>
              <a:rPr lang="en-US" sz="3600" b="1" dirty="0" smtClean="0">
                <a:solidFill>
                  <a:srgbClr val="002060"/>
                </a:solidFill>
              </a:rPr>
              <a:t>Asynchronous Serial I/O and RS-232</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61</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078" y="347662"/>
            <a:ext cx="1716609" cy="1662113"/>
          </a:xfrm>
          <a:prstGeom prst="rect">
            <a:avLst/>
          </a:prstGeom>
        </p:spPr>
      </p:pic>
    </p:spTree>
    <p:extLst>
      <p:ext uri="{BB962C8B-B14F-4D97-AF65-F5344CB8AC3E}">
        <p14:creationId xmlns:p14="http://schemas.microsoft.com/office/powerpoint/2010/main" val="23232215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6365" y="379238"/>
            <a:ext cx="6865144" cy="4571465"/>
          </a:xfrm>
          <a:prstGeom prst="rect">
            <a:avLst/>
          </a:prstGeom>
        </p:spPr>
      </p:pic>
      <p:sp>
        <p:nvSpPr>
          <p:cNvPr id="5" name="Rectangle 4"/>
          <p:cNvSpPr/>
          <p:nvPr/>
        </p:nvSpPr>
        <p:spPr>
          <a:xfrm>
            <a:off x="5737324" y="437828"/>
            <a:ext cx="4253087" cy="300210"/>
          </a:xfrm>
          <a:prstGeom prst="rect">
            <a:avLst/>
          </a:prstGeom>
        </p:spPr>
        <p:txBody>
          <a:bodyPr wrap="none">
            <a:spAutoFit/>
          </a:bodyPr>
          <a:lstStyle/>
          <a:p>
            <a:r>
              <a:rPr lang="en-US" sz="1351" dirty="0">
                <a:solidFill>
                  <a:srgbClr val="333333"/>
                </a:solidFill>
                <a:latin typeface="Helvetica Neue"/>
              </a:rPr>
              <a:t>American Standard Code for Information Interchange</a:t>
            </a:r>
            <a:endParaRPr lang="en-US" sz="1351" dirty="0"/>
          </a:p>
        </p:txBody>
      </p:sp>
      <p:sp>
        <p:nvSpPr>
          <p:cNvPr id="2" name="TextBox 1"/>
          <p:cNvSpPr txBox="1"/>
          <p:nvPr/>
        </p:nvSpPr>
        <p:spPr>
          <a:xfrm>
            <a:off x="2006365" y="5173362"/>
            <a:ext cx="7165038" cy="923330"/>
          </a:xfrm>
          <a:prstGeom prst="rect">
            <a:avLst/>
          </a:prstGeom>
          <a:noFill/>
        </p:spPr>
        <p:txBody>
          <a:bodyPr wrap="none" rtlCol="0">
            <a:spAutoFit/>
          </a:bodyPr>
          <a:lstStyle/>
          <a:p>
            <a:r>
              <a:rPr lang="en-US" dirty="0"/>
              <a:t>The ASCII table shows the standard code used to transfer characters.</a:t>
            </a:r>
          </a:p>
          <a:p>
            <a:endParaRPr lang="en-US" dirty="0"/>
          </a:p>
          <a:p>
            <a:r>
              <a:rPr lang="en-US" dirty="0"/>
              <a:t>Examples:  “1” = 0x31,   “A”  = 0x41       “U”   = 0x55  or 01010101 in binary </a:t>
            </a:r>
          </a:p>
        </p:txBody>
      </p:sp>
      <p:sp>
        <p:nvSpPr>
          <p:cNvPr id="3" name="Rounded Rectangle 2"/>
          <p:cNvSpPr/>
          <p:nvPr/>
        </p:nvSpPr>
        <p:spPr>
          <a:xfrm>
            <a:off x="4329648" y="3059455"/>
            <a:ext cx="1226633" cy="116412"/>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ounded Rectangle 5"/>
          <p:cNvSpPr/>
          <p:nvPr/>
        </p:nvSpPr>
        <p:spPr>
          <a:xfrm>
            <a:off x="5810530" y="3541187"/>
            <a:ext cx="1226633" cy="116412"/>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ounded Rectangle 6"/>
          <p:cNvSpPr/>
          <p:nvPr/>
        </p:nvSpPr>
        <p:spPr>
          <a:xfrm>
            <a:off x="5810530" y="1133845"/>
            <a:ext cx="1226633" cy="131474"/>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ounded Rectangle 7"/>
          <p:cNvSpPr/>
          <p:nvPr/>
        </p:nvSpPr>
        <p:spPr>
          <a:xfrm>
            <a:off x="7250550" y="1133846"/>
            <a:ext cx="1226633" cy="131473"/>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8"/>
          <p:cNvSpPr>
            <a:spLocks noGrp="1"/>
          </p:cNvSpPr>
          <p:nvPr>
            <p:ph type="ftr" sz="quarter" idx="11"/>
          </p:nvPr>
        </p:nvSpPr>
        <p:spPr/>
        <p:txBody>
          <a:bodyPr/>
          <a:lstStyle/>
          <a:p>
            <a:r>
              <a:rPr lang="en-US" smtClean="0"/>
              <a:t>CAM8302E  Class 4 Theory F2018</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62</a:t>
            </a:fld>
            <a:endParaRPr lang="en-US"/>
          </a:p>
        </p:txBody>
      </p:sp>
    </p:spTree>
    <p:extLst>
      <p:ext uri="{BB962C8B-B14F-4D97-AF65-F5344CB8AC3E}">
        <p14:creationId xmlns:p14="http://schemas.microsoft.com/office/powerpoint/2010/main" val="20475012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2420" y="197977"/>
            <a:ext cx="6167438" cy="2504783"/>
          </a:xfrm>
          <a:prstGeom prst="rect">
            <a:avLst/>
          </a:prstGeom>
        </p:spPr>
      </p:pic>
      <p:pic>
        <p:nvPicPr>
          <p:cNvPr id="3" name="Picture 2"/>
          <p:cNvPicPr>
            <a:picLocks noChangeAspect="1"/>
          </p:cNvPicPr>
          <p:nvPr/>
        </p:nvPicPr>
        <p:blipFill>
          <a:blip r:embed="rId3"/>
          <a:stretch>
            <a:fillRect/>
          </a:stretch>
        </p:blipFill>
        <p:spPr>
          <a:xfrm>
            <a:off x="1922420" y="3278790"/>
            <a:ext cx="5579858" cy="2332564"/>
          </a:xfrm>
          <a:prstGeom prst="rect">
            <a:avLst/>
          </a:prstGeom>
        </p:spPr>
      </p:pic>
      <p:sp>
        <p:nvSpPr>
          <p:cNvPr id="6" name="Rectangle 5"/>
          <p:cNvSpPr/>
          <p:nvPr/>
        </p:nvSpPr>
        <p:spPr>
          <a:xfrm>
            <a:off x="8314824" y="509679"/>
            <a:ext cx="2036983" cy="1754326"/>
          </a:xfrm>
          <a:prstGeom prst="rect">
            <a:avLst/>
          </a:prstGeom>
        </p:spPr>
        <p:txBody>
          <a:bodyPr wrap="square">
            <a:spAutoFit/>
          </a:bodyPr>
          <a:lstStyle/>
          <a:p>
            <a:r>
              <a:rPr lang="en-US" dirty="0"/>
              <a:t>An RS-232 serial connector has 9 pins. At least 3 pins are required to transmit and receive data</a:t>
            </a:r>
          </a:p>
        </p:txBody>
      </p:sp>
      <p:sp>
        <p:nvSpPr>
          <p:cNvPr id="7" name="Rectangle 6"/>
          <p:cNvSpPr/>
          <p:nvPr/>
        </p:nvSpPr>
        <p:spPr>
          <a:xfrm>
            <a:off x="7998630" y="3158876"/>
            <a:ext cx="2036983" cy="3139321"/>
          </a:xfrm>
          <a:prstGeom prst="rect">
            <a:avLst/>
          </a:prstGeom>
        </p:spPr>
        <p:txBody>
          <a:bodyPr wrap="square">
            <a:spAutoFit/>
          </a:bodyPr>
          <a:lstStyle/>
          <a:p>
            <a:r>
              <a:rPr lang="en-US" dirty="0"/>
              <a:t>At TTL level the data begins with a low start bit, 8 data bits and a high stop bit.</a:t>
            </a:r>
          </a:p>
          <a:p>
            <a:endParaRPr lang="en-US" dirty="0"/>
          </a:p>
          <a:p>
            <a:r>
              <a:rPr lang="en-US" dirty="0"/>
              <a:t>To transmit at greater distance RS-232 levels are used. Typical values are +/- 12 volts.</a:t>
            </a:r>
          </a:p>
        </p:txBody>
      </p:sp>
      <p:sp>
        <p:nvSpPr>
          <p:cNvPr id="8" name="Rectangle 7"/>
          <p:cNvSpPr/>
          <p:nvPr/>
        </p:nvSpPr>
        <p:spPr>
          <a:xfrm>
            <a:off x="1797466" y="2885489"/>
            <a:ext cx="830651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63</a:t>
            </a:fld>
            <a:endParaRPr lang="en-US"/>
          </a:p>
        </p:txBody>
      </p:sp>
    </p:spTree>
    <p:extLst>
      <p:ext uri="{BB962C8B-B14F-4D97-AF65-F5344CB8AC3E}">
        <p14:creationId xmlns:p14="http://schemas.microsoft.com/office/powerpoint/2010/main" val="23059852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64</a:t>
            </a:fld>
            <a:endParaRPr lang="en-US"/>
          </a:p>
        </p:txBody>
      </p:sp>
      <p:pic>
        <p:nvPicPr>
          <p:cNvPr id="9" name="Picture 8"/>
          <p:cNvPicPr>
            <a:picLocks noChangeAspect="1"/>
          </p:cNvPicPr>
          <p:nvPr/>
        </p:nvPicPr>
        <p:blipFill>
          <a:blip r:embed="rId2"/>
          <a:stretch>
            <a:fillRect/>
          </a:stretch>
        </p:blipFill>
        <p:spPr>
          <a:xfrm>
            <a:off x="685800" y="758576"/>
            <a:ext cx="5410200" cy="4800600"/>
          </a:xfrm>
          <a:prstGeom prst="rect">
            <a:avLst/>
          </a:prstGeom>
        </p:spPr>
      </p:pic>
      <p:pic>
        <p:nvPicPr>
          <p:cNvPr id="10" name="Picture 9"/>
          <p:cNvPicPr>
            <a:picLocks noChangeAspect="1"/>
          </p:cNvPicPr>
          <p:nvPr/>
        </p:nvPicPr>
        <p:blipFill>
          <a:blip r:embed="rId3"/>
          <a:stretch>
            <a:fillRect/>
          </a:stretch>
        </p:blipFill>
        <p:spPr>
          <a:xfrm>
            <a:off x="3676650" y="3770355"/>
            <a:ext cx="2419350" cy="800100"/>
          </a:xfrm>
          <a:prstGeom prst="rect">
            <a:avLst/>
          </a:prstGeom>
        </p:spPr>
      </p:pic>
      <p:pic>
        <p:nvPicPr>
          <p:cNvPr id="11" name="Picture 10"/>
          <p:cNvPicPr>
            <a:picLocks noChangeAspect="1"/>
          </p:cNvPicPr>
          <p:nvPr/>
        </p:nvPicPr>
        <p:blipFill>
          <a:blip r:embed="rId4"/>
          <a:stretch>
            <a:fillRect/>
          </a:stretch>
        </p:blipFill>
        <p:spPr>
          <a:xfrm>
            <a:off x="6417277" y="758576"/>
            <a:ext cx="5148648" cy="4617732"/>
          </a:xfrm>
          <a:prstGeom prst="rect">
            <a:avLst/>
          </a:prstGeom>
        </p:spPr>
      </p:pic>
      <p:sp>
        <p:nvSpPr>
          <p:cNvPr id="12" name="Rectangle 11"/>
          <p:cNvSpPr/>
          <p:nvPr/>
        </p:nvSpPr>
        <p:spPr>
          <a:xfrm>
            <a:off x="6252519" y="387178"/>
            <a:ext cx="45719" cy="5700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529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236" y="413718"/>
            <a:ext cx="4760441" cy="3627685"/>
          </a:xfrm>
          <a:prstGeom prst="rect">
            <a:avLst/>
          </a:prstGeom>
        </p:spPr>
      </p:pic>
      <p:pic>
        <p:nvPicPr>
          <p:cNvPr id="5" name="Picture 4"/>
          <p:cNvPicPr>
            <a:picLocks noChangeAspect="1"/>
          </p:cNvPicPr>
          <p:nvPr/>
        </p:nvPicPr>
        <p:blipFill>
          <a:blip r:embed="rId3"/>
          <a:stretch>
            <a:fillRect/>
          </a:stretch>
        </p:blipFill>
        <p:spPr>
          <a:xfrm>
            <a:off x="1597602" y="4329083"/>
            <a:ext cx="4145299" cy="1849295"/>
          </a:xfrm>
          <a:prstGeom prst="rect">
            <a:avLst/>
          </a:prstGeom>
        </p:spPr>
      </p:pic>
      <p:sp>
        <p:nvSpPr>
          <p:cNvPr id="6" name="Rectangle 5"/>
          <p:cNvSpPr/>
          <p:nvPr/>
        </p:nvSpPr>
        <p:spPr>
          <a:xfrm>
            <a:off x="7356505" y="670284"/>
            <a:ext cx="2422732" cy="4524315"/>
          </a:xfrm>
          <a:prstGeom prst="rect">
            <a:avLst/>
          </a:prstGeom>
        </p:spPr>
        <p:txBody>
          <a:bodyPr wrap="square">
            <a:spAutoFit/>
          </a:bodyPr>
          <a:lstStyle/>
          <a:p>
            <a:r>
              <a:rPr lang="en-US" dirty="0"/>
              <a:t>To convert from TTL levels to RS-232 levels it is common to use a level translator called a MAX232. This chip is manufactured by MAXIM.</a:t>
            </a:r>
          </a:p>
          <a:p>
            <a:endParaRPr lang="en-US" dirty="0"/>
          </a:p>
          <a:p>
            <a:endParaRPr lang="en-US" dirty="0"/>
          </a:p>
          <a:p>
            <a:r>
              <a:rPr lang="en-US" dirty="0"/>
              <a:t>The chip converts a logic high (5 volts) to (-12 volts)</a:t>
            </a:r>
          </a:p>
          <a:p>
            <a:endParaRPr lang="en-US" dirty="0"/>
          </a:p>
          <a:p>
            <a:r>
              <a:rPr lang="en-US" dirty="0"/>
              <a:t>A logic low (0 volts) is converted to (+12 volts DC)</a:t>
            </a:r>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5E7F1AF1-96A1-4BAC-99C9-7D8BFD3C4230}" type="slidenum">
              <a:rPr lang="en-US" smtClean="0"/>
              <a:t>65</a:t>
            </a:fld>
            <a:endParaRPr lang="en-US"/>
          </a:p>
        </p:txBody>
      </p:sp>
      <p:sp>
        <p:nvSpPr>
          <p:cNvPr id="7" name="Rectangle 6"/>
          <p:cNvSpPr/>
          <p:nvPr/>
        </p:nvSpPr>
        <p:spPr>
          <a:xfrm>
            <a:off x="6804454" y="395416"/>
            <a:ext cx="45719" cy="5782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1538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77666" y="293512"/>
            <a:ext cx="2416563" cy="1706289"/>
          </a:xfrm>
          <a:prstGeom prst="rect">
            <a:avLst/>
          </a:prstGeom>
        </p:spPr>
      </p:pic>
      <p:pic>
        <p:nvPicPr>
          <p:cNvPr id="5" name="Picture 4"/>
          <p:cNvPicPr>
            <a:picLocks noChangeAspect="1"/>
          </p:cNvPicPr>
          <p:nvPr/>
        </p:nvPicPr>
        <p:blipFill>
          <a:blip r:embed="rId3"/>
          <a:stretch>
            <a:fillRect/>
          </a:stretch>
        </p:blipFill>
        <p:spPr>
          <a:xfrm>
            <a:off x="1877070" y="0"/>
            <a:ext cx="1592882" cy="2108886"/>
          </a:xfrm>
          <a:prstGeom prst="rect">
            <a:avLst/>
          </a:prstGeom>
        </p:spPr>
      </p:pic>
      <p:pic>
        <p:nvPicPr>
          <p:cNvPr id="6" name="Picture 5"/>
          <p:cNvPicPr>
            <a:picLocks noChangeAspect="1"/>
          </p:cNvPicPr>
          <p:nvPr/>
        </p:nvPicPr>
        <p:blipFill>
          <a:blip r:embed="rId4"/>
          <a:stretch>
            <a:fillRect/>
          </a:stretch>
        </p:blipFill>
        <p:spPr>
          <a:xfrm>
            <a:off x="3469953" y="1"/>
            <a:ext cx="3544408" cy="2108886"/>
          </a:xfrm>
          <a:prstGeom prst="rect">
            <a:avLst/>
          </a:prstGeom>
        </p:spPr>
      </p:pic>
      <p:pic>
        <p:nvPicPr>
          <p:cNvPr id="7" name="Picture 6"/>
          <p:cNvPicPr>
            <a:picLocks noChangeAspect="1"/>
          </p:cNvPicPr>
          <p:nvPr/>
        </p:nvPicPr>
        <p:blipFill>
          <a:blip r:embed="rId5"/>
          <a:stretch>
            <a:fillRect/>
          </a:stretch>
        </p:blipFill>
        <p:spPr>
          <a:xfrm>
            <a:off x="6924942" y="3519637"/>
            <a:ext cx="2830221" cy="2720899"/>
          </a:xfrm>
          <a:prstGeom prst="rect">
            <a:avLst/>
          </a:prstGeom>
        </p:spPr>
      </p:pic>
      <p:pic>
        <p:nvPicPr>
          <p:cNvPr id="8" name="Picture 7"/>
          <p:cNvPicPr>
            <a:picLocks noChangeAspect="1"/>
          </p:cNvPicPr>
          <p:nvPr/>
        </p:nvPicPr>
        <p:blipFill>
          <a:blip r:embed="rId6"/>
          <a:stretch>
            <a:fillRect/>
          </a:stretch>
        </p:blipFill>
        <p:spPr>
          <a:xfrm>
            <a:off x="1946786" y="3760681"/>
            <a:ext cx="4676775" cy="2562225"/>
          </a:xfrm>
          <a:prstGeom prst="rect">
            <a:avLst/>
          </a:prstGeom>
        </p:spPr>
      </p:pic>
      <p:sp>
        <p:nvSpPr>
          <p:cNvPr id="9" name="Rectangle 8"/>
          <p:cNvSpPr/>
          <p:nvPr/>
        </p:nvSpPr>
        <p:spPr>
          <a:xfrm>
            <a:off x="7322172" y="1999800"/>
            <a:ext cx="3375796" cy="369332"/>
          </a:xfrm>
          <a:prstGeom prst="rect">
            <a:avLst/>
          </a:prstGeom>
        </p:spPr>
        <p:txBody>
          <a:bodyPr wrap="none">
            <a:spAutoFit/>
          </a:bodyPr>
          <a:lstStyle/>
          <a:p>
            <a:r>
              <a:rPr lang="en-US" dirty="0"/>
              <a:t>A typical USB to RS-232 converter.</a:t>
            </a:r>
          </a:p>
        </p:txBody>
      </p:sp>
      <p:sp>
        <p:nvSpPr>
          <p:cNvPr id="10" name="Rectangle 9"/>
          <p:cNvSpPr/>
          <p:nvPr/>
        </p:nvSpPr>
        <p:spPr>
          <a:xfrm>
            <a:off x="1877070" y="2150224"/>
            <a:ext cx="3924536" cy="369332"/>
          </a:xfrm>
          <a:prstGeom prst="rect">
            <a:avLst/>
          </a:prstGeom>
        </p:spPr>
        <p:txBody>
          <a:bodyPr wrap="none">
            <a:spAutoFit/>
          </a:bodyPr>
          <a:lstStyle/>
          <a:p>
            <a:r>
              <a:rPr lang="en-US" dirty="0"/>
              <a:t>Standard asynchronous serial bit rates.</a:t>
            </a:r>
          </a:p>
        </p:txBody>
      </p:sp>
      <p:sp>
        <p:nvSpPr>
          <p:cNvPr id="11" name="Rectangle 10"/>
          <p:cNvSpPr/>
          <p:nvPr/>
        </p:nvSpPr>
        <p:spPr>
          <a:xfrm>
            <a:off x="1946785" y="2580831"/>
            <a:ext cx="831258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946786" y="2837350"/>
            <a:ext cx="7652991" cy="923330"/>
          </a:xfrm>
          <a:prstGeom prst="rect">
            <a:avLst/>
          </a:prstGeom>
        </p:spPr>
        <p:txBody>
          <a:bodyPr wrap="square">
            <a:spAutoFit/>
          </a:bodyPr>
          <a:lstStyle/>
          <a:p>
            <a:r>
              <a:rPr lang="en-US" dirty="0"/>
              <a:t>Putty is a common (free) serial terminal program for a PC or MAC computer.  It can be used to receive and transmit serial data from the Arduino or myDAQ to a PC or MAC.</a:t>
            </a:r>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66</a:t>
            </a:fld>
            <a:endParaRPr lang="en-US"/>
          </a:p>
        </p:txBody>
      </p:sp>
    </p:spTree>
    <p:extLst>
      <p:ext uri="{BB962C8B-B14F-4D97-AF65-F5344CB8AC3E}">
        <p14:creationId xmlns:p14="http://schemas.microsoft.com/office/powerpoint/2010/main" val="31333587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7786" y="2617144"/>
            <a:ext cx="4848214" cy="2495679"/>
          </a:xfrm>
          <a:prstGeom prst="rect">
            <a:avLst/>
          </a:prstGeom>
        </p:spPr>
      </p:pic>
      <p:sp>
        <p:nvSpPr>
          <p:cNvPr id="6" name="Rectangle 5"/>
          <p:cNvSpPr/>
          <p:nvPr/>
        </p:nvSpPr>
        <p:spPr>
          <a:xfrm>
            <a:off x="1247786" y="5105034"/>
            <a:ext cx="4572000" cy="923843"/>
          </a:xfrm>
          <a:prstGeom prst="rect">
            <a:avLst/>
          </a:prstGeom>
        </p:spPr>
        <p:txBody>
          <a:bodyPr>
            <a:spAutoFit/>
          </a:bodyPr>
          <a:lstStyle/>
          <a:p>
            <a:r>
              <a:rPr lang="en-US" sz="1351" dirty="0"/>
              <a:t>Many devices used in the electrical industry transmit and receive data using Asynchronous serial transmission.  This method of communications requires only 3 wires, TXD, RXD and ground. Data can transmit at rates from 9600 bps to </a:t>
            </a:r>
          </a:p>
        </p:txBody>
      </p:sp>
      <p:pic>
        <p:nvPicPr>
          <p:cNvPr id="7" name="Picture 6"/>
          <p:cNvPicPr>
            <a:picLocks noChangeAspect="1"/>
          </p:cNvPicPr>
          <p:nvPr/>
        </p:nvPicPr>
        <p:blipFill>
          <a:blip r:embed="rId3"/>
          <a:stretch>
            <a:fillRect/>
          </a:stretch>
        </p:blipFill>
        <p:spPr>
          <a:xfrm>
            <a:off x="1005016" y="372658"/>
            <a:ext cx="4288109" cy="2046365"/>
          </a:xfrm>
          <a:prstGeom prst="rect">
            <a:avLst/>
          </a:prstGeom>
        </p:spPr>
      </p:pic>
      <p:sp>
        <p:nvSpPr>
          <p:cNvPr id="8" name="Rectangle 7"/>
          <p:cNvSpPr/>
          <p:nvPr/>
        </p:nvSpPr>
        <p:spPr>
          <a:xfrm>
            <a:off x="7090627" y="469753"/>
            <a:ext cx="2878931" cy="2794739"/>
          </a:xfrm>
          <a:prstGeom prst="rect">
            <a:avLst/>
          </a:prstGeom>
        </p:spPr>
        <p:txBody>
          <a:bodyPr wrap="square">
            <a:spAutoFit/>
          </a:bodyPr>
          <a:lstStyle/>
          <a:p>
            <a:r>
              <a:rPr lang="en-US" sz="1351" dirty="0">
                <a:solidFill>
                  <a:srgbClr val="333333"/>
                </a:solidFill>
                <a:latin typeface="Helvetica Neue"/>
              </a:rPr>
              <a:t> The receiver and transmitter must operate at the same data rate. One of the more common data rates is </a:t>
            </a:r>
            <a:r>
              <a:rPr lang="en-US" sz="1351" b="1" dirty="0">
                <a:solidFill>
                  <a:srgbClr val="333333"/>
                </a:solidFill>
                <a:latin typeface="Helvetica Neue"/>
              </a:rPr>
              <a:t>9600 bps</a:t>
            </a:r>
            <a:r>
              <a:rPr lang="en-US" sz="1351" dirty="0">
                <a:solidFill>
                  <a:srgbClr val="333333"/>
                </a:solidFill>
                <a:latin typeface="Helvetica Neue"/>
              </a:rPr>
              <a:t>. Other “standard” bit/second rates are 1200, 2400, 4800, 19200, 38400, 57600, and 115200.</a:t>
            </a:r>
          </a:p>
          <a:p>
            <a:endParaRPr lang="en-US" sz="1351" dirty="0">
              <a:solidFill>
                <a:srgbClr val="333333"/>
              </a:solidFill>
              <a:latin typeface="Helvetica Neue"/>
            </a:endParaRPr>
          </a:p>
          <a:p>
            <a:r>
              <a:rPr lang="en-US" sz="1351" dirty="0">
                <a:solidFill>
                  <a:srgbClr val="333333"/>
                </a:solidFill>
                <a:latin typeface="Helvetica Neue"/>
              </a:rPr>
              <a:t>At 9600 bits/second one data bit takes 104 us.</a:t>
            </a:r>
          </a:p>
          <a:p>
            <a:endParaRPr lang="en-US" sz="1351" dirty="0">
              <a:solidFill>
                <a:srgbClr val="333333"/>
              </a:solidFill>
              <a:latin typeface="Helvetica Neue"/>
            </a:endParaRPr>
          </a:p>
          <a:p>
            <a:r>
              <a:rPr lang="en-US" sz="1351" dirty="0">
                <a:solidFill>
                  <a:srgbClr val="333333"/>
                </a:solidFill>
                <a:latin typeface="Helvetica Neue"/>
              </a:rPr>
              <a:t>Start and stop bits are used for synchronization.</a:t>
            </a:r>
            <a:endParaRPr lang="en-US" sz="1351" dirty="0"/>
          </a:p>
        </p:txBody>
      </p:sp>
      <p:pic>
        <p:nvPicPr>
          <p:cNvPr id="3" name="Picture 2"/>
          <p:cNvPicPr>
            <a:picLocks noChangeAspect="1"/>
          </p:cNvPicPr>
          <p:nvPr/>
        </p:nvPicPr>
        <p:blipFill>
          <a:blip r:embed="rId4"/>
          <a:stretch>
            <a:fillRect/>
          </a:stretch>
        </p:blipFill>
        <p:spPr>
          <a:xfrm>
            <a:off x="7090626" y="3497605"/>
            <a:ext cx="2461468" cy="2466950"/>
          </a:xfrm>
          <a:prstGeom prst="rect">
            <a:avLst/>
          </a:prstGeom>
        </p:spPr>
      </p:pic>
      <p:sp>
        <p:nvSpPr>
          <p:cNvPr id="4" name="Footer Placeholder 3"/>
          <p:cNvSpPr>
            <a:spLocks noGrp="1"/>
          </p:cNvSpPr>
          <p:nvPr>
            <p:ph type="ftr" sz="quarter" idx="11"/>
          </p:nvPr>
        </p:nvSpPr>
        <p:spPr/>
        <p:txBody>
          <a:bodyPr/>
          <a:lstStyle/>
          <a:p>
            <a:r>
              <a:rPr lang="en-US" smtClean="0"/>
              <a:t>CAM8302E  Class 4 Theory F2018</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67</a:t>
            </a:fld>
            <a:endParaRPr lang="en-US"/>
          </a:p>
        </p:txBody>
      </p:sp>
    </p:spTree>
    <p:extLst>
      <p:ext uri="{BB962C8B-B14F-4D97-AF65-F5344CB8AC3E}">
        <p14:creationId xmlns:p14="http://schemas.microsoft.com/office/powerpoint/2010/main" val="31575311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84761" y="1435894"/>
            <a:ext cx="5668567" cy="3779044"/>
          </a:xfrm>
          <a:prstGeom prst="rect">
            <a:avLst/>
          </a:prstGeom>
        </p:spPr>
      </p:pic>
      <p:sp>
        <p:nvSpPr>
          <p:cNvPr id="4" name="Rectangle 3"/>
          <p:cNvSpPr/>
          <p:nvPr/>
        </p:nvSpPr>
        <p:spPr>
          <a:xfrm>
            <a:off x="3167063" y="3212059"/>
            <a:ext cx="3001784" cy="1888959"/>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5" name="TextBox 4"/>
          <p:cNvSpPr txBox="1"/>
          <p:nvPr/>
        </p:nvSpPr>
        <p:spPr>
          <a:xfrm>
            <a:off x="3404451" y="3463915"/>
            <a:ext cx="378630" cy="300210"/>
          </a:xfrm>
          <a:prstGeom prst="rect">
            <a:avLst/>
          </a:prstGeom>
          <a:noFill/>
        </p:spPr>
        <p:txBody>
          <a:bodyPr wrap="none" rtlCol="0">
            <a:spAutoFit/>
          </a:bodyPr>
          <a:lstStyle/>
          <a:p>
            <a:r>
              <a:rPr lang="en-US" sz="1351" dirty="0"/>
              <a:t>D0</a:t>
            </a:r>
          </a:p>
        </p:txBody>
      </p:sp>
      <p:sp>
        <p:nvSpPr>
          <p:cNvPr id="6" name="TextBox 5"/>
          <p:cNvSpPr txBox="1"/>
          <p:nvPr/>
        </p:nvSpPr>
        <p:spPr>
          <a:xfrm>
            <a:off x="3014040" y="3463915"/>
            <a:ext cx="507639" cy="300210"/>
          </a:xfrm>
          <a:prstGeom prst="rect">
            <a:avLst/>
          </a:prstGeom>
          <a:noFill/>
        </p:spPr>
        <p:txBody>
          <a:bodyPr wrap="none" rtlCol="0">
            <a:spAutoFit/>
          </a:bodyPr>
          <a:lstStyle/>
          <a:p>
            <a:r>
              <a:rPr lang="en-US" sz="1351" dirty="0"/>
              <a:t>start</a:t>
            </a:r>
          </a:p>
        </p:txBody>
      </p:sp>
      <p:sp>
        <p:nvSpPr>
          <p:cNvPr id="7" name="TextBox 6"/>
          <p:cNvSpPr txBox="1"/>
          <p:nvPr/>
        </p:nvSpPr>
        <p:spPr>
          <a:xfrm>
            <a:off x="5644283" y="3455965"/>
            <a:ext cx="488852" cy="300210"/>
          </a:xfrm>
          <a:prstGeom prst="rect">
            <a:avLst/>
          </a:prstGeom>
          <a:noFill/>
        </p:spPr>
        <p:txBody>
          <a:bodyPr wrap="none" rtlCol="0">
            <a:spAutoFit/>
          </a:bodyPr>
          <a:lstStyle/>
          <a:p>
            <a:r>
              <a:rPr lang="en-US" sz="1351" dirty="0"/>
              <a:t>stop</a:t>
            </a:r>
          </a:p>
        </p:txBody>
      </p:sp>
      <p:cxnSp>
        <p:nvCxnSpPr>
          <p:cNvPr id="9" name="Straight Connector 8"/>
          <p:cNvCxnSpPr/>
          <p:nvPr/>
        </p:nvCxnSpPr>
        <p:spPr>
          <a:xfrm>
            <a:off x="3470171" y="3463918"/>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0498" y="2836070"/>
            <a:ext cx="24283" cy="23788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54925" y="2836070"/>
            <a:ext cx="24283" cy="23788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44175" y="2682660"/>
            <a:ext cx="2686569" cy="300210"/>
          </a:xfrm>
          <a:prstGeom prst="rect">
            <a:avLst/>
          </a:prstGeom>
          <a:solidFill>
            <a:schemeClr val="accent1">
              <a:alpha val="13000"/>
            </a:schemeClr>
          </a:solidFill>
        </p:spPr>
        <p:txBody>
          <a:bodyPr wrap="none" rtlCol="0">
            <a:spAutoFit/>
          </a:bodyPr>
          <a:lstStyle/>
          <a:p>
            <a:r>
              <a:rPr lang="en-US" sz="1351" dirty="0"/>
              <a:t>One Byte of Data   ASCII “V”  = 0x56</a:t>
            </a:r>
          </a:p>
        </p:txBody>
      </p:sp>
      <p:sp>
        <p:nvSpPr>
          <p:cNvPr id="15" name="TextBox 14"/>
          <p:cNvSpPr txBox="1"/>
          <p:nvPr/>
        </p:nvSpPr>
        <p:spPr>
          <a:xfrm>
            <a:off x="8088954" y="1435897"/>
            <a:ext cx="2064699" cy="508088"/>
          </a:xfrm>
          <a:prstGeom prst="rect">
            <a:avLst/>
          </a:prstGeom>
          <a:solidFill>
            <a:schemeClr val="accent1">
              <a:alpha val="13000"/>
            </a:schemeClr>
          </a:solidFill>
        </p:spPr>
        <p:txBody>
          <a:bodyPr wrap="square" rtlCol="0">
            <a:spAutoFit/>
          </a:bodyPr>
          <a:lstStyle/>
          <a:p>
            <a:r>
              <a:rPr lang="en-US" sz="1351" dirty="0"/>
              <a:t>Start bit is always low, stop bit is always high.</a:t>
            </a:r>
          </a:p>
        </p:txBody>
      </p:sp>
      <p:sp>
        <p:nvSpPr>
          <p:cNvPr id="16" name="TextBox 15"/>
          <p:cNvSpPr txBox="1"/>
          <p:nvPr/>
        </p:nvSpPr>
        <p:spPr>
          <a:xfrm>
            <a:off x="8088954" y="2351324"/>
            <a:ext cx="2064699" cy="3002617"/>
          </a:xfrm>
          <a:prstGeom prst="rect">
            <a:avLst/>
          </a:prstGeom>
          <a:solidFill>
            <a:schemeClr val="accent1">
              <a:alpha val="13000"/>
            </a:schemeClr>
          </a:solidFill>
        </p:spPr>
        <p:txBody>
          <a:bodyPr wrap="square" rtlCol="0">
            <a:spAutoFit/>
          </a:bodyPr>
          <a:lstStyle/>
          <a:p>
            <a:r>
              <a:rPr lang="en-US" sz="1351" dirty="0"/>
              <a:t>1 byte transmits in 1.06 ms.</a:t>
            </a:r>
          </a:p>
          <a:p>
            <a:endParaRPr lang="en-US" sz="1351" dirty="0"/>
          </a:p>
          <a:p>
            <a:r>
              <a:rPr lang="en-US" sz="1351" dirty="0"/>
              <a:t>That is about 1000 bytes per second.</a:t>
            </a:r>
          </a:p>
          <a:p>
            <a:endParaRPr lang="en-US" sz="1351" dirty="0"/>
          </a:p>
          <a:p>
            <a:r>
              <a:rPr lang="en-US" sz="1351" dirty="0"/>
              <a:t>Not fast enough to send a video but more than fast enough to transmit data such as temperature and humidity.</a:t>
            </a:r>
          </a:p>
          <a:p>
            <a:endParaRPr lang="en-US" sz="1351" dirty="0"/>
          </a:p>
          <a:p>
            <a:endParaRPr lang="en-US" sz="1351" dirty="0"/>
          </a:p>
          <a:p>
            <a:endParaRPr lang="en-US" sz="1351" dirty="0"/>
          </a:p>
        </p:txBody>
      </p:sp>
      <p:cxnSp>
        <p:nvCxnSpPr>
          <p:cNvPr id="17" name="Straight Connector 16"/>
          <p:cNvCxnSpPr/>
          <p:nvPr/>
        </p:nvCxnSpPr>
        <p:spPr>
          <a:xfrm>
            <a:off x="4013096" y="3455970"/>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3133" y="34559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37715" y="3424696"/>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95289" y="3452533"/>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66789" y="3483874"/>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73971" y="3594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31145" y="3594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02471" y="352187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12055" y="3450117"/>
            <a:ext cx="378630" cy="300210"/>
          </a:xfrm>
          <a:prstGeom prst="rect">
            <a:avLst/>
          </a:prstGeom>
          <a:noFill/>
        </p:spPr>
        <p:txBody>
          <a:bodyPr wrap="none" rtlCol="0">
            <a:spAutoFit/>
          </a:bodyPr>
          <a:lstStyle/>
          <a:p>
            <a:r>
              <a:rPr lang="en-US" sz="1351" dirty="0"/>
              <a:t>D1</a:t>
            </a:r>
          </a:p>
        </p:txBody>
      </p:sp>
      <p:sp>
        <p:nvSpPr>
          <p:cNvPr id="26" name="TextBox 25"/>
          <p:cNvSpPr txBox="1"/>
          <p:nvPr/>
        </p:nvSpPr>
        <p:spPr>
          <a:xfrm>
            <a:off x="3969229" y="3455965"/>
            <a:ext cx="378630" cy="300210"/>
          </a:xfrm>
          <a:prstGeom prst="rect">
            <a:avLst/>
          </a:prstGeom>
          <a:noFill/>
        </p:spPr>
        <p:txBody>
          <a:bodyPr wrap="none" rtlCol="0">
            <a:spAutoFit/>
          </a:bodyPr>
          <a:lstStyle/>
          <a:p>
            <a:r>
              <a:rPr lang="en-US" sz="1351" dirty="0"/>
              <a:t>D2</a:t>
            </a:r>
          </a:p>
        </p:txBody>
      </p:sp>
      <p:sp>
        <p:nvSpPr>
          <p:cNvPr id="27" name="TextBox 26"/>
          <p:cNvSpPr txBox="1"/>
          <p:nvPr/>
        </p:nvSpPr>
        <p:spPr>
          <a:xfrm>
            <a:off x="4298107" y="3463915"/>
            <a:ext cx="378630" cy="300210"/>
          </a:xfrm>
          <a:prstGeom prst="rect">
            <a:avLst/>
          </a:prstGeom>
          <a:noFill/>
        </p:spPr>
        <p:txBody>
          <a:bodyPr wrap="none" rtlCol="0">
            <a:spAutoFit/>
          </a:bodyPr>
          <a:lstStyle/>
          <a:p>
            <a:r>
              <a:rPr lang="en-US" sz="1351" dirty="0"/>
              <a:t>D3</a:t>
            </a:r>
          </a:p>
        </p:txBody>
      </p:sp>
      <p:sp>
        <p:nvSpPr>
          <p:cNvPr id="28" name="TextBox 27"/>
          <p:cNvSpPr txBox="1"/>
          <p:nvPr/>
        </p:nvSpPr>
        <p:spPr>
          <a:xfrm>
            <a:off x="4576391" y="3450117"/>
            <a:ext cx="378630" cy="300210"/>
          </a:xfrm>
          <a:prstGeom prst="rect">
            <a:avLst/>
          </a:prstGeom>
          <a:noFill/>
        </p:spPr>
        <p:txBody>
          <a:bodyPr wrap="none" rtlCol="0">
            <a:spAutoFit/>
          </a:bodyPr>
          <a:lstStyle/>
          <a:p>
            <a:r>
              <a:rPr lang="en-US" sz="1351" dirty="0"/>
              <a:t>D4</a:t>
            </a:r>
          </a:p>
        </p:txBody>
      </p:sp>
      <p:sp>
        <p:nvSpPr>
          <p:cNvPr id="29" name="TextBox 28"/>
          <p:cNvSpPr txBox="1"/>
          <p:nvPr/>
        </p:nvSpPr>
        <p:spPr>
          <a:xfrm>
            <a:off x="4876427" y="3445873"/>
            <a:ext cx="378630" cy="300210"/>
          </a:xfrm>
          <a:prstGeom prst="rect">
            <a:avLst/>
          </a:prstGeom>
          <a:noFill/>
        </p:spPr>
        <p:txBody>
          <a:bodyPr wrap="none" rtlCol="0">
            <a:spAutoFit/>
          </a:bodyPr>
          <a:lstStyle/>
          <a:p>
            <a:r>
              <a:rPr lang="en-US" sz="1351" dirty="0"/>
              <a:t>D5</a:t>
            </a:r>
          </a:p>
        </p:txBody>
      </p:sp>
      <p:sp>
        <p:nvSpPr>
          <p:cNvPr id="30" name="TextBox 29"/>
          <p:cNvSpPr txBox="1"/>
          <p:nvPr/>
        </p:nvSpPr>
        <p:spPr>
          <a:xfrm>
            <a:off x="5155775" y="3427768"/>
            <a:ext cx="378630" cy="300210"/>
          </a:xfrm>
          <a:prstGeom prst="rect">
            <a:avLst/>
          </a:prstGeom>
          <a:noFill/>
        </p:spPr>
        <p:txBody>
          <a:bodyPr wrap="none" rtlCol="0">
            <a:spAutoFit/>
          </a:bodyPr>
          <a:lstStyle/>
          <a:p>
            <a:r>
              <a:rPr lang="en-US" sz="1351" dirty="0"/>
              <a:t>D6</a:t>
            </a:r>
          </a:p>
        </p:txBody>
      </p:sp>
      <p:sp>
        <p:nvSpPr>
          <p:cNvPr id="31" name="TextBox 30"/>
          <p:cNvSpPr txBox="1"/>
          <p:nvPr/>
        </p:nvSpPr>
        <p:spPr>
          <a:xfrm>
            <a:off x="5420092" y="3440888"/>
            <a:ext cx="378630" cy="300210"/>
          </a:xfrm>
          <a:prstGeom prst="rect">
            <a:avLst/>
          </a:prstGeom>
          <a:noFill/>
        </p:spPr>
        <p:txBody>
          <a:bodyPr wrap="none" rtlCol="0">
            <a:spAutoFit/>
          </a:bodyPr>
          <a:lstStyle/>
          <a:p>
            <a:r>
              <a:rPr lang="en-US" sz="1351" dirty="0"/>
              <a:t>D7</a:t>
            </a:r>
          </a:p>
        </p:txBody>
      </p:sp>
      <p:sp>
        <p:nvSpPr>
          <p:cNvPr id="32" name="TextBox 31"/>
          <p:cNvSpPr txBox="1"/>
          <p:nvPr/>
        </p:nvSpPr>
        <p:spPr>
          <a:xfrm>
            <a:off x="8074783" y="4730188"/>
            <a:ext cx="2064699" cy="300210"/>
          </a:xfrm>
          <a:prstGeom prst="rect">
            <a:avLst/>
          </a:prstGeom>
          <a:solidFill>
            <a:schemeClr val="accent1">
              <a:alpha val="13000"/>
            </a:schemeClr>
          </a:solidFill>
        </p:spPr>
        <p:txBody>
          <a:bodyPr wrap="square" rtlCol="0">
            <a:spAutoFit/>
          </a:bodyPr>
          <a:lstStyle/>
          <a:p>
            <a:r>
              <a:rPr lang="en-US" sz="1351" dirty="0"/>
              <a:t>01010110   = 0x56  = “V”</a:t>
            </a:r>
          </a:p>
        </p:txBody>
      </p:sp>
      <p:sp>
        <p:nvSpPr>
          <p:cNvPr id="33" name="Rectangle 32"/>
          <p:cNvSpPr/>
          <p:nvPr/>
        </p:nvSpPr>
        <p:spPr>
          <a:xfrm>
            <a:off x="4683832" y="998471"/>
            <a:ext cx="2185214" cy="300210"/>
          </a:xfrm>
          <a:prstGeom prst="rect">
            <a:avLst/>
          </a:prstGeom>
        </p:spPr>
        <p:txBody>
          <a:bodyPr wrap="none">
            <a:spAutoFit/>
          </a:bodyPr>
          <a:lstStyle/>
          <a:p>
            <a:r>
              <a:rPr lang="en-US" sz="1351" dirty="0">
                <a:solidFill>
                  <a:srgbClr val="333333"/>
                </a:solidFill>
                <a:latin typeface="Helvetica Neue"/>
              </a:rPr>
              <a:t>Asynchronous Serial Data</a:t>
            </a:r>
            <a:endParaRPr lang="en-US" sz="1351" dirty="0"/>
          </a:p>
        </p:txBody>
      </p:sp>
      <p:sp>
        <p:nvSpPr>
          <p:cNvPr id="34" name="Rectangle 33"/>
          <p:cNvSpPr/>
          <p:nvPr/>
        </p:nvSpPr>
        <p:spPr>
          <a:xfrm>
            <a:off x="3667526" y="425473"/>
            <a:ext cx="4685942" cy="369332"/>
          </a:xfrm>
          <a:prstGeom prst="rect">
            <a:avLst/>
          </a:prstGeom>
        </p:spPr>
        <p:txBody>
          <a:bodyPr wrap="square">
            <a:spAutoFit/>
          </a:bodyPr>
          <a:lstStyle/>
          <a:p>
            <a:r>
              <a:rPr lang="en-US" b="1" dirty="0">
                <a:solidFill>
                  <a:srgbClr val="002060"/>
                </a:solidFill>
              </a:rPr>
              <a:t>Asynchronous Serial Data Waveform</a:t>
            </a:r>
            <a:endParaRPr lang="en-US" dirty="0"/>
          </a:p>
        </p:txBody>
      </p:sp>
      <p:sp>
        <p:nvSpPr>
          <p:cNvPr id="35" name="Rectangle 34"/>
          <p:cNvSpPr/>
          <p:nvPr/>
        </p:nvSpPr>
        <p:spPr>
          <a:xfrm>
            <a:off x="3134092" y="5405697"/>
            <a:ext cx="4572000" cy="646331"/>
          </a:xfrm>
          <a:prstGeom prst="rect">
            <a:avLst/>
          </a:prstGeom>
        </p:spPr>
        <p:txBody>
          <a:bodyPr>
            <a:spAutoFit/>
          </a:bodyPr>
          <a:lstStyle/>
          <a:p>
            <a:r>
              <a:rPr lang="en-US" dirty="0"/>
              <a:t>This is an example of the ASCII code “V” being transmitted.</a:t>
            </a:r>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68</a:t>
            </a:fld>
            <a:endParaRPr lang="en-US"/>
          </a:p>
        </p:txBody>
      </p:sp>
    </p:spTree>
    <p:extLst>
      <p:ext uri="{BB962C8B-B14F-4D97-AF65-F5344CB8AC3E}">
        <p14:creationId xmlns:p14="http://schemas.microsoft.com/office/powerpoint/2010/main" val="9903738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3836" y="1470913"/>
            <a:ext cx="5897167" cy="3878076"/>
          </a:xfrm>
          <a:prstGeom prst="rect">
            <a:avLst/>
          </a:prstGeom>
        </p:spPr>
      </p:pic>
      <p:sp>
        <p:nvSpPr>
          <p:cNvPr id="5" name="Rectangle 4"/>
          <p:cNvSpPr/>
          <p:nvPr/>
        </p:nvSpPr>
        <p:spPr>
          <a:xfrm>
            <a:off x="4448092" y="1012759"/>
            <a:ext cx="3214341" cy="300210"/>
          </a:xfrm>
          <a:prstGeom prst="rect">
            <a:avLst/>
          </a:prstGeom>
        </p:spPr>
        <p:txBody>
          <a:bodyPr wrap="none">
            <a:spAutoFit/>
          </a:bodyPr>
          <a:lstStyle/>
          <a:p>
            <a:r>
              <a:rPr lang="en-US" sz="1351" dirty="0">
                <a:solidFill>
                  <a:srgbClr val="333333"/>
                </a:solidFill>
                <a:latin typeface="Helvetica Neue"/>
              </a:rPr>
              <a:t>Asynchronous Serial Data    -- Example</a:t>
            </a:r>
            <a:endParaRPr lang="en-US" sz="1351" dirty="0"/>
          </a:p>
        </p:txBody>
      </p:sp>
      <p:sp>
        <p:nvSpPr>
          <p:cNvPr id="6" name="Rectangle 5"/>
          <p:cNvSpPr/>
          <p:nvPr/>
        </p:nvSpPr>
        <p:spPr>
          <a:xfrm>
            <a:off x="3667526" y="425473"/>
            <a:ext cx="4685942" cy="369332"/>
          </a:xfrm>
          <a:prstGeom prst="rect">
            <a:avLst/>
          </a:prstGeom>
        </p:spPr>
        <p:txBody>
          <a:bodyPr wrap="square">
            <a:spAutoFit/>
          </a:bodyPr>
          <a:lstStyle/>
          <a:p>
            <a:r>
              <a:rPr lang="en-US" b="1" dirty="0">
                <a:solidFill>
                  <a:srgbClr val="002060"/>
                </a:solidFill>
              </a:rPr>
              <a:t>Asynchronous Serial Data Waveform</a:t>
            </a:r>
            <a:endParaRPr lang="en-US" dirty="0"/>
          </a:p>
        </p:txBody>
      </p:sp>
      <p:sp>
        <p:nvSpPr>
          <p:cNvPr id="7" name="Rectangle 6"/>
          <p:cNvSpPr/>
          <p:nvPr/>
        </p:nvSpPr>
        <p:spPr>
          <a:xfrm>
            <a:off x="2524125" y="5506934"/>
            <a:ext cx="4572000" cy="646331"/>
          </a:xfrm>
          <a:prstGeom prst="rect">
            <a:avLst/>
          </a:prstGeom>
        </p:spPr>
        <p:txBody>
          <a:bodyPr>
            <a:spAutoFit/>
          </a:bodyPr>
          <a:lstStyle/>
          <a:p>
            <a:r>
              <a:rPr lang="en-US" dirty="0"/>
              <a:t>This is an example of a message being transmitted</a:t>
            </a:r>
            <a:r>
              <a:rPr lang="en-US" dirty="0" smtClean="0"/>
              <a:t>. 8, horizontal tab, </a:t>
            </a:r>
            <a:r>
              <a:rPr lang="en-US" dirty="0" err="1" smtClean="0"/>
              <a:t>V,o,l</a:t>
            </a:r>
            <a:endParaRPr lang="en-US" dirty="0"/>
          </a:p>
        </p:txBody>
      </p:sp>
      <p:sp>
        <p:nvSpPr>
          <p:cNvPr id="3" name="Footer Placeholder 2"/>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69</a:t>
            </a:fld>
            <a:endParaRPr lang="en-US"/>
          </a:p>
        </p:txBody>
      </p:sp>
    </p:spTree>
    <p:extLst>
      <p:ext uri="{BB962C8B-B14F-4D97-AF65-F5344CB8AC3E}">
        <p14:creationId xmlns:p14="http://schemas.microsoft.com/office/powerpoint/2010/main" val="2332622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7</a:t>
            </a:fld>
            <a:endParaRPr lang="en-US"/>
          </a:p>
        </p:txBody>
      </p:sp>
      <p:pic>
        <p:nvPicPr>
          <p:cNvPr id="2" name="Picture 1"/>
          <p:cNvPicPr>
            <a:picLocks noChangeAspect="1"/>
          </p:cNvPicPr>
          <p:nvPr/>
        </p:nvPicPr>
        <p:blipFill>
          <a:blip r:embed="rId2"/>
          <a:stretch>
            <a:fillRect/>
          </a:stretch>
        </p:blipFill>
        <p:spPr>
          <a:xfrm>
            <a:off x="835614" y="418283"/>
            <a:ext cx="7963853" cy="5401915"/>
          </a:xfrm>
          <a:prstGeom prst="rect">
            <a:avLst/>
          </a:prstGeom>
        </p:spPr>
      </p:pic>
      <p:sp>
        <p:nvSpPr>
          <p:cNvPr id="6" name="Rectangle 5"/>
          <p:cNvSpPr/>
          <p:nvPr/>
        </p:nvSpPr>
        <p:spPr>
          <a:xfrm>
            <a:off x="5848350" y="1844425"/>
            <a:ext cx="4610100" cy="369332"/>
          </a:xfrm>
          <a:prstGeom prst="rect">
            <a:avLst/>
          </a:prstGeom>
        </p:spPr>
        <p:txBody>
          <a:bodyPr wrap="square">
            <a:spAutoFit/>
          </a:bodyPr>
          <a:lstStyle/>
          <a:p>
            <a:r>
              <a:rPr lang="en-US" dirty="0" smtClean="0">
                <a:solidFill>
                  <a:srgbClr val="FF0000"/>
                </a:solidFill>
              </a:rPr>
              <a:t>Control output based on input conditions.</a:t>
            </a:r>
            <a:endParaRPr lang="en-US" dirty="0">
              <a:solidFill>
                <a:srgbClr val="FF0000"/>
              </a:solidFill>
            </a:endParaRPr>
          </a:p>
        </p:txBody>
      </p:sp>
      <p:sp>
        <p:nvSpPr>
          <p:cNvPr id="7" name="Rectangle 6"/>
          <p:cNvSpPr/>
          <p:nvPr/>
        </p:nvSpPr>
        <p:spPr>
          <a:xfrm>
            <a:off x="5966459" y="763932"/>
            <a:ext cx="5244465" cy="923330"/>
          </a:xfrm>
          <a:prstGeom prst="rect">
            <a:avLst/>
          </a:prstGeom>
        </p:spPr>
        <p:txBody>
          <a:bodyPr wrap="square">
            <a:spAutoFit/>
          </a:bodyPr>
          <a:lstStyle/>
          <a:p>
            <a:r>
              <a:rPr lang="en-US" dirty="0" smtClean="0">
                <a:solidFill>
                  <a:srgbClr val="FF0000"/>
                </a:solidFill>
              </a:rPr>
              <a:t>PB1 push button is normally HIGH using a pull up resistor. When the push button is pressed the pins short and a connection to ground is made.</a:t>
            </a:r>
            <a:endParaRPr lang="en-US" dirty="0">
              <a:solidFill>
                <a:srgbClr val="FF0000"/>
              </a:solidFill>
            </a:endParaRPr>
          </a:p>
        </p:txBody>
      </p:sp>
      <p:sp>
        <p:nvSpPr>
          <p:cNvPr id="8" name="Rectangle 7"/>
          <p:cNvSpPr/>
          <p:nvPr/>
        </p:nvSpPr>
        <p:spPr>
          <a:xfrm>
            <a:off x="5966459" y="2869110"/>
            <a:ext cx="4610100" cy="923330"/>
          </a:xfrm>
          <a:prstGeom prst="rect">
            <a:avLst/>
          </a:prstGeom>
        </p:spPr>
        <p:txBody>
          <a:bodyPr wrap="square">
            <a:spAutoFit/>
          </a:bodyPr>
          <a:lstStyle/>
          <a:p>
            <a:r>
              <a:rPr lang="en-US" dirty="0" smtClean="0">
                <a:solidFill>
                  <a:srgbClr val="FF0000"/>
                </a:solidFill>
              </a:rPr>
              <a:t>PB2 is normally LOW, a resistor is used to pull the signal to a low and a short on the pin ties it to +5.</a:t>
            </a:r>
            <a:endParaRPr lang="en-US" dirty="0">
              <a:solidFill>
                <a:srgbClr val="FF0000"/>
              </a:solidFill>
            </a:endParaRPr>
          </a:p>
        </p:txBody>
      </p:sp>
      <p:sp>
        <p:nvSpPr>
          <p:cNvPr id="9" name="Rectangle 8"/>
          <p:cNvSpPr/>
          <p:nvPr/>
        </p:nvSpPr>
        <p:spPr>
          <a:xfrm>
            <a:off x="6173288" y="5158955"/>
            <a:ext cx="4610100" cy="369332"/>
          </a:xfrm>
          <a:prstGeom prst="rect">
            <a:avLst/>
          </a:prstGeom>
        </p:spPr>
        <p:txBody>
          <a:bodyPr wrap="square">
            <a:spAutoFit/>
          </a:bodyPr>
          <a:lstStyle/>
          <a:p>
            <a:r>
              <a:rPr lang="en-US" dirty="0" smtClean="0">
                <a:solidFill>
                  <a:srgbClr val="FF0000"/>
                </a:solidFill>
              </a:rPr>
              <a:t>Pin 13   L on the board.</a:t>
            </a:r>
            <a:endParaRPr lang="en-US" dirty="0">
              <a:solidFill>
                <a:srgbClr val="FF0000"/>
              </a:solidFill>
            </a:endParaRPr>
          </a:p>
        </p:txBody>
      </p:sp>
    </p:spTree>
    <p:extLst>
      <p:ext uri="{BB962C8B-B14F-4D97-AF65-F5344CB8AC3E}">
        <p14:creationId xmlns:p14="http://schemas.microsoft.com/office/powerpoint/2010/main" val="34566618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98273" y="1972831"/>
            <a:ext cx="7239000" cy="1200329"/>
          </a:xfrm>
          <a:prstGeom prst="rect">
            <a:avLst/>
          </a:prstGeom>
        </p:spPr>
        <p:txBody>
          <a:bodyPr wrap="square">
            <a:spAutoFit/>
          </a:bodyPr>
          <a:lstStyle/>
          <a:p>
            <a:r>
              <a:rPr lang="en-US" sz="3600" b="1" dirty="0" smtClean="0">
                <a:solidFill>
                  <a:srgbClr val="002060"/>
                </a:solidFill>
              </a:rPr>
              <a:t>Arduino and Logic Gate Voltage Parameters</a:t>
            </a:r>
            <a:endParaRPr lang="en-US" sz="3600" dirty="0"/>
          </a:p>
        </p:txBody>
      </p:sp>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70</a:t>
            </a:fld>
            <a:endParaRPr lang="en-US"/>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078" y="347662"/>
            <a:ext cx="1716609" cy="1662113"/>
          </a:xfrm>
          <a:prstGeom prst="rect">
            <a:avLst/>
          </a:prstGeom>
        </p:spPr>
      </p:pic>
    </p:spTree>
    <p:extLst>
      <p:ext uri="{BB962C8B-B14F-4D97-AF65-F5344CB8AC3E}">
        <p14:creationId xmlns:p14="http://schemas.microsoft.com/office/powerpoint/2010/main" val="16842368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823116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B58EC429-0840-4BF0-A709-A8A346A8878E}" type="slidenum">
              <a:rPr lang="en-US" smtClean="0"/>
              <a:pPr/>
              <a:t>71</a:t>
            </a:fld>
            <a:endParaRPr lang="en-US"/>
          </a:p>
        </p:txBody>
      </p:sp>
    </p:spTree>
    <p:extLst>
      <p:ext uri="{BB962C8B-B14F-4D97-AF65-F5344CB8AC3E}">
        <p14:creationId xmlns:p14="http://schemas.microsoft.com/office/powerpoint/2010/main" val="35575696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8077200" cy="520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B58EC429-0840-4BF0-A709-A8A346A8878E}" type="slidenum">
              <a:rPr lang="en-US" smtClean="0"/>
              <a:pPr/>
              <a:t>72</a:t>
            </a:fld>
            <a:endParaRPr lang="en-US"/>
          </a:p>
        </p:txBody>
      </p:sp>
    </p:spTree>
    <p:extLst>
      <p:ext uri="{BB962C8B-B14F-4D97-AF65-F5344CB8AC3E}">
        <p14:creationId xmlns:p14="http://schemas.microsoft.com/office/powerpoint/2010/main" val="23794556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B58EC429-0840-4BF0-A709-A8A346A8878E}" type="slidenum">
              <a:rPr lang="en-US" smtClean="0"/>
              <a:pPr/>
              <a:t>73</a:t>
            </a:fld>
            <a:endParaRPr lang="en-US"/>
          </a:p>
        </p:txBody>
      </p:sp>
      <p:pic>
        <p:nvPicPr>
          <p:cNvPr id="5" name="Picture 4"/>
          <p:cNvPicPr>
            <a:picLocks noChangeAspect="1"/>
          </p:cNvPicPr>
          <p:nvPr/>
        </p:nvPicPr>
        <p:blipFill>
          <a:blip r:embed="rId2"/>
          <a:stretch>
            <a:fillRect/>
          </a:stretch>
        </p:blipFill>
        <p:spPr>
          <a:xfrm>
            <a:off x="771525" y="187475"/>
            <a:ext cx="5233988" cy="4068315"/>
          </a:xfrm>
          <a:prstGeom prst="rect">
            <a:avLst/>
          </a:prstGeom>
        </p:spPr>
      </p:pic>
      <p:sp>
        <p:nvSpPr>
          <p:cNvPr id="6" name="Rectangle 5"/>
          <p:cNvSpPr/>
          <p:nvPr/>
        </p:nvSpPr>
        <p:spPr>
          <a:xfrm>
            <a:off x="476250" y="4749155"/>
            <a:ext cx="6400800" cy="923330"/>
          </a:xfrm>
          <a:prstGeom prst="rect">
            <a:avLst/>
          </a:prstGeom>
        </p:spPr>
        <p:txBody>
          <a:bodyPr wrap="square">
            <a:spAutoFit/>
          </a:bodyPr>
          <a:lstStyle/>
          <a:p>
            <a:r>
              <a:rPr lang="en-US" dirty="0"/>
              <a:t>When connecting two digital devices you must verify that the input and output voltages will meet the specifications of the two devices. You must check the VOH, VOL, VIH, VIL spec.</a:t>
            </a:r>
          </a:p>
        </p:txBody>
      </p:sp>
      <p:sp>
        <p:nvSpPr>
          <p:cNvPr id="7" name="Rectangle 6"/>
          <p:cNvSpPr/>
          <p:nvPr/>
        </p:nvSpPr>
        <p:spPr>
          <a:xfrm>
            <a:off x="6248400" y="615304"/>
            <a:ext cx="5219700" cy="3970318"/>
          </a:xfrm>
          <a:prstGeom prst="rect">
            <a:avLst/>
          </a:prstGeom>
        </p:spPr>
        <p:txBody>
          <a:bodyPr wrap="square">
            <a:spAutoFit/>
          </a:bodyPr>
          <a:lstStyle/>
          <a:p>
            <a:r>
              <a:rPr lang="en-US" dirty="0" smtClean="0"/>
              <a:t>VOH – the minimum output voltage from the Gate.</a:t>
            </a:r>
          </a:p>
          <a:p>
            <a:endParaRPr lang="en-US" dirty="0"/>
          </a:p>
          <a:p>
            <a:r>
              <a:rPr lang="en-US" dirty="0" smtClean="0"/>
              <a:t>VOL – The maximum gate output voltage.</a:t>
            </a:r>
          </a:p>
          <a:p>
            <a:endParaRPr lang="en-US" dirty="0"/>
          </a:p>
          <a:p>
            <a:endParaRPr lang="en-US" dirty="0" smtClean="0"/>
          </a:p>
          <a:p>
            <a:r>
              <a:rPr lang="en-US" dirty="0" smtClean="0"/>
              <a:t>VIH – The minimum input voltage for the gate.</a:t>
            </a:r>
          </a:p>
          <a:p>
            <a:endParaRPr lang="en-US" dirty="0"/>
          </a:p>
          <a:p>
            <a:r>
              <a:rPr lang="en-US" dirty="0" smtClean="0"/>
              <a:t>VIL – The maximum input voltage for the gate.</a:t>
            </a:r>
          </a:p>
          <a:p>
            <a:endParaRPr lang="en-US" dirty="0"/>
          </a:p>
          <a:p>
            <a:endParaRPr lang="en-US" dirty="0" smtClean="0"/>
          </a:p>
          <a:p>
            <a:r>
              <a:rPr lang="en-US" dirty="0" smtClean="0"/>
              <a:t>If the voltages do not meet the minimum or maximum values indicated, the device may not read the voltage as a proper logic high or low.</a:t>
            </a:r>
          </a:p>
          <a:p>
            <a:endParaRPr lang="en-US" dirty="0"/>
          </a:p>
        </p:txBody>
      </p:sp>
    </p:spTree>
    <p:extLst>
      <p:ext uri="{BB962C8B-B14F-4D97-AF65-F5344CB8AC3E}">
        <p14:creationId xmlns:p14="http://schemas.microsoft.com/office/powerpoint/2010/main" val="5293311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74</a:t>
            </a:fld>
            <a:endParaRPr lang="en-US"/>
          </a:p>
        </p:txBody>
      </p:sp>
      <p:pic>
        <p:nvPicPr>
          <p:cNvPr id="2" name="Picture 1"/>
          <p:cNvPicPr>
            <a:picLocks noChangeAspect="1"/>
          </p:cNvPicPr>
          <p:nvPr/>
        </p:nvPicPr>
        <p:blipFill>
          <a:blip r:embed="rId2"/>
          <a:stretch>
            <a:fillRect/>
          </a:stretch>
        </p:blipFill>
        <p:spPr>
          <a:xfrm>
            <a:off x="2362200" y="1123639"/>
            <a:ext cx="7105650" cy="4772025"/>
          </a:xfrm>
          <a:prstGeom prst="rect">
            <a:avLst/>
          </a:prstGeom>
        </p:spPr>
      </p:pic>
      <p:sp>
        <p:nvSpPr>
          <p:cNvPr id="6" name="Title 1"/>
          <p:cNvSpPr>
            <a:spLocks noGrp="1"/>
          </p:cNvSpPr>
          <p:nvPr>
            <p:ph type="title"/>
          </p:nvPr>
        </p:nvSpPr>
        <p:spPr>
          <a:xfrm>
            <a:off x="2409825" y="340753"/>
            <a:ext cx="7572375" cy="573952"/>
          </a:xfrm>
        </p:spPr>
        <p:txBody>
          <a:bodyPr>
            <a:normAutofit fontScale="90000"/>
          </a:bodyPr>
          <a:lstStyle/>
          <a:p>
            <a:r>
              <a:rPr lang="en-US" dirty="0" smtClean="0">
                <a:latin typeface="Comic Sans MS" panose="030F0702030302020204" pitchFamily="66" charset="0"/>
              </a:rPr>
              <a:t>Arduino DC Electrical Specs:</a:t>
            </a:r>
          </a:p>
        </p:txBody>
      </p:sp>
      <p:sp>
        <p:nvSpPr>
          <p:cNvPr id="7" name="Rectangle 6"/>
          <p:cNvSpPr/>
          <p:nvPr/>
        </p:nvSpPr>
        <p:spPr>
          <a:xfrm>
            <a:off x="2438400" y="1581150"/>
            <a:ext cx="63246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96930" y="2657475"/>
            <a:ext cx="6324600" cy="4572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3802522"/>
            <a:ext cx="63246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8400" y="4183522"/>
            <a:ext cx="63246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38400" y="5486400"/>
            <a:ext cx="6324600" cy="20412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67001" y="5778084"/>
            <a:ext cx="4520020" cy="369332"/>
          </a:xfrm>
          <a:prstGeom prst="rect">
            <a:avLst/>
          </a:prstGeom>
        </p:spPr>
        <p:txBody>
          <a:bodyPr wrap="none">
            <a:spAutoFit/>
          </a:bodyPr>
          <a:lstStyle/>
          <a:p>
            <a:r>
              <a:rPr lang="en-US" dirty="0">
                <a:solidFill>
                  <a:srgbClr val="0070C0"/>
                </a:solidFill>
              </a:rPr>
              <a:t>VIH, VIL, VOH, VOL   DC specs</a:t>
            </a:r>
            <a:r>
              <a:rPr lang="en-US" dirty="0" smtClean="0">
                <a:solidFill>
                  <a:srgbClr val="0070C0"/>
                </a:solidFill>
              </a:rPr>
              <a:t>. For the Arduino</a:t>
            </a:r>
            <a:endParaRPr lang="en-US" dirty="0"/>
          </a:p>
        </p:txBody>
      </p:sp>
    </p:spTree>
    <p:extLst>
      <p:ext uri="{BB962C8B-B14F-4D97-AF65-F5344CB8AC3E}">
        <p14:creationId xmlns:p14="http://schemas.microsoft.com/office/powerpoint/2010/main" val="10257508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B58EC429-0840-4BF0-A709-A8A346A8878E}" type="slidenum">
              <a:rPr lang="en-US" smtClean="0"/>
              <a:pPr/>
              <a:t>75</a:t>
            </a:fld>
            <a:endParaRPr lang="en-US"/>
          </a:p>
        </p:txBody>
      </p:sp>
      <p:pic>
        <p:nvPicPr>
          <p:cNvPr id="4" name="Picture 3"/>
          <p:cNvPicPr>
            <a:picLocks noChangeAspect="1"/>
          </p:cNvPicPr>
          <p:nvPr/>
        </p:nvPicPr>
        <p:blipFill>
          <a:blip r:embed="rId2"/>
          <a:stretch>
            <a:fillRect/>
          </a:stretch>
        </p:blipFill>
        <p:spPr>
          <a:xfrm>
            <a:off x="1828800" y="152400"/>
            <a:ext cx="8210550" cy="6219002"/>
          </a:xfrm>
          <a:prstGeom prst="rect">
            <a:avLst/>
          </a:prstGeom>
        </p:spPr>
      </p:pic>
      <p:sp>
        <p:nvSpPr>
          <p:cNvPr id="5" name="Rectangle 4"/>
          <p:cNvSpPr/>
          <p:nvPr/>
        </p:nvSpPr>
        <p:spPr>
          <a:xfrm>
            <a:off x="6324600" y="1524000"/>
            <a:ext cx="2971800" cy="2286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24600" y="1981200"/>
            <a:ext cx="30480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05000" y="5562600"/>
            <a:ext cx="1600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29200" y="5515242"/>
            <a:ext cx="1143000" cy="473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0361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57201"/>
            <a:ext cx="85344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763000" y="1371600"/>
            <a:ext cx="1905000" cy="2286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86800" y="2286000"/>
            <a:ext cx="19050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86800" y="3810000"/>
            <a:ext cx="17526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686800" y="5410200"/>
            <a:ext cx="1752600" cy="2286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00" y="914400"/>
            <a:ext cx="9144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05000" y="1905000"/>
            <a:ext cx="9144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81200" y="2895600"/>
            <a:ext cx="9144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000" y="4419600"/>
            <a:ext cx="914400" cy="3048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675" y="4998014"/>
            <a:ext cx="2514600" cy="52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274193" y="3117210"/>
            <a:ext cx="1129016" cy="129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CAM8302E  Class 4 Theory F2018</a:t>
            </a:r>
            <a:endParaRPr lang="en-US"/>
          </a:p>
        </p:txBody>
      </p:sp>
      <p:sp>
        <p:nvSpPr>
          <p:cNvPr id="3" name="Slide Number Placeholder 2"/>
          <p:cNvSpPr>
            <a:spLocks noGrp="1"/>
          </p:cNvSpPr>
          <p:nvPr>
            <p:ph type="sldNum" sz="quarter" idx="12"/>
          </p:nvPr>
        </p:nvSpPr>
        <p:spPr/>
        <p:txBody>
          <a:bodyPr/>
          <a:lstStyle/>
          <a:p>
            <a:fld id="{B58EC429-0840-4BF0-A709-A8A346A8878E}" type="slidenum">
              <a:rPr lang="en-US" smtClean="0"/>
              <a:pPr/>
              <a:t>76</a:t>
            </a:fld>
            <a:endParaRPr lang="en-US"/>
          </a:p>
        </p:txBody>
      </p:sp>
      <p:sp>
        <p:nvSpPr>
          <p:cNvPr id="20" name="Rectangle 19"/>
          <p:cNvSpPr/>
          <p:nvPr/>
        </p:nvSpPr>
        <p:spPr>
          <a:xfrm>
            <a:off x="3369265" y="5987018"/>
            <a:ext cx="4627357" cy="369332"/>
          </a:xfrm>
          <a:prstGeom prst="rect">
            <a:avLst/>
          </a:prstGeom>
        </p:spPr>
        <p:txBody>
          <a:bodyPr wrap="none">
            <a:spAutoFit/>
          </a:bodyPr>
          <a:lstStyle/>
          <a:p>
            <a:r>
              <a:rPr lang="en-US" dirty="0">
                <a:solidFill>
                  <a:srgbClr val="0070C0"/>
                </a:solidFill>
              </a:rPr>
              <a:t>VIH, VIL, VOH, VOL   DC specs</a:t>
            </a:r>
            <a:r>
              <a:rPr lang="en-US" dirty="0" smtClean="0">
                <a:solidFill>
                  <a:srgbClr val="0070C0"/>
                </a:solidFill>
              </a:rPr>
              <a:t>. For the 74HC04</a:t>
            </a:r>
            <a:endParaRPr lang="en-US" dirty="0"/>
          </a:p>
        </p:txBody>
      </p:sp>
    </p:spTree>
    <p:extLst>
      <p:ext uri="{BB962C8B-B14F-4D97-AF65-F5344CB8AC3E}">
        <p14:creationId xmlns:p14="http://schemas.microsoft.com/office/powerpoint/2010/main" val="284675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77</a:t>
            </a:fld>
            <a:endParaRPr lang="en-US"/>
          </a:p>
        </p:txBody>
      </p:sp>
      <p:sp>
        <p:nvSpPr>
          <p:cNvPr id="4" name="TextBox 3"/>
          <p:cNvSpPr txBox="1"/>
          <p:nvPr/>
        </p:nvSpPr>
        <p:spPr>
          <a:xfrm>
            <a:off x="3467100" y="2486025"/>
            <a:ext cx="3990975" cy="707886"/>
          </a:xfrm>
          <a:prstGeom prst="rect">
            <a:avLst/>
          </a:prstGeom>
          <a:noFill/>
        </p:spPr>
        <p:txBody>
          <a:bodyPr wrap="square" rtlCol="0">
            <a:spAutoFit/>
          </a:bodyPr>
          <a:lstStyle/>
          <a:p>
            <a:r>
              <a:rPr lang="en-US" sz="4000" dirty="0" smtClean="0"/>
              <a:t>Arduino Software</a:t>
            </a:r>
            <a:endParaRPr lang="en-US" sz="4000" dirty="0"/>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0156" y="339425"/>
            <a:ext cx="1087287" cy="1052770"/>
          </a:xfrm>
          <a:prstGeom prst="rect">
            <a:avLst/>
          </a:prstGeom>
        </p:spPr>
      </p:pic>
    </p:spTree>
    <p:extLst>
      <p:ext uri="{BB962C8B-B14F-4D97-AF65-F5344CB8AC3E}">
        <p14:creationId xmlns:p14="http://schemas.microsoft.com/office/powerpoint/2010/main" val="19760427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78</a:t>
            </a:fld>
            <a:endParaRPr lang="en-US"/>
          </a:p>
        </p:txBody>
      </p:sp>
      <p:pic>
        <p:nvPicPr>
          <p:cNvPr id="2" name="Picture 1"/>
          <p:cNvPicPr>
            <a:picLocks noChangeAspect="1"/>
          </p:cNvPicPr>
          <p:nvPr/>
        </p:nvPicPr>
        <p:blipFill>
          <a:blip r:embed="rId2"/>
          <a:stretch>
            <a:fillRect/>
          </a:stretch>
        </p:blipFill>
        <p:spPr>
          <a:xfrm>
            <a:off x="1893519" y="139582"/>
            <a:ext cx="7928261" cy="4662817"/>
          </a:xfrm>
          <a:prstGeom prst="rect">
            <a:avLst/>
          </a:prstGeom>
        </p:spPr>
      </p:pic>
      <p:sp>
        <p:nvSpPr>
          <p:cNvPr id="3" name="Rectangle 2"/>
          <p:cNvSpPr/>
          <p:nvPr/>
        </p:nvSpPr>
        <p:spPr>
          <a:xfrm>
            <a:off x="2230927" y="5025376"/>
            <a:ext cx="6143190" cy="646331"/>
          </a:xfrm>
          <a:prstGeom prst="rect">
            <a:avLst/>
          </a:prstGeom>
        </p:spPr>
        <p:txBody>
          <a:bodyPr wrap="square">
            <a:spAutoFit/>
          </a:bodyPr>
          <a:lstStyle/>
          <a:p>
            <a:r>
              <a:rPr lang="en-US" dirty="0">
                <a:latin typeface="Calibri" panose="020F0502020204030204" pitchFamily="34" charset="0"/>
              </a:rPr>
              <a:t>Under the Tools tab verify that the board type and Port are properly configured.  </a:t>
            </a:r>
            <a:r>
              <a:rPr lang="en-US" dirty="0">
                <a:solidFill>
                  <a:srgbClr val="0070C0"/>
                </a:solidFill>
                <a:latin typeface="Calibri" panose="020F0502020204030204" pitchFamily="34" charset="0"/>
              </a:rPr>
              <a:t>What is the problem with the setup?</a:t>
            </a:r>
          </a:p>
        </p:txBody>
      </p:sp>
      <p:sp>
        <p:nvSpPr>
          <p:cNvPr id="6" name="Rectangle 5"/>
          <p:cNvSpPr/>
          <p:nvPr/>
        </p:nvSpPr>
        <p:spPr>
          <a:xfrm>
            <a:off x="2230927" y="5671706"/>
            <a:ext cx="6143190" cy="369332"/>
          </a:xfrm>
          <a:prstGeom prst="rect">
            <a:avLst/>
          </a:prstGeom>
        </p:spPr>
        <p:txBody>
          <a:bodyPr wrap="square">
            <a:spAutoFit/>
          </a:bodyPr>
          <a:lstStyle/>
          <a:p>
            <a:r>
              <a:rPr lang="en-US" dirty="0">
                <a:solidFill>
                  <a:srgbClr val="FF0000"/>
                </a:solidFill>
                <a:latin typeface="Calibri" panose="020F0502020204030204" pitchFamily="34" charset="0"/>
              </a:rPr>
              <a:t>Device not connected.  No port.</a:t>
            </a:r>
          </a:p>
        </p:txBody>
      </p:sp>
    </p:spTree>
    <p:extLst>
      <p:ext uri="{BB962C8B-B14F-4D97-AF65-F5344CB8AC3E}">
        <p14:creationId xmlns:p14="http://schemas.microsoft.com/office/powerpoint/2010/main" val="39512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79</a:t>
            </a:fld>
            <a:endParaRPr lang="en-US"/>
          </a:p>
        </p:txBody>
      </p:sp>
      <p:pic>
        <p:nvPicPr>
          <p:cNvPr id="3" name="Picture 2"/>
          <p:cNvPicPr>
            <a:picLocks noChangeAspect="1"/>
          </p:cNvPicPr>
          <p:nvPr/>
        </p:nvPicPr>
        <p:blipFill>
          <a:blip r:embed="rId3"/>
          <a:stretch>
            <a:fillRect/>
          </a:stretch>
        </p:blipFill>
        <p:spPr>
          <a:xfrm>
            <a:off x="2054608" y="850024"/>
            <a:ext cx="7588753" cy="4533900"/>
          </a:xfrm>
          <a:prstGeom prst="rect">
            <a:avLst/>
          </a:prstGeom>
        </p:spPr>
      </p:pic>
      <p:sp>
        <p:nvSpPr>
          <p:cNvPr id="4" name="Rectangle 3"/>
          <p:cNvSpPr/>
          <p:nvPr/>
        </p:nvSpPr>
        <p:spPr>
          <a:xfrm>
            <a:off x="3174757" y="5500805"/>
            <a:ext cx="5348452" cy="369332"/>
          </a:xfrm>
          <a:prstGeom prst="rect">
            <a:avLst/>
          </a:prstGeom>
        </p:spPr>
        <p:txBody>
          <a:bodyPr wrap="none">
            <a:spAutoFit/>
          </a:bodyPr>
          <a:lstStyle/>
          <a:p>
            <a:r>
              <a:rPr lang="en-US" dirty="0">
                <a:solidFill>
                  <a:srgbClr val="0070C0"/>
                </a:solidFill>
                <a:latin typeface="Calibri" panose="020F0502020204030204" pitchFamily="34" charset="0"/>
              </a:rPr>
              <a:t>Proper Configuration Board, Processor and Port Match:</a:t>
            </a:r>
            <a:endParaRPr lang="en-US" dirty="0"/>
          </a:p>
        </p:txBody>
      </p:sp>
      <p:sp>
        <p:nvSpPr>
          <p:cNvPr id="2" name="Rounded Rectangle 1"/>
          <p:cNvSpPr/>
          <p:nvPr/>
        </p:nvSpPr>
        <p:spPr>
          <a:xfrm>
            <a:off x="4038600" y="2943225"/>
            <a:ext cx="3619500" cy="1057275"/>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692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a:t>
            </a:fld>
            <a:endParaRPr lang="en-US"/>
          </a:p>
        </p:txBody>
      </p:sp>
      <p:pic>
        <p:nvPicPr>
          <p:cNvPr id="2" name="Picture 1"/>
          <p:cNvPicPr>
            <a:picLocks noChangeAspect="1"/>
          </p:cNvPicPr>
          <p:nvPr/>
        </p:nvPicPr>
        <p:blipFill>
          <a:blip r:embed="rId2"/>
          <a:stretch>
            <a:fillRect/>
          </a:stretch>
        </p:blipFill>
        <p:spPr>
          <a:xfrm>
            <a:off x="866774" y="418147"/>
            <a:ext cx="7743825" cy="5505631"/>
          </a:xfrm>
          <a:prstGeom prst="rect">
            <a:avLst/>
          </a:prstGeom>
        </p:spPr>
      </p:pic>
      <p:pic>
        <p:nvPicPr>
          <p:cNvPr id="3" name="Picture 2"/>
          <p:cNvPicPr>
            <a:picLocks noChangeAspect="1"/>
          </p:cNvPicPr>
          <p:nvPr/>
        </p:nvPicPr>
        <p:blipFill>
          <a:blip r:embed="rId3"/>
          <a:stretch>
            <a:fillRect/>
          </a:stretch>
        </p:blipFill>
        <p:spPr>
          <a:xfrm>
            <a:off x="9284970" y="418147"/>
            <a:ext cx="2286000" cy="923925"/>
          </a:xfrm>
          <a:prstGeom prst="rect">
            <a:avLst/>
          </a:prstGeom>
        </p:spPr>
      </p:pic>
      <p:sp>
        <p:nvSpPr>
          <p:cNvPr id="6" name="Rectangle 5"/>
          <p:cNvSpPr/>
          <p:nvPr/>
        </p:nvSpPr>
        <p:spPr>
          <a:xfrm>
            <a:off x="8265794" y="2735810"/>
            <a:ext cx="3205454" cy="3139321"/>
          </a:xfrm>
          <a:prstGeom prst="rect">
            <a:avLst/>
          </a:prstGeom>
        </p:spPr>
        <p:txBody>
          <a:bodyPr wrap="square">
            <a:spAutoFit/>
          </a:bodyPr>
          <a:lstStyle/>
          <a:p>
            <a:r>
              <a:rPr lang="en-US" dirty="0" smtClean="0">
                <a:solidFill>
                  <a:srgbClr val="FF0000"/>
                </a:solidFill>
              </a:rPr>
              <a:t>The Arduino Serial monitor can be used to output variable data to a computer screen.</a:t>
            </a:r>
          </a:p>
          <a:p>
            <a:endParaRPr lang="en-US" dirty="0">
              <a:solidFill>
                <a:srgbClr val="FF0000"/>
              </a:solidFill>
            </a:endParaRPr>
          </a:p>
          <a:p>
            <a:r>
              <a:rPr lang="en-US" dirty="0" smtClean="0">
                <a:solidFill>
                  <a:srgbClr val="FF0000"/>
                </a:solidFill>
              </a:rPr>
              <a:t>The BPS (bits/second) baud rate must match the configuration in software.  In this example the rate is 9600 bits per second.  </a:t>
            </a:r>
          </a:p>
          <a:p>
            <a:endParaRPr lang="en-US" dirty="0">
              <a:solidFill>
                <a:srgbClr val="FF0000"/>
              </a:solidFill>
            </a:endParaRPr>
          </a:p>
          <a:p>
            <a:r>
              <a:rPr lang="en-US" dirty="0" err="1" smtClean="0">
                <a:solidFill>
                  <a:srgbClr val="FF0000"/>
                </a:solidFill>
              </a:rPr>
              <a:t>Serial.println</a:t>
            </a:r>
            <a:r>
              <a:rPr lang="en-US" dirty="0" smtClean="0">
                <a:solidFill>
                  <a:srgbClr val="FF0000"/>
                </a:solidFill>
              </a:rPr>
              <a:t> moves to the start of the next line, then prints.</a:t>
            </a:r>
            <a:endParaRPr lang="en-US" dirty="0">
              <a:solidFill>
                <a:srgbClr val="FF0000"/>
              </a:solidFill>
            </a:endParaRPr>
          </a:p>
        </p:txBody>
      </p:sp>
      <p:pic>
        <p:nvPicPr>
          <p:cNvPr id="7" name="Picture 6"/>
          <p:cNvPicPr>
            <a:picLocks noChangeAspect="1"/>
          </p:cNvPicPr>
          <p:nvPr/>
        </p:nvPicPr>
        <p:blipFill>
          <a:blip r:embed="rId4"/>
          <a:stretch>
            <a:fillRect/>
          </a:stretch>
        </p:blipFill>
        <p:spPr>
          <a:xfrm>
            <a:off x="8265794" y="1694453"/>
            <a:ext cx="3521081" cy="608785"/>
          </a:xfrm>
          <a:prstGeom prst="rect">
            <a:avLst/>
          </a:prstGeom>
        </p:spPr>
      </p:pic>
      <p:sp>
        <p:nvSpPr>
          <p:cNvPr id="8" name="Rounded Rectangle 7"/>
          <p:cNvSpPr/>
          <p:nvPr/>
        </p:nvSpPr>
        <p:spPr>
          <a:xfrm>
            <a:off x="10790870" y="512603"/>
            <a:ext cx="996005" cy="362465"/>
          </a:xfrm>
          <a:prstGeom prst="roundRect">
            <a:avLst/>
          </a:prstGeom>
          <a:solidFill>
            <a:srgbClr val="FFFF00">
              <a:alpha val="17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152695" y="1888734"/>
            <a:ext cx="1553530" cy="362465"/>
          </a:xfrm>
          <a:prstGeom prst="roundRect">
            <a:avLst/>
          </a:prstGeom>
          <a:solidFill>
            <a:srgbClr val="FFFF00">
              <a:alpha val="17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2271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80</a:t>
            </a:fld>
            <a:endParaRPr lang="en-US"/>
          </a:p>
        </p:txBody>
      </p:sp>
      <p:pic>
        <p:nvPicPr>
          <p:cNvPr id="3" name="Picture 2"/>
          <p:cNvPicPr>
            <a:picLocks noChangeAspect="1"/>
          </p:cNvPicPr>
          <p:nvPr/>
        </p:nvPicPr>
        <p:blipFill>
          <a:blip r:embed="rId2"/>
          <a:stretch>
            <a:fillRect/>
          </a:stretch>
        </p:blipFill>
        <p:spPr>
          <a:xfrm>
            <a:off x="2359546" y="615019"/>
            <a:ext cx="7331019" cy="3452484"/>
          </a:xfrm>
          <a:prstGeom prst="rect">
            <a:avLst/>
          </a:prstGeom>
        </p:spPr>
      </p:pic>
      <p:sp>
        <p:nvSpPr>
          <p:cNvPr id="6" name="Rectangle 5"/>
          <p:cNvSpPr/>
          <p:nvPr/>
        </p:nvSpPr>
        <p:spPr>
          <a:xfrm>
            <a:off x="2230926" y="4150060"/>
            <a:ext cx="7979874" cy="369332"/>
          </a:xfrm>
          <a:prstGeom prst="rect">
            <a:avLst/>
          </a:prstGeom>
        </p:spPr>
        <p:txBody>
          <a:bodyPr wrap="square">
            <a:spAutoFit/>
          </a:bodyPr>
          <a:lstStyle/>
          <a:p>
            <a:r>
              <a:rPr lang="en-US" dirty="0">
                <a:latin typeface="Calibri" panose="020F0502020204030204" pitchFamily="34" charset="0"/>
              </a:rPr>
              <a:t>An Arduino Mega is connected to COM8. What is the problem with the setup?</a:t>
            </a:r>
          </a:p>
        </p:txBody>
      </p:sp>
      <p:pic>
        <p:nvPicPr>
          <p:cNvPr id="4" name="Picture 3"/>
          <p:cNvPicPr>
            <a:picLocks noChangeAspect="1"/>
          </p:cNvPicPr>
          <p:nvPr/>
        </p:nvPicPr>
        <p:blipFill>
          <a:blip r:embed="rId3"/>
          <a:stretch>
            <a:fillRect/>
          </a:stretch>
        </p:blipFill>
        <p:spPr>
          <a:xfrm>
            <a:off x="5543550" y="4566720"/>
            <a:ext cx="1104900" cy="1009650"/>
          </a:xfrm>
          <a:prstGeom prst="rect">
            <a:avLst/>
          </a:prstGeom>
        </p:spPr>
      </p:pic>
      <p:cxnSp>
        <p:nvCxnSpPr>
          <p:cNvPr id="10" name="Straight Arrow Connector 9"/>
          <p:cNvCxnSpPr/>
          <p:nvPr/>
        </p:nvCxnSpPr>
        <p:spPr>
          <a:xfrm flipH="1" flipV="1">
            <a:off x="6466490" y="5310728"/>
            <a:ext cx="772511" cy="31673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008180" y="5292353"/>
            <a:ext cx="693683" cy="41476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239000" y="5468207"/>
            <a:ext cx="2274982" cy="430887"/>
          </a:xfrm>
          <a:prstGeom prst="rect">
            <a:avLst/>
          </a:prstGeom>
          <a:solidFill>
            <a:srgbClr val="FFFF00">
              <a:alpha val="12000"/>
            </a:srgbClr>
          </a:solidFill>
        </p:spPr>
        <p:txBody>
          <a:bodyPr wrap="none" rtlCol="0">
            <a:spAutoFit/>
          </a:bodyPr>
          <a:lstStyle/>
          <a:p>
            <a:r>
              <a:rPr lang="en-US" sz="1100" dirty="0"/>
              <a:t>Upload</a:t>
            </a:r>
          </a:p>
          <a:p>
            <a:r>
              <a:rPr lang="en-US" sz="1100" dirty="0"/>
              <a:t>Transfer the program to the Arduino</a:t>
            </a:r>
          </a:p>
        </p:txBody>
      </p:sp>
      <p:sp>
        <p:nvSpPr>
          <p:cNvPr id="16" name="TextBox 15"/>
          <p:cNvSpPr txBox="1"/>
          <p:nvPr/>
        </p:nvSpPr>
        <p:spPr>
          <a:xfrm>
            <a:off x="2652467" y="5576371"/>
            <a:ext cx="2287806" cy="430887"/>
          </a:xfrm>
          <a:prstGeom prst="rect">
            <a:avLst/>
          </a:prstGeom>
          <a:solidFill>
            <a:srgbClr val="FFFF00">
              <a:alpha val="12000"/>
            </a:srgbClr>
          </a:solidFill>
        </p:spPr>
        <p:txBody>
          <a:bodyPr wrap="none" rtlCol="0">
            <a:spAutoFit/>
          </a:bodyPr>
          <a:lstStyle/>
          <a:p>
            <a:r>
              <a:rPr lang="en-US" sz="1100" dirty="0"/>
              <a:t>Verify</a:t>
            </a:r>
          </a:p>
          <a:p>
            <a:r>
              <a:rPr lang="en-US" sz="1100" dirty="0"/>
              <a:t>Check the program for syntax errors.</a:t>
            </a:r>
          </a:p>
        </p:txBody>
      </p:sp>
      <p:sp>
        <p:nvSpPr>
          <p:cNvPr id="17" name="Rectangle 16"/>
          <p:cNvSpPr/>
          <p:nvPr/>
        </p:nvSpPr>
        <p:spPr>
          <a:xfrm>
            <a:off x="5770286" y="1004840"/>
            <a:ext cx="2868389" cy="646331"/>
          </a:xfrm>
          <a:prstGeom prst="rect">
            <a:avLst/>
          </a:prstGeom>
        </p:spPr>
        <p:txBody>
          <a:bodyPr wrap="square">
            <a:spAutoFit/>
          </a:bodyPr>
          <a:lstStyle/>
          <a:p>
            <a:r>
              <a:rPr lang="en-US" dirty="0">
                <a:solidFill>
                  <a:srgbClr val="0070C0"/>
                </a:solidFill>
                <a:latin typeface="Calibri" panose="020F0502020204030204" pitchFamily="34" charset="0"/>
              </a:rPr>
              <a:t>Verify the program before uploading to the Arduino.</a:t>
            </a:r>
          </a:p>
        </p:txBody>
      </p:sp>
    </p:spTree>
    <p:extLst>
      <p:ext uri="{BB962C8B-B14F-4D97-AF65-F5344CB8AC3E}">
        <p14:creationId xmlns:p14="http://schemas.microsoft.com/office/powerpoint/2010/main" val="52057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81</a:t>
            </a:fld>
            <a:endParaRPr lang="en-US"/>
          </a:p>
        </p:txBody>
      </p:sp>
      <p:pic>
        <p:nvPicPr>
          <p:cNvPr id="2" name="Picture 1"/>
          <p:cNvPicPr>
            <a:picLocks noChangeAspect="1"/>
          </p:cNvPicPr>
          <p:nvPr/>
        </p:nvPicPr>
        <p:blipFill>
          <a:blip r:embed="rId2"/>
          <a:stretch>
            <a:fillRect/>
          </a:stretch>
        </p:blipFill>
        <p:spPr>
          <a:xfrm>
            <a:off x="985376" y="4860131"/>
            <a:ext cx="8226614" cy="900113"/>
          </a:xfrm>
          <a:prstGeom prst="rect">
            <a:avLst/>
          </a:prstGeom>
        </p:spPr>
      </p:pic>
      <p:pic>
        <p:nvPicPr>
          <p:cNvPr id="5" name="Picture 4"/>
          <p:cNvPicPr>
            <a:picLocks noChangeAspect="1"/>
          </p:cNvPicPr>
          <p:nvPr/>
        </p:nvPicPr>
        <p:blipFill>
          <a:blip r:embed="rId3"/>
          <a:stretch>
            <a:fillRect/>
          </a:stretch>
        </p:blipFill>
        <p:spPr>
          <a:xfrm>
            <a:off x="985376" y="2744787"/>
            <a:ext cx="8740087" cy="1519238"/>
          </a:xfrm>
          <a:prstGeom prst="rect">
            <a:avLst/>
          </a:prstGeom>
        </p:spPr>
      </p:pic>
      <p:sp>
        <p:nvSpPr>
          <p:cNvPr id="7" name="TextBox 6"/>
          <p:cNvSpPr txBox="1"/>
          <p:nvPr/>
        </p:nvSpPr>
        <p:spPr>
          <a:xfrm>
            <a:off x="1400175" y="847725"/>
            <a:ext cx="8105775" cy="830997"/>
          </a:xfrm>
          <a:prstGeom prst="rect">
            <a:avLst/>
          </a:prstGeom>
          <a:noFill/>
        </p:spPr>
        <p:txBody>
          <a:bodyPr wrap="square" rtlCol="0">
            <a:spAutoFit/>
          </a:bodyPr>
          <a:lstStyle/>
          <a:p>
            <a:r>
              <a:rPr lang="en-US" sz="2400" dirty="0" err="1" smtClean="0"/>
              <a:t>Arduino.ino</a:t>
            </a:r>
            <a:r>
              <a:rPr lang="en-US" sz="2400" dirty="0" smtClean="0"/>
              <a:t> file must be inside a folder of the same name.</a:t>
            </a:r>
          </a:p>
          <a:p>
            <a:r>
              <a:rPr lang="en-US" sz="2400" dirty="0" smtClean="0"/>
              <a:t>The first save creates the folder.</a:t>
            </a:r>
            <a:endParaRPr lang="en-US" sz="2400" dirty="0"/>
          </a:p>
        </p:txBody>
      </p:sp>
    </p:spTree>
    <p:extLst>
      <p:ext uri="{BB962C8B-B14F-4D97-AF65-F5344CB8AC3E}">
        <p14:creationId xmlns:p14="http://schemas.microsoft.com/office/powerpoint/2010/main" val="5457236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82</a:t>
            </a:fld>
            <a:endParaRPr lang="en-US"/>
          </a:p>
        </p:txBody>
      </p:sp>
      <p:pic>
        <p:nvPicPr>
          <p:cNvPr id="3" name="Picture 2"/>
          <p:cNvPicPr>
            <a:picLocks noChangeAspect="1"/>
          </p:cNvPicPr>
          <p:nvPr/>
        </p:nvPicPr>
        <p:blipFill>
          <a:blip r:embed="rId2"/>
          <a:stretch>
            <a:fillRect/>
          </a:stretch>
        </p:blipFill>
        <p:spPr>
          <a:xfrm>
            <a:off x="1109662" y="519112"/>
            <a:ext cx="8559790" cy="5348288"/>
          </a:xfrm>
          <a:prstGeom prst="rect">
            <a:avLst/>
          </a:prstGeom>
        </p:spPr>
      </p:pic>
    </p:spTree>
    <p:extLst>
      <p:ext uri="{BB962C8B-B14F-4D97-AF65-F5344CB8AC3E}">
        <p14:creationId xmlns:p14="http://schemas.microsoft.com/office/powerpoint/2010/main" val="22003321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83</a:t>
            </a:fld>
            <a:endParaRPr lang="en-US"/>
          </a:p>
        </p:txBody>
      </p:sp>
      <p:pic>
        <p:nvPicPr>
          <p:cNvPr id="2" name="Picture 1"/>
          <p:cNvPicPr>
            <a:picLocks noChangeAspect="1"/>
          </p:cNvPicPr>
          <p:nvPr/>
        </p:nvPicPr>
        <p:blipFill>
          <a:blip r:embed="rId2"/>
          <a:stretch>
            <a:fillRect/>
          </a:stretch>
        </p:blipFill>
        <p:spPr>
          <a:xfrm>
            <a:off x="1447800" y="533400"/>
            <a:ext cx="7917968" cy="4705350"/>
          </a:xfrm>
          <a:prstGeom prst="rect">
            <a:avLst/>
          </a:prstGeom>
        </p:spPr>
      </p:pic>
    </p:spTree>
    <p:extLst>
      <p:ext uri="{BB962C8B-B14F-4D97-AF65-F5344CB8AC3E}">
        <p14:creationId xmlns:p14="http://schemas.microsoft.com/office/powerpoint/2010/main" val="33241450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84</a:t>
            </a:fld>
            <a:endParaRPr lang="en-US"/>
          </a:p>
        </p:txBody>
      </p:sp>
      <p:pic>
        <p:nvPicPr>
          <p:cNvPr id="3" name="Picture 2"/>
          <p:cNvPicPr>
            <a:picLocks noChangeAspect="1"/>
          </p:cNvPicPr>
          <p:nvPr/>
        </p:nvPicPr>
        <p:blipFill>
          <a:blip r:embed="rId2"/>
          <a:stretch>
            <a:fillRect/>
          </a:stretch>
        </p:blipFill>
        <p:spPr>
          <a:xfrm>
            <a:off x="676275" y="504825"/>
            <a:ext cx="5848350" cy="5184882"/>
          </a:xfrm>
          <a:prstGeom prst="rect">
            <a:avLst/>
          </a:prstGeom>
        </p:spPr>
      </p:pic>
      <p:pic>
        <p:nvPicPr>
          <p:cNvPr id="6" name="Picture 5"/>
          <p:cNvPicPr>
            <a:picLocks noChangeAspect="1"/>
          </p:cNvPicPr>
          <p:nvPr/>
        </p:nvPicPr>
        <p:blipFill>
          <a:blip r:embed="rId3"/>
          <a:stretch>
            <a:fillRect/>
          </a:stretch>
        </p:blipFill>
        <p:spPr>
          <a:xfrm>
            <a:off x="7743825" y="661987"/>
            <a:ext cx="2873540" cy="4090988"/>
          </a:xfrm>
          <a:prstGeom prst="rect">
            <a:avLst/>
          </a:prstGeom>
        </p:spPr>
      </p:pic>
      <p:sp>
        <p:nvSpPr>
          <p:cNvPr id="7" name="TextBox 6"/>
          <p:cNvSpPr txBox="1"/>
          <p:nvPr/>
        </p:nvSpPr>
        <p:spPr>
          <a:xfrm>
            <a:off x="7067550" y="4752975"/>
            <a:ext cx="3662669" cy="923330"/>
          </a:xfrm>
          <a:prstGeom prst="rect">
            <a:avLst/>
          </a:prstGeom>
          <a:noFill/>
        </p:spPr>
        <p:txBody>
          <a:bodyPr wrap="none" rtlCol="0">
            <a:spAutoFit/>
          </a:bodyPr>
          <a:lstStyle/>
          <a:p>
            <a:r>
              <a:rPr lang="en-US" dirty="0" smtClean="0"/>
              <a:t>~ 500 ohms outdoors sunny (0.24 v)</a:t>
            </a:r>
          </a:p>
          <a:p>
            <a:r>
              <a:rPr lang="en-US" dirty="0" smtClean="0"/>
              <a:t>~ 6,000 ohms room light (1.9 volts )</a:t>
            </a:r>
          </a:p>
          <a:p>
            <a:r>
              <a:rPr lang="en-US" dirty="0" smtClean="0"/>
              <a:t>~ 50,000 ohms in darkness (4.2 volts)</a:t>
            </a:r>
            <a:endParaRPr lang="en-US" dirty="0"/>
          </a:p>
        </p:txBody>
      </p:sp>
      <p:sp>
        <p:nvSpPr>
          <p:cNvPr id="10" name="TextBox 9"/>
          <p:cNvSpPr txBox="1"/>
          <p:nvPr/>
        </p:nvSpPr>
        <p:spPr>
          <a:xfrm>
            <a:off x="9556241" y="1314450"/>
            <a:ext cx="2156168" cy="646331"/>
          </a:xfrm>
          <a:prstGeom prst="rect">
            <a:avLst/>
          </a:prstGeom>
          <a:noFill/>
        </p:spPr>
        <p:txBody>
          <a:bodyPr wrap="none" rtlCol="0">
            <a:spAutoFit/>
          </a:bodyPr>
          <a:lstStyle/>
          <a:p>
            <a:r>
              <a:rPr lang="en-US" dirty="0" smtClean="0">
                <a:solidFill>
                  <a:srgbClr val="FF0000"/>
                </a:solidFill>
              </a:rPr>
              <a:t>Lower voltage when</a:t>
            </a:r>
          </a:p>
          <a:p>
            <a:r>
              <a:rPr lang="en-US" dirty="0">
                <a:solidFill>
                  <a:srgbClr val="FF0000"/>
                </a:solidFill>
              </a:rPr>
              <a:t>b</a:t>
            </a:r>
            <a:r>
              <a:rPr lang="en-US" dirty="0" smtClean="0">
                <a:solidFill>
                  <a:srgbClr val="FF0000"/>
                </a:solidFill>
              </a:rPr>
              <a:t>righter.</a:t>
            </a:r>
            <a:endParaRPr lang="en-US" dirty="0">
              <a:solidFill>
                <a:srgbClr val="FF0000"/>
              </a:solidFill>
            </a:endParaRPr>
          </a:p>
        </p:txBody>
      </p:sp>
    </p:spTree>
    <p:extLst>
      <p:ext uri="{BB962C8B-B14F-4D97-AF65-F5344CB8AC3E}">
        <p14:creationId xmlns:p14="http://schemas.microsoft.com/office/powerpoint/2010/main" val="2474602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85</a:t>
            </a:fld>
            <a:endParaRPr lang="en-US"/>
          </a:p>
        </p:txBody>
      </p:sp>
      <p:pic>
        <p:nvPicPr>
          <p:cNvPr id="2" name="Picture 1"/>
          <p:cNvPicPr>
            <a:picLocks noChangeAspect="1"/>
          </p:cNvPicPr>
          <p:nvPr/>
        </p:nvPicPr>
        <p:blipFill>
          <a:blip r:embed="rId2"/>
          <a:stretch>
            <a:fillRect/>
          </a:stretch>
        </p:blipFill>
        <p:spPr>
          <a:xfrm>
            <a:off x="476249" y="466724"/>
            <a:ext cx="8795385" cy="4886325"/>
          </a:xfrm>
          <a:prstGeom prst="rect">
            <a:avLst/>
          </a:prstGeom>
        </p:spPr>
      </p:pic>
      <p:pic>
        <p:nvPicPr>
          <p:cNvPr id="3" name="Picture 2"/>
          <p:cNvPicPr>
            <a:picLocks noChangeAspect="1"/>
          </p:cNvPicPr>
          <p:nvPr/>
        </p:nvPicPr>
        <p:blipFill>
          <a:blip r:embed="rId3"/>
          <a:stretch>
            <a:fillRect/>
          </a:stretch>
        </p:blipFill>
        <p:spPr>
          <a:xfrm>
            <a:off x="7232120" y="3182936"/>
            <a:ext cx="4079027" cy="2671763"/>
          </a:xfrm>
          <a:prstGeom prst="rect">
            <a:avLst/>
          </a:prstGeom>
        </p:spPr>
      </p:pic>
      <p:pic>
        <p:nvPicPr>
          <p:cNvPr id="4" name="Picture 3"/>
          <p:cNvPicPr>
            <a:picLocks noChangeAspect="1"/>
          </p:cNvPicPr>
          <p:nvPr/>
        </p:nvPicPr>
        <p:blipFill>
          <a:blip r:embed="rId4"/>
          <a:stretch>
            <a:fillRect/>
          </a:stretch>
        </p:blipFill>
        <p:spPr>
          <a:xfrm>
            <a:off x="4481512" y="3471067"/>
            <a:ext cx="2162175" cy="2095500"/>
          </a:xfrm>
          <a:prstGeom prst="rect">
            <a:avLst/>
          </a:prstGeom>
        </p:spPr>
      </p:pic>
    </p:spTree>
    <p:extLst>
      <p:ext uri="{BB962C8B-B14F-4D97-AF65-F5344CB8AC3E}">
        <p14:creationId xmlns:p14="http://schemas.microsoft.com/office/powerpoint/2010/main" val="20540137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86</a:t>
            </a:fld>
            <a:endParaRPr lang="en-US"/>
          </a:p>
        </p:txBody>
      </p:sp>
      <p:pic>
        <p:nvPicPr>
          <p:cNvPr id="2" name="Picture 1"/>
          <p:cNvPicPr>
            <a:picLocks noChangeAspect="1"/>
          </p:cNvPicPr>
          <p:nvPr/>
        </p:nvPicPr>
        <p:blipFill>
          <a:blip r:embed="rId2"/>
          <a:stretch>
            <a:fillRect/>
          </a:stretch>
        </p:blipFill>
        <p:spPr>
          <a:xfrm>
            <a:off x="238125" y="438149"/>
            <a:ext cx="11811280" cy="3019425"/>
          </a:xfrm>
          <a:prstGeom prst="rect">
            <a:avLst/>
          </a:prstGeom>
        </p:spPr>
      </p:pic>
      <p:pic>
        <p:nvPicPr>
          <p:cNvPr id="3" name="Picture 2"/>
          <p:cNvPicPr>
            <a:picLocks noChangeAspect="1"/>
          </p:cNvPicPr>
          <p:nvPr/>
        </p:nvPicPr>
        <p:blipFill>
          <a:blip r:embed="rId3"/>
          <a:stretch>
            <a:fillRect/>
          </a:stretch>
        </p:blipFill>
        <p:spPr>
          <a:xfrm>
            <a:off x="6276975" y="2831146"/>
            <a:ext cx="4381500" cy="2869883"/>
          </a:xfrm>
          <a:prstGeom prst="rect">
            <a:avLst/>
          </a:prstGeom>
        </p:spPr>
      </p:pic>
      <p:pic>
        <p:nvPicPr>
          <p:cNvPr id="4" name="Picture 3"/>
          <p:cNvPicPr>
            <a:picLocks noChangeAspect="1"/>
          </p:cNvPicPr>
          <p:nvPr/>
        </p:nvPicPr>
        <p:blipFill>
          <a:blip r:embed="rId4"/>
          <a:stretch>
            <a:fillRect/>
          </a:stretch>
        </p:blipFill>
        <p:spPr>
          <a:xfrm>
            <a:off x="762000" y="3815079"/>
            <a:ext cx="4267200" cy="1885950"/>
          </a:xfrm>
          <a:prstGeom prst="rect">
            <a:avLst/>
          </a:prstGeom>
        </p:spPr>
      </p:pic>
    </p:spTree>
    <p:extLst>
      <p:ext uri="{BB962C8B-B14F-4D97-AF65-F5344CB8AC3E}">
        <p14:creationId xmlns:p14="http://schemas.microsoft.com/office/powerpoint/2010/main" val="20132984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87</a:t>
            </a:fld>
            <a:endParaRPr lang="en-US"/>
          </a:p>
        </p:txBody>
      </p:sp>
      <p:pic>
        <p:nvPicPr>
          <p:cNvPr id="8" name="Picture 7"/>
          <p:cNvPicPr>
            <a:picLocks noChangeAspect="1"/>
          </p:cNvPicPr>
          <p:nvPr/>
        </p:nvPicPr>
        <p:blipFill>
          <a:blip r:embed="rId3"/>
          <a:stretch>
            <a:fillRect/>
          </a:stretch>
        </p:blipFill>
        <p:spPr>
          <a:xfrm>
            <a:off x="8991600" y="3671092"/>
            <a:ext cx="2162175" cy="2095500"/>
          </a:xfrm>
          <a:prstGeom prst="rect">
            <a:avLst/>
          </a:prstGeom>
        </p:spPr>
      </p:pic>
      <p:pic>
        <p:nvPicPr>
          <p:cNvPr id="5" name="Picture 4"/>
          <p:cNvPicPr>
            <a:picLocks noChangeAspect="1"/>
          </p:cNvPicPr>
          <p:nvPr/>
        </p:nvPicPr>
        <p:blipFill>
          <a:blip r:embed="rId4"/>
          <a:stretch>
            <a:fillRect/>
          </a:stretch>
        </p:blipFill>
        <p:spPr>
          <a:xfrm>
            <a:off x="300037" y="304799"/>
            <a:ext cx="11889376" cy="3219451"/>
          </a:xfrm>
          <a:prstGeom prst="rect">
            <a:avLst/>
          </a:prstGeom>
        </p:spPr>
      </p:pic>
      <p:pic>
        <p:nvPicPr>
          <p:cNvPr id="9" name="Picture 8"/>
          <p:cNvPicPr>
            <a:picLocks noChangeAspect="1"/>
          </p:cNvPicPr>
          <p:nvPr/>
        </p:nvPicPr>
        <p:blipFill>
          <a:blip r:embed="rId5"/>
          <a:stretch>
            <a:fillRect/>
          </a:stretch>
        </p:blipFill>
        <p:spPr>
          <a:xfrm>
            <a:off x="976312" y="3844924"/>
            <a:ext cx="5864918" cy="2317751"/>
          </a:xfrm>
          <a:prstGeom prst="rect">
            <a:avLst/>
          </a:prstGeom>
        </p:spPr>
      </p:pic>
      <p:sp>
        <p:nvSpPr>
          <p:cNvPr id="10" name="Rounded Rectangle 9"/>
          <p:cNvSpPr/>
          <p:nvPr/>
        </p:nvSpPr>
        <p:spPr>
          <a:xfrm>
            <a:off x="514350" y="3524250"/>
            <a:ext cx="7191375" cy="95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72100" y="3844924"/>
            <a:ext cx="2638425" cy="369332"/>
          </a:xfrm>
          <a:prstGeom prst="rect">
            <a:avLst/>
          </a:prstGeom>
          <a:noFill/>
        </p:spPr>
        <p:txBody>
          <a:bodyPr wrap="square" rtlCol="0">
            <a:spAutoFit/>
          </a:bodyPr>
          <a:lstStyle/>
          <a:p>
            <a:r>
              <a:rPr lang="en-US" dirty="0" smtClean="0"/>
              <a:t>2</a:t>
            </a:r>
            <a:r>
              <a:rPr lang="en-US" baseline="30000" dirty="0" smtClean="0"/>
              <a:t>nd</a:t>
            </a:r>
            <a:r>
              <a:rPr lang="en-US" dirty="0" smtClean="0"/>
              <a:t> approach</a:t>
            </a:r>
            <a:endParaRPr lang="en-US" dirty="0"/>
          </a:p>
        </p:txBody>
      </p:sp>
    </p:spTree>
    <p:extLst>
      <p:ext uri="{BB962C8B-B14F-4D97-AF65-F5344CB8AC3E}">
        <p14:creationId xmlns:p14="http://schemas.microsoft.com/office/powerpoint/2010/main" val="35766886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88</a:t>
            </a:fld>
            <a:endParaRPr lang="en-US"/>
          </a:p>
        </p:txBody>
      </p:sp>
      <p:pic>
        <p:nvPicPr>
          <p:cNvPr id="2" name="Picture 1"/>
          <p:cNvPicPr>
            <a:picLocks noChangeAspect="1"/>
          </p:cNvPicPr>
          <p:nvPr/>
        </p:nvPicPr>
        <p:blipFill>
          <a:blip r:embed="rId2"/>
          <a:stretch>
            <a:fillRect/>
          </a:stretch>
        </p:blipFill>
        <p:spPr>
          <a:xfrm>
            <a:off x="471487" y="442912"/>
            <a:ext cx="8188208" cy="4329113"/>
          </a:xfrm>
          <a:prstGeom prst="rect">
            <a:avLst/>
          </a:prstGeom>
        </p:spPr>
      </p:pic>
      <p:pic>
        <p:nvPicPr>
          <p:cNvPr id="3" name="Picture 2"/>
          <p:cNvPicPr>
            <a:picLocks noChangeAspect="1"/>
          </p:cNvPicPr>
          <p:nvPr/>
        </p:nvPicPr>
        <p:blipFill>
          <a:blip r:embed="rId3"/>
          <a:stretch>
            <a:fillRect/>
          </a:stretch>
        </p:blipFill>
        <p:spPr>
          <a:xfrm>
            <a:off x="2067566" y="4772025"/>
            <a:ext cx="4996050" cy="1163637"/>
          </a:xfrm>
          <a:prstGeom prst="rect">
            <a:avLst/>
          </a:prstGeom>
        </p:spPr>
      </p:pic>
      <p:pic>
        <p:nvPicPr>
          <p:cNvPr id="4" name="Picture 3"/>
          <p:cNvPicPr>
            <a:picLocks noChangeAspect="1"/>
          </p:cNvPicPr>
          <p:nvPr/>
        </p:nvPicPr>
        <p:blipFill>
          <a:blip r:embed="rId4"/>
          <a:stretch>
            <a:fillRect/>
          </a:stretch>
        </p:blipFill>
        <p:spPr>
          <a:xfrm>
            <a:off x="8610600" y="442912"/>
            <a:ext cx="1642500" cy="2338387"/>
          </a:xfrm>
          <a:prstGeom prst="rect">
            <a:avLst/>
          </a:prstGeom>
        </p:spPr>
      </p:pic>
      <p:pic>
        <p:nvPicPr>
          <p:cNvPr id="5" name="Picture 4"/>
          <p:cNvPicPr>
            <a:picLocks noChangeAspect="1"/>
          </p:cNvPicPr>
          <p:nvPr/>
        </p:nvPicPr>
        <p:blipFill>
          <a:blip r:embed="rId5"/>
          <a:stretch>
            <a:fillRect/>
          </a:stretch>
        </p:blipFill>
        <p:spPr>
          <a:xfrm>
            <a:off x="8612523" y="3166268"/>
            <a:ext cx="1854654" cy="2909888"/>
          </a:xfrm>
          <a:prstGeom prst="rect">
            <a:avLst/>
          </a:prstGeom>
        </p:spPr>
      </p:pic>
      <p:sp>
        <p:nvSpPr>
          <p:cNvPr id="6" name="TextBox 5"/>
          <p:cNvSpPr txBox="1"/>
          <p:nvPr/>
        </p:nvSpPr>
        <p:spPr>
          <a:xfrm>
            <a:off x="10253100" y="1104900"/>
            <a:ext cx="1811906" cy="646331"/>
          </a:xfrm>
          <a:prstGeom prst="rect">
            <a:avLst/>
          </a:prstGeom>
          <a:noFill/>
        </p:spPr>
        <p:txBody>
          <a:bodyPr wrap="none" rtlCol="0">
            <a:spAutoFit/>
          </a:bodyPr>
          <a:lstStyle/>
          <a:p>
            <a:r>
              <a:rPr lang="en-US" dirty="0" smtClean="0"/>
              <a:t>Voltage increases</a:t>
            </a:r>
          </a:p>
          <a:p>
            <a:r>
              <a:rPr lang="en-US" dirty="0" smtClean="0"/>
              <a:t>when darker.</a:t>
            </a:r>
            <a:endParaRPr lang="en-US" dirty="0"/>
          </a:p>
        </p:txBody>
      </p:sp>
      <p:sp>
        <p:nvSpPr>
          <p:cNvPr id="9" name="TextBox 8"/>
          <p:cNvSpPr txBox="1"/>
          <p:nvPr/>
        </p:nvSpPr>
        <p:spPr>
          <a:xfrm>
            <a:off x="9757800" y="4621212"/>
            <a:ext cx="1842171" cy="646331"/>
          </a:xfrm>
          <a:prstGeom prst="rect">
            <a:avLst/>
          </a:prstGeom>
          <a:noFill/>
        </p:spPr>
        <p:txBody>
          <a:bodyPr wrap="none" rtlCol="0">
            <a:spAutoFit/>
          </a:bodyPr>
          <a:lstStyle/>
          <a:p>
            <a:r>
              <a:rPr lang="en-US" dirty="0" smtClean="0"/>
              <a:t>Voltage increases</a:t>
            </a:r>
          </a:p>
          <a:p>
            <a:r>
              <a:rPr lang="en-US" dirty="0" smtClean="0"/>
              <a:t>when brighter.</a:t>
            </a:r>
            <a:endParaRPr lang="en-US" dirty="0"/>
          </a:p>
        </p:txBody>
      </p:sp>
    </p:spTree>
    <p:extLst>
      <p:ext uri="{BB962C8B-B14F-4D97-AF65-F5344CB8AC3E}">
        <p14:creationId xmlns:p14="http://schemas.microsoft.com/office/powerpoint/2010/main" val="40663202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dirty="0"/>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89</a:t>
            </a:fld>
            <a:endParaRPr lang="en-US"/>
          </a:p>
        </p:txBody>
      </p:sp>
      <p:pic>
        <p:nvPicPr>
          <p:cNvPr id="2" name="Picture 1"/>
          <p:cNvPicPr>
            <a:picLocks noChangeAspect="1"/>
          </p:cNvPicPr>
          <p:nvPr/>
        </p:nvPicPr>
        <p:blipFill>
          <a:blip r:embed="rId2"/>
          <a:stretch>
            <a:fillRect/>
          </a:stretch>
        </p:blipFill>
        <p:spPr>
          <a:xfrm>
            <a:off x="533400" y="285749"/>
            <a:ext cx="6900108" cy="5553075"/>
          </a:xfrm>
          <a:prstGeom prst="rect">
            <a:avLst/>
          </a:prstGeom>
        </p:spPr>
      </p:pic>
      <p:pic>
        <p:nvPicPr>
          <p:cNvPr id="3" name="Picture 2"/>
          <p:cNvPicPr>
            <a:picLocks noChangeAspect="1"/>
          </p:cNvPicPr>
          <p:nvPr/>
        </p:nvPicPr>
        <p:blipFill>
          <a:blip r:embed="rId3"/>
          <a:stretch>
            <a:fillRect/>
          </a:stretch>
        </p:blipFill>
        <p:spPr>
          <a:xfrm>
            <a:off x="3833812" y="2100262"/>
            <a:ext cx="8131334" cy="2290763"/>
          </a:xfrm>
          <a:prstGeom prst="rect">
            <a:avLst/>
          </a:prstGeom>
        </p:spPr>
      </p:pic>
    </p:spTree>
    <p:extLst>
      <p:ext uri="{BB962C8B-B14F-4D97-AF65-F5344CB8AC3E}">
        <p14:creationId xmlns:p14="http://schemas.microsoft.com/office/powerpoint/2010/main" val="49773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Class 4 Theory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a:t>
            </a:fld>
            <a:endParaRPr lang="en-US"/>
          </a:p>
        </p:txBody>
      </p:sp>
      <p:pic>
        <p:nvPicPr>
          <p:cNvPr id="3" name="Picture 2"/>
          <p:cNvPicPr>
            <a:picLocks noChangeAspect="1"/>
          </p:cNvPicPr>
          <p:nvPr/>
        </p:nvPicPr>
        <p:blipFill>
          <a:blip r:embed="rId3"/>
          <a:stretch>
            <a:fillRect/>
          </a:stretch>
        </p:blipFill>
        <p:spPr>
          <a:xfrm>
            <a:off x="590550" y="650557"/>
            <a:ext cx="10763250" cy="2572703"/>
          </a:xfrm>
          <a:prstGeom prst="rect">
            <a:avLst/>
          </a:prstGeom>
        </p:spPr>
      </p:pic>
      <p:pic>
        <p:nvPicPr>
          <p:cNvPr id="6" name="Picture 5"/>
          <p:cNvPicPr>
            <a:picLocks noChangeAspect="1"/>
          </p:cNvPicPr>
          <p:nvPr/>
        </p:nvPicPr>
        <p:blipFill>
          <a:blip r:embed="rId4"/>
          <a:stretch>
            <a:fillRect/>
          </a:stretch>
        </p:blipFill>
        <p:spPr>
          <a:xfrm>
            <a:off x="443593" y="3860800"/>
            <a:ext cx="8439150" cy="2495550"/>
          </a:xfrm>
          <a:prstGeom prst="rect">
            <a:avLst/>
          </a:prstGeom>
        </p:spPr>
      </p:pic>
      <p:sp>
        <p:nvSpPr>
          <p:cNvPr id="2" name="Rectangle 1"/>
          <p:cNvSpPr/>
          <p:nvPr/>
        </p:nvSpPr>
        <p:spPr>
          <a:xfrm>
            <a:off x="6388021" y="4739243"/>
            <a:ext cx="3685496" cy="369332"/>
          </a:xfrm>
          <a:prstGeom prst="rect">
            <a:avLst/>
          </a:prstGeom>
        </p:spPr>
        <p:txBody>
          <a:bodyPr wrap="none">
            <a:spAutoFit/>
          </a:bodyPr>
          <a:lstStyle/>
          <a:p>
            <a:r>
              <a:rPr lang="en-US" dirty="0" smtClean="0">
                <a:solidFill>
                  <a:srgbClr val="FF0000"/>
                </a:solidFill>
              </a:rPr>
              <a:t>Check the results based on the code.</a:t>
            </a:r>
            <a:endParaRPr lang="en-US" dirty="0"/>
          </a:p>
        </p:txBody>
      </p:sp>
    </p:spTree>
    <p:extLst>
      <p:ext uri="{BB962C8B-B14F-4D97-AF65-F5344CB8AC3E}">
        <p14:creationId xmlns:p14="http://schemas.microsoft.com/office/powerpoint/2010/main" val="29158304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90</a:t>
            </a:fld>
            <a:endParaRPr lang="en-US"/>
          </a:p>
        </p:txBody>
      </p:sp>
      <p:pic>
        <p:nvPicPr>
          <p:cNvPr id="2" name="Picture 1"/>
          <p:cNvPicPr>
            <a:picLocks noChangeAspect="1"/>
          </p:cNvPicPr>
          <p:nvPr/>
        </p:nvPicPr>
        <p:blipFill>
          <a:blip r:embed="rId2"/>
          <a:stretch>
            <a:fillRect/>
          </a:stretch>
        </p:blipFill>
        <p:spPr>
          <a:xfrm>
            <a:off x="2286000" y="762657"/>
            <a:ext cx="6318761" cy="1854419"/>
          </a:xfrm>
          <a:prstGeom prst="rect">
            <a:avLst/>
          </a:prstGeom>
        </p:spPr>
      </p:pic>
      <p:pic>
        <p:nvPicPr>
          <p:cNvPr id="4" name="Picture 3"/>
          <p:cNvPicPr>
            <a:picLocks noChangeAspect="1"/>
          </p:cNvPicPr>
          <p:nvPr/>
        </p:nvPicPr>
        <p:blipFill>
          <a:blip r:embed="rId3"/>
          <a:stretch>
            <a:fillRect/>
          </a:stretch>
        </p:blipFill>
        <p:spPr>
          <a:xfrm>
            <a:off x="2353003" y="4088286"/>
            <a:ext cx="4590394" cy="1267497"/>
          </a:xfrm>
          <a:prstGeom prst="rect">
            <a:avLst/>
          </a:prstGeom>
        </p:spPr>
      </p:pic>
      <p:sp>
        <p:nvSpPr>
          <p:cNvPr id="8" name="Rectangle 7"/>
          <p:cNvSpPr/>
          <p:nvPr/>
        </p:nvSpPr>
        <p:spPr>
          <a:xfrm>
            <a:off x="2286000" y="2626685"/>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sp>
        <p:nvSpPr>
          <p:cNvPr id="9" name="Rectangle 8"/>
          <p:cNvSpPr/>
          <p:nvPr/>
        </p:nvSpPr>
        <p:spPr>
          <a:xfrm>
            <a:off x="4343401" y="406031"/>
            <a:ext cx="3094117" cy="461665"/>
          </a:xfrm>
          <a:prstGeom prst="rect">
            <a:avLst/>
          </a:prstGeom>
        </p:spPr>
        <p:txBody>
          <a:bodyPr wrap="none">
            <a:spAutoFit/>
          </a:bodyPr>
          <a:lstStyle/>
          <a:p>
            <a:r>
              <a:rPr lang="en-US" sz="2400" dirty="0">
                <a:solidFill>
                  <a:srgbClr val="0070C0"/>
                </a:solidFill>
                <a:latin typeface="Calibri" panose="020F0502020204030204" pitchFamily="34" charset="0"/>
              </a:rPr>
              <a:t>Arduino Compile Errors</a:t>
            </a:r>
            <a:endParaRPr lang="en-US" sz="2400" dirty="0">
              <a:solidFill>
                <a:srgbClr val="0070C0"/>
              </a:solidFill>
            </a:endParaRPr>
          </a:p>
        </p:txBody>
      </p:sp>
      <p:sp>
        <p:nvSpPr>
          <p:cNvPr id="6" name="Rectangle 5"/>
          <p:cNvSpPr/>
          <p:nvPr/>
        </p:nvSpPr>
        <p:spPr>
          <a:xfrm>
            <a:off x="2012731" y="3090042"/>
            <a:ext cx="76226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2881" y="3450271"/>
            <a:ext cx="3522976" cy="369332"/>
          </a:xfrm>
          <a:prstGeom prst="rect">
            <a:avLst/>
          </a:prstGeom>
        </p:spPr>
        <p:txBody>
          <a:bodyPr wrap="square">
            <a:spAutoFit/>
          </a:bodyPr>
          <a:lstStyle/>
          <a:p>
            <a:r>
              <a:rPr lang="en-US" dirty="0">
                <a:solidFill>
                  <a:srgbClr val="0070C0"/>
                </a:solidFill>
                <a:latin typeface="Calibri" panose="020F0502020204030204" pitchFamily="34" charset="0"/>
              </a:rPr>
              <a:t>Serial should be Uppercase.</a:t>
            </a:r>
            <a:endParaRPr lang="en-US" dirty="0">
              <a:solidFill>
                <a:srgbClr val="0070C0"/>
              </a:solidFill>
            </a:endParaRPr>
          </a:p>
        </p:txBody>
      </p:sp>
    </p:spTree>
    <p:extLst>
      <p:ext uri="{BB962C8B-B14F-4D97-AF65-F5344CB8AC3E}">
        <p14:creationId xmlns:p14="http://schemas.microsoft.com/office/powerpoint/2010/main" val="146178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91</a:t>
            </a:fld>
            <a:endParaRPr lang="en-US"/>
          </a:p>
        </p:txBody>
      </p:sp>
      <p:pic>
        <p:nvPicPr>
          <p:cNvPr id="5" name="Picture 4"/>
          <p:cNvPicPr>
            <a:picLocks noChangeAspect="1"/>
          </p:cNvPicPr>
          <p:nvPr/>
        </p:nvPicPr>
        <p:blipFill>
          <a:blip r:embed="rId2"/>
          <a:stretch>
            <a:fillRect/>
          </a:stretch>
        </p:blipFill>
        <p:spPr>
          <a:xfrm>
            <a:off x="2159309" y="1372866"/>
            <a:ext cx="7441270" cy="1228445"/>
          </a:xfrm>
          <a:prstGeom prst="rect">
            <a:avLst/>
          </a:prstGeom>
        </p:spPr>
      </p:pic>
      <p:pic>
        <p:nvPicPr>
          <p:cNvPr id="3" name="Picture 2"/>
          <p:cNvPicPr>
            <a:picLocks noChangeAspect="1"/>
          </p:cNvPicPr>
          <p:nvPr/>
        </p:nvPicPr>
        <p:blipFill>
          <a:blip r:embed="rId3"/>
          <a:stretch>
            <a:fillRect/>
          </a:stretch>
        </p:blipFill>
        <p:spPr>
          <a:xfrm>
            <a:off x="2214489" y="4219739"/>
            <a:ext cx="7173402" cy="959234"/>
          </a:xfrm>
          <a:prstGeom prst="rect">
            <a:avLst/>
          </a:prstGeom>
        </p:spPr>
      </p:pic>
      <p:sp>
        <p:nvSpPr>
          <p:cNvPr id="8" name="Rectangle 7"/>
          <p:cNvSpPr/>
          <p:nvPr/>
        </p:nvSpPr>
        <p:spPr>
          <a:xfrm>
            <a:off x="2086187" y="2661275"/>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sp>
        <p:nvSpPr>
          <p:cNvPr id="9" name="Rectangle 8"/>
          <p:cNvSpPr/>
          <p:nvPr/>
        </p:nvSpPr>
        <p:spPr>
          <a:xfrm>
            <a:off x="1999476" y="5388710"/>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sp>
        <p:nvSpPr>
          <p:cNvPr id="6" name="Rectangle 5"/>
          <p:cNvSpPr/>
          <p:nvPr/>
        </p:nvSpPr>
        <p:spPr>
          <a:xfrm>
            <a:off x="4254132" y="701464"/>
            <a:ext cx="3094117" cy="461665"/>
          </a:xfrm>
          <a:prstGeom prst="rect">
            <a:avLst/>
          </a:prstGeom>
        </p:spPr>
        <p:txBody>
          <a:bodyPr wrap="none">
            <a:spAutoFit/>
          </a:bodyPr>
          <a:lstStyle/>
          <a:p>
            <a:r>
              <a:rPr lang="en-US" sz="2400" dirty="0">
                <a:solidFill>
                  <a:srgbClr val="0070C0"/>
                </a:solidFill>
                <a:latin typeface="Calibri" panose="020F0502020204030204" pitchFamily="34" charset="0"/>
              </a:rPr>
              <a:t>Arduino Compile Errors</a:t>
            </a:r>
            <a:endParaRPr lang="en-US" sz="2400" dirty="0">
              <a:solidFill>
                <a:srgbClr val="0070C0"/>
              </a:solidFill>
            </a:endParaRPr>
          </a:p>
        </p:txBody>
      </p:sp>
      <p:sp>
        <p:nvSpPr>
          <p:cNvPr id="7" name="Rectangle 6"/>
          <p:cNvSpPr/>
          <p:nvPr/>
        </p:nvSpPr>
        <p:spPr>
          <a:xfrm>
            <a:off x="2214490" y="3456010"/>
            <a:ext cx="7460283" cy="55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6545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92</a:t>
            </a:fld>
            <a:endParaRPr lang="en-US"/>
          </a:p>
        </p:txBody>
      </p:sp>
      <p:pic>
        <p:nvPicPr>
          <p:cNvPr id="2" name="Picture 1"/>
          <p:cNvPicPr>
            <a:picLocks noChangeAspect="1"/>
          </p:cNvPicPr>
          <p:nvPr/>
        </p:nvPicPr>
        <p:blipFill>
          <a:blip r:embed="rId2"/>
          <a:stretch>
            <a:fillRect/>
          </a:stretch>
        </p:blipFill>
        <p:spPr>
          <a:xfrm>
            <a:off x="2184675" y="1029521"/>
            <a:ext cx="7008013" cy="1161887"/>
          </a:xfrm>
          <a:prstGeom prst="rect">
            <a:avLst/>
          </a:prstGeom>
        </p:spPr>
      </p:pic>
      <p:pic>
        <p:nvPicPr>
          <p:cNvPr id="4" name="Picture 3"/>
          <p:cNvPicPr>
            <a:picLocks noChangeAspect="1"/>
          </p:cNvPicPr>
          <p:nvPr/>
        </p:nvPicPr>
        <p:blipFill>
          <a:blip r:embed="rId3"/>
          <a:stretch>
            <a:fillRect/>
          </a:stretch>
        </p:blipFill>
        <p:spPr>
          <a:xfrm>
            <a:off x="2215830" y="3683219"/>
            <a:ext cx="6928171" cy="1022788"/>
          </a:xfrm>
          <a:prstGeom prst="rect">
            <a:avLst/>
          </a:prstGeom>
        </p:spPr>
      </p:pic>
      <p:sp>
        <p:nvSpPr>
          <p:cNvPr id="8" name="Rectangle 7"/>
          <p:cNvSpPr/>
          <p:nvPr/>
        </p:nvSpPr>
        <p:spPr>
          <a:xfrm>
            <a:off x="2184675" y="2300405"/>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sp>
        <p:nvSpPr>
          <p:cNvPr id="6" name="Rectangle 5"/>
          <p:cNvSpPr/>
          <p:nvPr/>
        </p:nvSpPr>
        <p:spPr>
          <a:xfrm>
            <a:off x="4335587" y="398658"/>
            <a:ext cx="2369944" cy="369332"/>
          </a:xfrm>
          <a:prstGeom prst="rect">
            <a:avLst/>
          </a:prstGeom>
        </p:spPr>
        <p:txBody>
          <a:bodyPr wrap="none">
            <a:spAutoFit/>
          </a:bodyPr>
          <a:lstStyle/>
          <a:p>
            <a:r>
              <a:rPr lang="en-US" dirty="0">
                <a:solidFill>
                  <a:srgbClr val="0070C0"/>
                </a:solidFill>
                <a:latin typeface="Calibri" panose="020F0502020204030204" pitchFamily="34" charset="0"/>
              </a:rPr>
              <a:t>Arduino Compile Errors</a:t>
            </a:r>
            <a:endParaRPr lang="en-US" dirty="0">
              <a:solidFill>
                <a:srgbClr val="0070C0"/>
              </a:solidFill>
            </a:endParaRPr>
          </a:p>
        </p:txBody>
      </p:sp>
      <p:sp>
        <p:nvSpPr>
          <p:cNvPr id="10" name="Rectangle 9"/>
          <p:cNvSpPr/>
          <p:nvPr/>
        </p:nvSpPr>
        <p:spPr>
          <a:xfrm>
            <a:off x="2012731" y="3090042"/>
            <a:ext cx="76226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93</a:t>
            </a:fld>
            <a:endParaRPr lang="en-US"/>
          </a:p>
        </p:txBody>
      </p:sp>
      <p:pic>
        <p:nvPicPr>
          <p:cNvPr id="6" name="Picture 5"/>
          <p:cNvPicPr/>
          <p:nvPr/>
        </p:nvPicPr>
        <p:blipFill>
          <a:blip r:embed="rId2"/>
          <a:stretch>
            <a:fillRect/>
          </a:stretch>
        </p:blipFill>
        <p:spPr>
          <a:xfrm>
            <a:off x="1965598" y="709121"/>
            <a:ext cx="7472692" cy="2412451"/>
          </a:xfrm>
          <a:prstGeom prst="rect">
            <a:avLst/>
          </a:prstGeom>
        </p:spPr>
      </p:pic>
      <p:sp>
        <p:nvSpPr>
          <p:cNvPr id="3" name="Rectangle 2"/>
          <p:cNvSpPr/>
          <p:nvPr/>
        </p:nvSpPr>
        <p:spPr>
          <a:xfrm>
            <a:off x="1999476" y="5388710"/>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pic>
        <p:nvPicPr>
          <p:cNvPr id="8" name="Picture 7"/>
          <p:cNvPicPr/>
          <p:nvPr/>
        </p:nvPicPr>
        <p:blipFill>
          <a:blip r:embed="rId3"/>
          <a:stretch>
            <a:fillRect/>
          </a:stretch>
        </p:blipFill>
        <p:spPr>
          <a:xfrm>
            <a:off x="2077929" y="3720377"/>
            <a:ext cx="2772597" cy="1605291"/>
          </a:xfrm>
          <a:prstGeom prst="rect">
            <a:avLst/>
          </a:prstGeom>
        </p:spPr>
      </p:pic>
      <p:sp>
        <p:nvSpPr>
          <p:cNvPr id="10" name="Rectangle 9"/>
          <p:cNvSpPr/>
          <p:nvPr/>
        </p:nvSpPr>
        <p:spPr>
          <a:xfrm>
            <a:off x="1965599" y="3201824"/>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sp>
        <p:nvSpPr>
          <p:cNvPr id="11" name="Rectangle 10"/>
          <p:cNvSpPr/>
          <p:nvPr/>
        </p:nvSpPr>
        <p:spPr>
          <a:xfrm>
            <a:off x="5240229" y="5388710"/>
            <a:ext cx="1894045" cy="369332"/>
          </a:xfrm>
          <a:prstGeom prst="rect">
            <a:avLst/>
          </a:prstGeom>
        </p:spPr>
        <p:txBody>
          <a:bodyPr wrap="none">
            <a:spAutoFit/>
          </a:bodyPr>
          <a:lstStyle/>
          <a:p>
            <a:r>
              <a:rPr lang="en-US" dirty="0">
                <a:solidFill>
                  <a:srgbClr val="FF0000"/>
                </a:solidFill>
                <a:latin typeface="Calibri" panose="020F0502020204030204" pitchFamily="34" charset="0"/>
              </a:rPr>
              <a:t>What is the error?</a:t>
            </a:r>
            <a:endParaRPr lang="en-US" dirty="0">
              <a:solidFill>
                <a:srgbClr val="FF0000"/>
              </a:solidFill>
            </a:endParaRPr>
          </a:p>
        </p:txBody>
      </p:sp>
      <p:pic>
        <p:nvPicPr>
          <p:cNvPr id="5" name="Picture 4"/>
          <p:cNvPicPr>
            <a:picLocks noChangeAspect="1"/>
          </p:cNvPicPr>
          <p:nvPr/>
        </p:nvPicPr>
        <p:blipFill>
          <a:blip r:embed="rId4"/>
          <a:stretch>
            <a:fillRect/>
          </a:stretch>
        </p:blipFill>
        <p:spPr>
          <a:xfrm>
            <a:off x="5240228" y="3701555"/>
            <a:ext cx="4970572" cy="1624113"/>
          </a:xfrm>
          <a:prstGeom prst="rect">
            <a:avLst/>
          </a:prstGeom>
        </p:spPr>
      </p:pic>
      <p:sp>
        <p:nvSpPr>
          <p:cNvPr id="7" name="Rectangle 6"/>
          <p:cNvSpPr/>
          <p:nvPr/>
        </p:nvSpPr>
        <p:spPr>
          <a:xfrm>
            <a:off x="4764329" y="259535"/>
            <a:ext cx="2369944" cy="369332"/>
          </a:xfrm>
          <a:prstGeom prst="rect">
            <a:avLst/>
          </a:prstGeom>
        </p:spPr>
        <p:txBody>
          <a:bodyPr wrap="none">
            <a:spAutoFit/>
          </a:bodyPr>
          <a:lstStyle/>
          <a:p>
            <a:r>
              <a:rPr lang="en-US" dirty="0">
                <a:solidFill>
                  <a:srgbClr val="0070C0"/>
                </a:solidFill>
                <a:latin typeface="Calibri" panose="020F0502020204030204" pitchFamily="34" charset="0"/>
              </a:rPr>
              <a:t>Arduino Compile Errors</a:t>
            </a:r>
            <a:endParaRPr lang="en-US" dirty="0">
              <a:solidFill>
                <a:srgbClr val="0070C0"/>
              </a:solidFill>
            </a:endParaRPr>
          </a:p>
        </p:txBody>
      </p:sp>
      <p:sp>
        <p:nvSpPr>
          <p:cNvPr id="12" name="Rectangle 11"/>
          <p:cNvSpPr/>
          <p:nvPr/>
        </p:nvSpPr>
        <p:spPr>
          <a:xfrm>
            <a:off x="4055257" y="3201824"/>
            <a:ext cx="3331233" cy="369332"/>
          </a:xfrm>
          <a:prstGeom prst="rect">
            <a:avLst/>
          </a:prstGeom>
        </p:spPr>
        <p:txBody>
          <a:bodyPr wrap="none">
            <a:spAutoFit/>
          </a:bodyPr>
          <a:lstStyle/>
          <a:p>
            <a:r>
              <a:rPr lang="en-US" dirty="0">
                <a:solidFill>
                  <a:srgbClr val="0070C0"/>
                </a:solidFill>
                <a:latin typeface="Calibri" panose="020F0502020204030204" pitchFamily="34" charset="0"/>
              </a:rPr>
              <a:t>Declared humidity a second time.</a:t>
            </a:r>
            <a:endParaRPr lang="en-US" dirty="0">
              <a:solidFill>
                <a:srgbClr val="0070C0"/>
              </a:solidFill>
            </a:endParaRPr>
          </a:p>
        </p:txBody>
      </p:sp>
      <p:sp>
        <p:nvSpPr>
          <p:cNvPr id="13" name="Rectangle 12"/>
          <p:cNvSpPr/>
          <p:nvPr/>
        </p:nvSpPr>
        <p:spPr>
          <a:xfrm>
            <a:off x="1908996" y="5758042"/>
            <a:ext cx="877163" cy="369332"/>
          </a:xfrm>
          <a:prstGeom prst="rect">
            <a:avLst/>
          </a:prstGeom>
        </p:spPr>
        <p:txBody>
          <a:bodyPr wrap="none">
            <a:spAutoFit/>
          </a:bodyPr>
          <a:lstStyle/>
          <a:p>
            <a:r>
              <a:rPr lang="en-US" dirty="0">
                <a:solidFill>
                  <a:srgbClr val="0070C0"/>
                </a:solidFill>
                <a:latin typeface="Calibri" panose="020F0502020204030204" pitchFamily="34" charset="0"/>
              </a:rPr>
              <a:t>“Lab 3”</a:t>
            </a:r>
            <a:endParaRPr lang="en-US" dirty="0">
              <a:solidFill>
                <a:srgbClr val="0070C0"/>
              </a:solidFill>
            </a:endParaRPr>
          </a:p>
        </p:txBody>
      </p:sp>
      <p:sp>
        <p:nvSpPr>
          <p:cNvPr id="14" name="Rectangle 13"/>
          <p:cNvSpPr/>
          <p:nvPr/>
        </p:nvSpPr>
        <p:spPr>
          <a:xfrm>
            <a:off x="5240228" y="5758042"/>
            <a:ext cx="2597486" cy="369332"/>
          </a:xfrm>
          <a:prstGeom prst="rect">
            <a:avLst/>
          </a:prstGeom>
        </p:spPr>
        <p:txBody>
          <a:bodyPr wrap="square">
            <a:spAutoFit/>
          </a:bodyPr>
          <a:lstStyle/>
          <a:p>
            <a:r>
              <a:rPr lang="en-US" dirty="0">
                <a:solidFill>
                  <a:srgbClr val="0070C0"/>
                </a:solidFill>
                <a:latin typeface="Calibri" panose="020F0502020204030204" pitchFamily="34" charset="0"/>
              </a:rPr>
              <a:t>Missing // comment .</a:t>
            </a:r>
            <a:endParaRPr lang="en-US" dirty="0">
              <a:solidFill>
                <a:srgbClr val="0070C0"/>
              </a:solidFill>
            </a:endParaRPr>
          </a:p>
        </p:txBody>
      </p:sp>
    </p:spTree>
    <p:extLst>
      <p:ext uri="{BB962C8B-B14F-4D97-AF65-F5344CB8AC3E}">
        <p14:creationId xmlns:p14="http://schemas.microsoft.com/office/powerpoint/2010/main" val="34564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94</a:t>
            </a:fld>
            <a:endParaRPr lang="en-US"/>
          </a:p>
        </p:txBody>
      </p:sp>
      <p:pic>
        <p:nvPicPr>
          <p:cNvPr id="2" name="Picture 1"/>
          <p:cNvPicPr>
            <a:picLocks noChangeAspect="1"/>
          </p:cNvPicPr>
          <p:nvPr/>
        </p:nvPicPr>
        <p:blipFill>
          <a:blip r:embed="rId2"/>
          <a:stretch>
            <a:fillRect/>
          </a:stretch>
        </p:blipFill>
        <p:spPr>
          <a:xfrm>
            <a:off x="2072510" y="444718"/>
            <a:ext cx="7363153" cy="5105836"/>
          </a:xfrm>
          <a:prstGeom prst="rect">
            <a:avLst/>
          </a:prstGeom>
        </p:spPr>
      </p:pic>
      <p:pic>
        <p:nvPicPr>
          <p:cNvPr id="5" name="Picture 4"/>
          <p:cNvPicPr>
            <a:picLocks noChangeAspect="1"/>
          </p:cNvPicPr>
          <p:nvPr/>
        </p:nvPicPr>
        <p:blipFill>
          <a:blip r:embed="rId3">
            <a:lum bright="28000"/>
          </a:blip>
          <a:stretch>
            <a:fillRect/>
          </a:stretch>
        </p:blipFill>
        <p:spPr>
          <a:xfrm>
            <a:off x="7180667" y="2114003"/>
            <a:ext cx="2447925" cy="1371600"/>
          </a:xfrm>
          <a:prstGeom prst="rect">
            <a:avLst/>
          </a:prstGeom>
        </p:spPr>
      </p:pic>
      <p:sp>
        <p:nvSpPr>
          <p:cNvPr id="3" name="Rectangle 2"/>
          <p:cNvSpPr/>
          <p:nvPr/>
        </p:nvSpPr>
        <p:spPr>
          <a:xfrm>
            <a:off x="4756014" y="5490921"/>
            <a:ext cx="1865062" cy="369332"/>
          </a:xfrm>
          <a:prstGeom prst="rect">
            <a:avLst/>
          </a:prstGeom>
        </p:spPr>
        <p:txBody>
          <a:bodyPr wrap="none">
            <a:spAutoFit/>
          </a:bodyPr>
          <a:lstStyle/>
          <a:p>
            <a:r>
              <a:rPr lang="en-US" dirty="0">
                <a:solidFill>
                  <a:srgbClr val="0070C0"/>
                </a:solidFill>
                <a:latin typeface="Calibri" panose="020F0502020204030204" pitchFamily="34" charset="0"/>
              </a:rPr>
              <a:t>Arduino I/O setup</a:t>
            </a:r>
            <a:endParaRPr lang="en-US" dirty="0"/>
          </a:p>
        </p:txBody>
      </p:sp>
      <p:sp>
        <p:nvSpPr>
          <p:cNvPr id="7" name="Rounded Rectangle 6"/>
          <p:cNvSpPr/>
          <p:nvPr/>
        </p:nvSpPr>
        <p:spPr>
          <a:xfrm>
            <a:off x="2719880" y="1574744"/>
            <a:ext cx="3131754" cy="774318"/>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708717" y="3759500"/>
            <a:ext cx="2601227" cy="434129"/>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801089" y="2519575"/>
            <a:ext cx="1678946"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801089" y="4356258"/>
            <a:ext cx="2159794"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01089" y="4796011"/>
            <a:ext cx="2364745"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719880" y="3447325"/>
            <a:ext cx="1342368"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38976" y="4315411"/>
            <a:ext cx="817853" cy="400110"/>
          </a:xfrm>
          <a:prstGeom prst="rect">
            <a:avLst/>
          </a:prstGeom>
          <a:solidFill>
            <a:srgbClr val="FFFF00">
              <a:alpha val="12000"/>
            </a:srgbClr>
          </a:solidFill>
        </p:spPr>
        <p:txBody>
          <a:bodyPr wrap="none" rtlCol="0">
            <a:spAutoFit/>
          </a:bodyPr>
          <a:lstStyle/>
          <a:p>
            <a:r>
              <a:rPr lang="en-US" sz="1000" dirty="0"/>
              <a:t>Pin 4 </a:t>
            </a:r>
          </a:p>
          <a:p>
            <a:r>
              <a:rPr lang="en-US" sz="1000" dirty="0"/>
              <a:t>Digital input</a:t>
            </a:r>
          </a:p>
        </p:txBody>
      </p:sp>
      <p:cxnSp>
        <p:nvCxnSpPr>
          <p:cNvPr id="14" name="Straight Arrow Connector 13"/>
          <p:cNvCxnSpPr/>
          <p:nvPr/>
        </p:nvCxnSpPr>
        <p:spPr>
          <a:xfrm flipH="1" flipV="1">
            <a:off x="8338705" y="2895432"/>
            <a:ext cx="300270" cy="14900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8993866" y="2895432"/>
            <a:ext cx="347923" cy="9750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41789" y="3726577"/>
            <a:ext cx="917239" cy="400110"/>
          </a:xfrm>
          <a:prstGeom prst="rect">
            <a:avLst/>
          </a:prstGeom>
          <a:solidFill>
            <a:srgbClr val="FFFF00">
              <a:alpha val="12000"/>
            </a:srgbClr>
          </a:solidFill>
        </p:spPr>
        <p:txBody>
          <a:bodyPr wrap="none" rtlCol="0">
            <a:spAutoFit/>
          </a:bodyPr>
          <a:lstStyle/>
          <a:p>
            <a:r>
              <a:rPr lang="en-US" sz="1000" dirty="0"/>
              <a:t>Pin 2 </a:t>
            </a:r>
          </a:p>
          <a:p>
            <a:r>
              <a:rPr lang="en-US" sz="1000" dirty="0"/>
              <a:t>Digital Output</a:t>
            </a:r>
          </a:p>
        </p:txBody>
      </p:sp>
    </p:spTree>
    <p:extLst>
      <p:ext uri="{BB962C8B-B14F-4D97-AF65-F5344CB8AC3E}">
        <p14:creationId xmlns:p14="http://schemas.microsoft.com/office/powerpoint/2010/main" val="363648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95</a:t>
            </a:fld>
            <a:endParaRPr lang="en-US"/>
          </a:p>
        </p:txBody>
      </p:sp>
      <p:pic>
        <p:nvPicPr>
          <p:cNvPr id="2" name="Picture 1"/>
          <p:cNvPicPr>
            <a:picLocks noChangeAspect="1"/>
          </p:cNvPicPr>
          <p:nvPr/>
        </p:nvPicPr>
        <p:blipFill>
          <a:blip r:embed="rId2"/>
          <a:stretch>
            <a:fillRect/>
          </a:stretch>
        </p:blipFill>
        <p:spPr>
          <a:xfrm>
            <a:off x="1912554" y="487909"/>
            <a:ext cx="7337664" cy="5234974"/>
          </a:xfrm>
          <a:prstGeom prst="rect">
            <a:avLst/>
          </a:prstGeom>
        </p:spPr>
      </p:pic>
      <p:pic>
        <p:nvPicPr>
          <p:cNvPr id="4" name="Picture 3"/>
          <p:cNvPicPr>
            <a:picLocks noChangeAspect="1"/>
          </p:cNvPicPr>
          <p:nvPr/>
        </p:nvPicPr>
        <p:blipFill>
          <a:blip r:embed="rId3">
            <a:lum bright="28000"/>
          </a:blip>
          <a:stretch>
            <a:fillRect/>
          </a:stretch>
        </p:blipFill>
        <p:spPr>
          <a:xfrm>
            <a:off x="7071821" y="3272769"/>
            <a:ext cx="2447925" cy="1371600"/>
          </a:xfrm>
          <a:prstGeom prst="rect">
            <a:avLst/>
          </a:prstGeom>
        </p:spPr>
      </p:pic>
      <p:sp>
        <p:nvSpPr>
          <p:cNvPr id="6" name="Rectangle 5"/>
          <p:cNvSpPr/>
          <p:nvPr/>
        </p:nvSpPr>
        <p:spPr>
          <a:xfrm>
            <a:off x="3058773" y="5854950"/>
            <a:ext cx="1865062" cy="369332"/>
          </a:xfrm>
          <a:prstGeom prst="rect">
            <a:avLst/>
          </a:prstGeom>
        </p:spPr>
        <p:txBody>
          <a:bodyPr wrap="none">
            <a:spAutoFit/>
          </a:bodyPr>
          <a:lstStyle/>
          <a:p>
            <a:r>
              <a:rPr lang="en-US" dirty="0">
                <a:solidFill>
                  <a:srgbClr val="0070C0"/>
                </a:solidFill>
                <a:latin typeface="Calibri" panose="020F0502020204030204" pitchFamily="34" charset="0"/>
              </a:rPr>
              <a:t>Arduino I/O setup</a:t>
            </a:r>
            <a:endParaRPr lang="en-US" dirty="0"/>
          </a:p>
        </p:txBody>
      </p:sp>
      <p:pic>
        <p:nvPicPr>
          <p:cNvPr id="7" name="Picture 6"/>
          <p:cNvPicPr>
            <a:picLocks noChangeAspect="1"/>
          </p:cNvPicPr>
          <p:nvPr/>
        </p:nvPicPr>
        <p:blipFill>
          <a:blip r:embed="rId4"/>
          <a:stretch>
            <a:fillRect/>
          </a:stretch>
        </p:blipFill>
        <p:spPr>
          <a:xfrm>
            <a:off x="6228693" y="5087252"/>
            <a:ext cx="3327838" cy="931353"/>
          </a:xfrm>
          <a:prstGeom prst="rect">
            <a:avLst/>
          </a:prstGeom>
        </p:spPr>
      </p:pic>
      <p:sp>
        <p:nvSpPr>
          <p:cNvPr id="10" name="Rounded Rectangle 9"/>
          <p:cNvSpPr/>
          <p:nvPr/>
        </p:nvSpPr>
        <p:spPr>
          <a:xfrm>
            <a:off x="2690691" y="930166"/>
            <a:ext cx="3389543" cy="27589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797417" y="3429000"/>
            <a:ext cx="3389543" cy="27589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789306" y="4660135"/>
            <a:ext cx="3389543" cy="27589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8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96</a:t>
            </a:fld>
            <a:endParaRPr lang="en-US"/>
          </a:p>
        </p:txBody>
      </p:sp>
      <p:pic>
        <p:nvPicPr>
          <p:cNvPr id="3" name="Picture 2"/>
          <p:cNvPicPr>
            <a:picLocks noChangeAspect="1"/>
          </p:cNvPicPr>
          <p:nvPr/>
        </p:nvPicPr>
        <p:blipFill>
          <a:blip r:embed="rId2"/>
          <a:stretch>
            <a:fillRect/>
          </a:stretch>
        </p:blipFill>
        <p:spPr>
          <a:xfrm>
            <a:off x="6215185" y="317610"/>
            <a:ext cx="3724030" cy="2059371"/>
          </a:xfrm>
          <a:prstGeom prst="rect">
            <a:avLst/>
          </a:prstGeom>
        </p:spPr>
      </p:pic>
      <p:pic>
        <p:nvPicPr>
          <p:cNvPr id="6" name="Picture 5"/>
          <p:cNvPicPr>
            <a:picLocks noChangeAspect="1"/>
          </p:cNvPicPr>
          <p:nvPr/>
        </p:nvPicPr>
        <p:blipFill>
          <a:blip r:embed="rId3"/>
          <a:stretch>
            <a:fillRect/>
          </a:stretch>
        </p:blipFill>
        <p:spPr>
          <a:xfrm>
            <a:off x="2039171" y="317610"/>
            <a:ext cx="3449857" cy="563522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268" y="2562716"/>
            <a:ext cx="2812982" cy="383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flipV="1">
            <a:off x="9454055" y="1521172"/>
            <a:ext cx="300270" cy="14900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17420" y="3011214"/>
            <a:ext cx="721672" cy="400110"/>
          </a:xfrm>
          <a:prstGeom prst="rect">
            <a:avLst/>
          </a:prstGeom>
          <a:solidFill>
            <a:srgbClr val="FFFF00">
              <a:alpha val="12000"/>
            </a:srgbClr>
          </a:solidFill>
        </p:spPr>
        <p:txBody>
          <a:bodyPr wrap="none" rtlCol="0">
            <a:spAutoFit/>
          </a:bodyPr>
          <a:lstStyle/>
          <a:p>
            <a:r>
              <a:rPr lang="en-US" sz="1000" dirty="0"/>
              <a:t>Serial Port</a:t>
            </a:r>
          </a:p>
          <a:p>
            <a:r>
              <a:rPr lang="en-US" sz="1000" dirty="0"/>
              <a:t>Viewer</a:t>
            </a:r>
          </a:p>
        </p:txBody>
      </p:sp>
      <p:sp>
        <p:nvSpPr>
          <p:cNvPr id="13" name="TextBox 12"/>
          <p:cNvSpPr txBox="1"/>
          <p:nvPr/>
        </p:nvSpPr>
        <p:spPr>
          <a:xfrm>
            <a:off x="2719551" y="6049736"/>
            <a:ext cx="1811714" cy="246221"/>
          </a:xfrm>
          <a:prstGeom prst="rect">
            <a:avLst/>
          </a:prstGeom>
          <a:solidFill>
            <a:srgbClr val="FFFF00">
              <a:alpha val="12000"/>
            </a:srgbClr>
          </a:solidFill>
        </p:spPr>
        <p:txBody>
          <a:bodyPr wrap="none" rtlCol="0">
            <a:spAutoFit/>
          </a:bodyPr>
          <a:lstStyle/>
          <a:p>
            <a:r>
              <a:rPr lang="en-US" sz="1000" dirty="0"/>
              <a:t>Sensor Values and input status.</a:t>
            </a:r>
          </a:p>
        </p:txBody>
      </p:sp>
      <p:sp>
        <p:nvSpPr>
          <p:cNvPr id="14" name="TextBox 13"/>
          <p:cNvSpPr txBox="1"/>
          <p:nvPr/>
        </p:nvSpPr>
        <p:spPr>
          <a:xfrm>
            <a:off x="5828544" y="2362255"/>
            <a:ext cx="3262432" cy="246221"/>
          </a:xfrm>
          <a:prstGeom prst="rect">
            <a:avLst/>
          </a:prstGeom>
          <a:solidFill>
            <a:srgbClr val="FFFF00">
              <a:alpha val="12000"/>
            </a:srgbClr>
          </a:solidFill>
        </p:spPr>
        <p:txBody>
          <a:bodyPr wrap="none" rtlCol="0">
            <a:spAutoFit/>
          </a:bodyPr>
          <a:lstStyle/>
          <a:p>
            <a:r>
              <a:rPr lang="en-US" sz="1000" dirty="0"/>
              <a:t>Thermistor temperature in degC versus resistance in ohms</a:t>
            </a:r>
          </a:p>
        </p:txBody>
      </p:sp>
      <p:sp>
        <p:nvSpPr>
          <p:cNvPr id="11" name="Rounded Rectangle 10"/>
          <p:cNvSpPr/>
          <p:nvPr/>
        </p:nvSpPr>
        <p:spPr>
          <a:xfrm>
            <a:off x="1667433" y="3575395"/>
            <a:ext cx="4004024" cy="275897"/>
          </a:xfrm>
          <a:prstGeom prst="roundRect">
            <a:avLst/>
          </a:prstGeom>
          <a:solidFill>
            <a:srgbClr val="FFFF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99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97</a:t>
            </a:fld>
            <a:endParaRPr lang="en-US"/>
          </a:p>
        </p:txBody>
      </p:sp>
      <p:pic>
        <p:nvPicPr>
          <p:cNvPr id="3" name="Picture 2"/>
          <p:cNvPicPr>
            <a:picLocks noChangeAspect="1"/>
          </p:cNvPicPr>
          <p:nvPr/>
        </p:nvPicPr>
        <p:blipFill>
          <a:blip r:embed="rId2"/>
          <a:stretch>
            <a:fillRect/>
          </a:stretch>
        </p:blipFill>
        <p:spPr>
          <a:xfrm>
            <a:off x="1785481" y="424701"/>
            <a:ext cx="8125613" cy="4892842"/>
          </a:xfrm>
          <a:prstGeom prst="rect">
            <a:avLst/>
          </a:prstGeom>
        </p:spPr>
      </p:pic>
    </p:spTree>
    <p:extLst>
      <p:ext uri="{BB962C8B-B14F-4D97-AF65-F5344CB8AC3E}">
        <p14:creationId xmlns:p14="http://schemas.microsoft.com/office/powerpoint/2010/main" val="37756206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98</a:t>
            </a:fld>
            <a:endParaRPr lang="en-US"/>
          </a:p>
        </p:txBody>
      </p:sp>
      <p:pic>
        <p:nvPicPr>
          <p:cNvPr id="2" name="Picture 1"/>
          <p:cNvPicPr>
            <a:picLocks noChangeAspect="1"/>
          </p:cNvPicPr>
          <p:nvPr/>
        </p:nvPicPr>
        <p:blipFill>
          <a:blip r:embed="rId2"/>
          <a:stretch>
            <a:fillRect/>
          </a:stretch>
        </p:blipFill>
        <p:spPr>
          <a:xfrm>
            <a:off x="1996653" y="518373"/>
            <a:ext cx="8276586" cy="4731545"/>
          </a:xfrm>
          <a:prstGeom prst="rect">
            <a:avLst/>
          </a:prstGeom>
        </p:spPr>
      </p:pic>
    </p:spTree>
    <p:extLst>
      <p:ext uri="{BB962C8B-B14F-4D97-AF65-F5344CB8AC3E}">
        <p14:creationId xmlns:p14="http://schemas.microsoft.com/office/powerpoint/2010/main" val="24379686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Class 4 Theory F2018</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99</a:t>
            </a:fld>
            <a:endParaRPr lang="en-US"/>
          </a:p>
        </p:txBody>
      </p:sp>
      <p:pic>
        <p:nvPicPr>
          <p:cNvPr id="2" name="Picture 1"/>
          <p:cNvPicPr>
            <a:picLocks noChangeAspect="1"/>
          </p:cNvPicPr>
          <p:nvPr/>
        </p:nvPicPr>
        <p:blipFill>
          <a:blip r:embed="rId2"/>
          <a:stretch>
            <a:fillRect/>
          </a:stretch>
        </p:blipFill>
        <p:spPr>
          <a:xfrm>
            <a:off x="2090410" y="461963"/>
            <a:ext cx="2543175" cy="1819275"/>
          </a:xfrm>
          <a:prstGeom prst="rect">
            <a:avLst/>
          </a:prstGeom>
        </p:spPr>
      </p:pic>
      <p:pic>
        <p:nvPicPr>
          <p:cNvPr id="3" name="Picture 2"/>
          <p:cNvPicPr>
            <a:picLocks noChangeAspect="1"/>
          </p:cNvPicPr>
          <p:nvPr/>
        </p:nvPicPr>
        <p:blipFill>
          <a:blip r:embed="rId3"/>
          <a:stretch>
            <a:fillRect/>
          </a:stretch>
        </p:blipFill>
        <p:spPr>
          <a:xfrm>
            <a:off x="7153275" y="461962"/>
            <a:ext cx="2457450" cy="3200400"/>
          </a:xfrm>
          <a:prstGeom prst="rect">
            <a:avLst/>
          </a:prstGeom>
        </p:spPr>
      </p:pic>
      <p:pic>
        <p:nvPicPr>
          <p:cNvPr id="4" name="Picture 3"/>
          <p:cNvPicPr>
            <a:picLocks noChangeAspect="1"/>
          </p:cNvPicPr>
          <p:nvPr/>
        </p:nvPicPr>
        <p:blipFill>
          <a:blip r:embed="rId4"/>
          <a:stretch>
            <a:fillRect/>
          </a:stretch>
        </p:blipFill>
        <p:spPr>
          <a:xfrm>
            <a:off x="1808009" y="4036332"/>
            <a:ext cx="7648575" cy="1790700"/>
          </a:xfrm>
          <a:prstGeom prst="rect">
            <a:avLst/>
          </a:prstGeom>
        </p:spPr>
      </p:pic>
      <p:sp>
        <p:nvSpPr>
          <p:cNvPr id="8" name="Rectangle 7"/>
          <p:cNvSpPr/>
          <p:nvPr/>
        </p:nvSpPr>
        <p:spPr>
          <a:xfrm>
            <a:off x="1927751" y="2739032"/>
            <a:ext cx="4285660" cy="369332"/>
          </a:xfrm>
          <a:prstGeom prst="rect">
            <a:avLst/>
          </a:prstGeom>
        </p:spPr>
        <p:txBody>
          <a:bodyPr wrap="none">
            <a:spAutoFit/>
          </a:bodyPr>
          <a:lstStyle/>
          <a:p>
            <a:r>
              <a:rPr lang="en-US" dirty="0">
                <a:hlinkClick r:id="rId5"/>
              </a:rPr>
              <a:t>https://www.arduino.cc/en/Guide/Libraries</a:t>
            </a:r>
            <a:endParaRPr lang="en-US" dirty="0"/>
          </a:p>
        </p:txBody>
      </p:sp>
    </p:spTree>
    <p:extLst>
      <p:ext uri="{BB962C8B-B14F-4D97-AF65-F5344CB8AC3E}">
        <p14:creationId xmlns:p14="http://schemas.microsoft.com/office/powerpoint/2010/main" val="2249595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3639</TotalTime>
  <Words>3583</Words>
  <Application>Microsoft Office PowerPoint</Application>
  <PresentationFormat>Widescreen</PresentationFormat>
  <Paragraphs>711</Paragraphs>
  <Slides>102</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Arial</vt:lpstr>
      <vt:lpstr>Calibri</vt:lpstr>
      <vt:lpstr>Calibri Light</vt:lpstr>
      <vt:lpstr>clear_sans</vt:lpstr>
      <vt:lpstr>Comic Sans MS</vt:lpstr>
      <vt:lpstr>Helvetica Neue</vt:lpstr>
      <vt:lpstr>inherit</vt:lpstr>
      <vt:lpstr>Wingdings</vt:lpstr>
      <vt:lpstr>Office Theme</vt:lpstr>
      <vt:lpstr>PowerPoint Presentation</vt:lpstr>
      <vt:lpstr>Fall 2018 CAM8302E (Week  4) Microcomputer Interfacing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Arduino DC Electrical Specs: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 Hanbury</dc:creator>
  <cp:lastModifiedBy>Michel Hanbury</cp:lastModifiedBy>
  <cp:revision>105</cp:revision>
  <cp:lastPrinted>2017-09-29T11:42:28Z</cp:lastPrinted>
  <dcterms:created xsi:type="dcterms:W3CDTF">2015-09-25T02:35:03Z</dcterms:created>
  <dcterms:modified xsi:type="dcterms:W3CDTF">2018-09-19T01:50:10Z</dcterms:modified>
</cp:coreProperties>
</file>