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477" r:id="rId3"/>
    <p:sldId id="478" r:id="rId4"/>
    <p:sldId id="516" r:id="rId5"/>
    <p:sldId id="389" r:id="rId6"/>
    <p:sldId id="390" r:id="rId7"/>
    <p:sldId id="489" r:id="rId8"/>
    <p:sldId id="394" r:id="rId9"/>
    <p:sldId id="391" r:id="rId10"/>
    <p:sldId id="411" r:id="rId11"/>
    <p:sldId id="514" r:id="rId12"/>
    <p:sldId id="515" r:id="rId13"/>
    <p:sldId id="486" r:id="rId14"/>
    <p:sldId id="488" r:id="rId15"/>
    <p:sldId id="492" r:id="rId16"/>
    <p:sldId id="504" r:id="rId17"/>
    <p:sldId id="487" r:id="rId18"/>
    <p:sldId id="503" r:id="rId19"/>
    <p:sldId id="456" r:id="rId20"/>
    <p:sldId id="457" r:id="rId21"/>
    <p:sldId id="461" r:id="rId22"/>
    <p:sldId id="462" r:id="rId23"/>
    <p:sldId id="463" r:id="rId24"/>
    <p:sldId id="464" r:id="rId25"/>
    <p:sldId id="412" r:id="rId26"/>
    <p:sldId id="507" r:id="rId27"/>
    <p:sldId id="508" r:id="rId28"/>
    <p:sldId id="446" r:id="rId29"/>
    <p:sldId id="417" r:id="rId30"/>
    <p:sldId id="445" r:id="rId31"/>
    <p:sldId id="444" r:id="rId32"/>
    <p:sldId id="393" r:id="rId33"/>
    <p:sldId id="416" r:id="rId34"/>
    <p:sldId id="497" r:id="rId35"/>
    <p:sldId id="509" r:id="rId36"/>
    <p:sldId id="498" r:id="rId37"/>
    <p:sldId id="493" r:id="rId38"/>
    <p:sldId id="494" r:id="rId39"/>
    <p:sldId id="479" r:id="rId40"/>
    <p:sldId id="495" r:id="rId41"/>
    <p:sldId id="491" r:id="rId42"/>
    <p:sldId id="510" r:id="rId43"/>
    <p:sldId id="511" r:id="rId44"/>
    <p:sldId id="502" r:id="rId45"/>
    <p:sldId id="420" r:id="rId46"/>
    <p:sldId id="490" r:id="rId47"/>
    <p:sldId id="512" r:id="rId48"/>
    <p:sldId id="513" r:id="rId49"/>
    <p:sldId id="470" r:id="rId50"/>
    <p:sldId id="471" r:id="rId51"/>
    <p:sldId id="473" r:id="rId52"/>
    <p:sldId id="429" r:id="rId53"/>
    <p:sldId id="431" r:id="rId54"/>
    <p:sldId id="432" r:id="rId55"/>
    <p:sldId id="433" r:id="rId56"/>
    <p:sldId id="434" r:id="rId57"/>
    <p:sldId id="435" r:id="rId58"/>
    <p:sldId id="436" r:id="rId59"/>
    <p:sldId id="437" r:id="rId60"/>
    <p:sldId id="438" r:id="rId61"/>
    <p:sldId id="439" r:id="rId62"/>
    <p:sldId id="440" r:id="rId63"/>
    <p:sldId id="441" r:id="rId64"/>
    <p:sldId id="442" r:id="rId65"/>
    <p:sldId id="443" r:id="rId66"/>
    <p:sldId id="338" r:id="rId67"/>
    <p:sldId id="334" r:id="rId68"/>
    <p:sldId id="339" r:id="rId69"/>
    <p:sldId id="313" r:id="rId70"/>
    <p:sldId id="517" r:id="rId71"/>
    <p:sldId id="518" r:id="rId72"/>
    <p:sldId id="519" r:id="rId73"/>
    <p:sldId id="520" r:id="rId7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506"/>
          </a:xfrm>
          <a:prstGeom prst="rect">
            <a:avLst/>
          </a:prstGeom>
        </p:spPr>
        <p:txBody>
          <a:bodyPr vert="horz" lIns="90590" tIns="45295" rIns="90590" bIns="45295" rtlCol="0"/>
          <a:lstStyle>
            <a:lvl1pPr algn="l">
              <a:defRPr sz="1200"/>
            </a:lvl1pPr>
          </a:lstStyle>
          <a:p>
            <a:endParaRPr lang="en-US"/>
          </a:p>
        </p:txBody>
      </p:sp>
      <p:sp>
        <p:nvSpPr>
          <p:cNvPr id="3" name="Date Placeholder 2"/>
          <p:cNvSpPr>
            <a:spLocks noGrp="1"/>
          </p:cNvSpPr>
          <p:nvPr>
            <p:ph type="dt" sz="quarter" idx="1"/>
          </p:nvPr>
        </p:nvSpPr>
        <p:spPr>
          <a:xfrm>
            <a:off x="3971619" y="0"/>
            <a:ext cx="3037212" cy="464506"/>
          </a:xfrm>
          <a:prstGeom prst="rect">
            <a:avLst/>
          </a:prstGeom>
        </p:spPr>
        <p:txBody>
          <a:bodyPr vert="horz" lIns="90590" tIns="45295" rIns="90590" bIns="45295" rtlCol="0"/>
          <a:lstStyle>
            <a:lvl1pPr algn="r">
              <a:defRPr sz="1200"/>
            </a:lvl1pPr>
          </a:lstStyle>
          <a:p>
            <a:fld id="{DFC197D6-4BB0-41A2-B37F-A3BBD878D37C}" type="datetimeFigureOut">
              <a:rPr lang="en-US" smtClean="0"/>
              <a:t>10/17/2018</a:t>
            </a:fld>
            <a:endParaRPr lang="en-US"/>
          </a:p>
        </p:txBody>
      </p:sp>
      <p:sp>
        <p:nvSpPr>
          <p:cNvPr id="4" name="Footer Placeholder 3"/>
          <p:cNvSpPr>
            <a:spLocks noGrp="1"/>
          </p:cNvSpPr>
          <p:nvPr>
            <p:ph type="ftr" sz="quarter" idx="2"/>
          </p:nvPr>
        </p:nvSpPr>
        <p:spPr>
          <a:xfrm>
            <a:off x="0" y="8830321"/>
            <a:ext cx="3037212" cy="464506"/>
          </a:xfrm>
          <a:prstGeom prst="rect">
            <a:avLst/>
          </a:prstGeom>
        </p:spPr>
        <p:txBody>
          <a:bodyPr vert="horz" lIns="90590" tIns="45295" rIns="90590" bIns="45295" rtlCol="0" anchor="b"/>
          <a:lstStyle>
            <a:lvl1pPr algn="l">
              <a:defRPr sz="1200"/>
            </a:lvl1pPr>
          </a:lstStyle>
          <a:p>
            <a:endParaRPr lang="en-US"/>
          </a:p>
        </p:txBody>
      </p:sp>
      <p:sp>
        <p:nvSpPr>
          <p:cNvPr id="5" name="Slide Number Placeholder 4"/>
          <p:cNvSpPr>
            <a:spLocks noGrp="1"/>
          </p:cNvSpPr>
          <p:nvPr>
            <p:ph type="sldNum" sz="quarter" idx="3"/>
          </p:nvPr>
        </p:nvSpPr>
        <p:spPr>
          <a:xfrm>
            <a:off x="3971619" y="8830321"/>
            <a:ext cx="3037212" cy="464506"/>
          </a:xfrm>
          <a:prstGeom prst="rect">
            <a:avLst/>
          </a:prstGeom>
        </p:spPr>
        <p:txBody>
          <a:bodyPr vert="horz" lIns="90590" tIns="45295" rIns="90590" bIns="45295" rtlCol="0" anchor="b"/>
          <a:lstStyle>
            <a:lvl1pPr algn="r">
              <a:defRPr sz="1200"/>
            </a:lvl1pPr>
          </a:lstStyle>
          <a:p>
            <a:fld id="{9F4E4A41-B393-4A76-8C62-A4FBA4F68C08}" type="slidenum">
              <a:rPr lang="en-US" smtClean="0"/>
              <a:t>‹#›</a:t>
            </a:fld>
            <a:endParaRPr lang="en-US"/>
          </a:p>
        </p:txBody>
      </p:sp>
    </p:spTree>
    <p:extLst>
      <p:ext uri="{BB962C8B-B14F-4D97-AF65-F5344CB8AC3E}">
        <p14:creationId xmlns:p14="http://schemas.microsoft.com/office/powerpoint/2010/main" val="2430588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a:defRPr sz="1200"/>
            </a:lvl1pPr>
          </a:lstStyle>
          <a:p>
            <a:fld id="{DE829BEE-8FD2-491F-AC35-E44B9C29E95C}" type="datetimeFigureOut">
              <a:rPr lang="en-US" smtClean="0"/>
              <a:pPr/>
              <a:t>10/17/2018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a:defRPr sz="1200"/>
            </a:lvl1pPr>
          </a:lstStyle>
          <a:p>
            <a:fld id="{D21F1A81-8522-42CD-B454-94D40D4305FD}" type="slidenum">
              <a:rPr lang="en-US" smtClean="0"/>
              <a:pPr/>
              <a:t>‹#›</a:t>
            </a:fld>
            <a:endParaRPr lang="en-US"/>
          </a:p>
        </p:txBody>
      </p:sp>
    </p:spTree>
    <p:extLst>
      <p:ext uri="{BB962C8B-B14F-4D97-AF65-F5344CB8AC3E}">
        <p14:creationId xmlns:p14="http://schemas.microsoft.com/office/powerpoint/2010/main" val="245331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1</a:t>
            </a:fld>
            <a:endParaRPr lang="en-US"/>
          </a:p>
        </p:txBody>
      </p:sp>
    </p:spTree>
    <p:extLst>
      <p:ext uri="{BB962C8B-B14F-4D97-AF65-F5344CB8AC3E}">
        <p14:creationId xmlns:p14="http://schemas.microsoft.com/office/powerpoint/2010/main" val="304645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2</a:t>
            </a:fld>
            <a:endParaRPr lang="en-US"/>
          </a:p>
        </p:txBody>
      </p:sp>
    </p:spTree>
    <p:extLst>
      <p:ext uri="{BB962C8B-B14F-4D97-AF65-F5344CB8AC3E}">
        <p14:creationId xmlns:p14="http://schemas.microsoft.com/office/powerpoint/2010/main" val="192093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3</a:t>
            </a:fld>
            <a:endParaRPr lang="en-US"/>
          </a:p>
        </p:txBody>
      </p:sp>
    </p:spTree>
    <p:extLst>
      <p:ext uri="{BB962C8B-B14F-4D97-AF65-F5344CB8AC3E}">
        <p14:creationId xmlns:p14="http://schemas.microsoft.com/office/powerpoint/2010/main" val="343272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4</a:t>
            </a:fld>
            <a:endParaRPr lang="en-US"/>
          </a:p>
        </p:txBody>
      </p:sp>
    </p:spTree>
    <p:extLst>
      <p:ext uri="{BB962C8B-B14F-4D97-AF65-F5344CB8AC3E}">
        <p14:creationId xmlns:p14="http://schemas.microsoft.com/office/powerpoint/2010/main" val="115459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9</a:t>
            </a:fld>
            <a:endParaRPr lang="en-US"/>
          </a:p>
        </p:txBody>
      </p:sp>
    </p:spTree>
    <p:extLst>
      <p:ext uri="{BB962C8B-B14F-4D97-AF65-F5344CB8AC3E}">
        <p14:creationId xmlns:p14="http://schemas.microsoft.com/office/powerpoint/2010/main" val="147937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22</a:t>
            </a:fld>
            <a:endParaRPr lang="en-US"/>
          </a:p>
        </p:txBody>
      </p:sp>
    </p:spTree>
    <p:extLst>
      <p:ext uri="{BB962C8B-B14F-4D97-AF65-F5344CB8AC3E}">
        <p14:creationId xmlns:p14="http://schemas.microsoft.com/office/powerpoint/2010/main" val="378991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23</a:t>
            </a:fld>
            <a:endParaRPr lang="en-US"/>
          </a:p>
        </p:txBody>
      </p:sp>
    </p:spTree>
    <p:extLst>
      <p:ext uri="{BB962C8B-B14F-4D97-AF65-F5344CB8AC3E}">
        <p14:creationId xmlns:p14="http://schemas.microsoft.com/office/powerpoint/2010/main" val="327124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CD953-3610-479A-8E9B-F81F37F8BDA8}" type="datetime1">
              <a:rPr lang="en-US" smtClean="0"/>
              <a:t>10/17/2018</a:t>
            </a:fld>
            <a:endParaRPr lang="en-US"/>
          </a:p>
        </p:txBody>
      </p:sp>
      <p:sp>
        <p:nvSpPr>
          <p:cNvPr id="5" name="Footer Placeholder 4"/>
          <p:cNvSpPr>
            <a:spLocks noGrp="1"/>
          </p:cNvSpPr>
          <p:nvPr>
            <p:ph type="ftr" sz="quarter" idx="11"/>
          </p:nvPr>
        </p:nvSpPr>
        <p:spPr/>
        <p:txBody>
          <a:bodyPr/>
          <a:lstStyle/>
          <a:p>
            <a:r>
              <a:rPr lang="en-US" smtClean="0"/>
              <a:t>CAM8302E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2B296-E9D7-4B69-A223-1360FA101A9F}" type="datetime1">
              <a:rPr lang="en-US" smtClean="0"/>
              <a:t>10/17/2018</a:t>
            </a:fld>
            <a:endParaRPr lang="en-US"/>
          </a:p>
        </p:txBody>
      </p:sp>
      <p:sp>
        <p:nvSpPr>
          <p:cNvPr id="5" name="Footer Placeholder 4"/>
          <p:cNvSpPr>
            <a:spLocks noGrp="1"/>
          </p:cNvSpPr>
          <p:nvPr>
            <p:ph type="ftr" sz="quarter" idx="11"/>
          </p:nvPr>
        </p:nvSpPr>
        <p:spPr/>
        <p:txBody>
          <a:bodyPr/>
          <a:lstStyle/>
          <a:p>
            <a:r>
              <a:rPr lang="en-US" smtClean="0"/>
              <a:t>CAM8302E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BA313-C74F-4407-9AA1-C04BFC256202}" type="datetime1">
              <a:rPr lang="en-US" smtClean="0"/>
              <a:t>10/17/2018</a:t>
            </a:fld>
            <a:endParaRPr lang="en-US"/>
          </a:p>
        </p:txBody>
      </p:sp>
      <p:sp>
        <p:nvSpPr>
          <p:cNvPr id="5" name="Footer Placeholder 4"/>
          <p:cNvSpPr>
            <a:spLocks noGrp="1"/>
          </p:cNvSpPr>
          <p:nvPr>
            <p:ph type="ftr" sz="quarter" idx="11"/>
          </p:nvPr>
        </p:nvSpPr>
        <p:spPr/>
        <p:txBody>
          <a:bodyPr/>
          <a:lstStyle/>
          <a:p>
            <a:r>
              <a:rPr lang="en-US" smtClean="0"/>
              <a:t>CAM8302E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1C411-5E72-4353-9F1D-A9CC39729EE0}" type="datetime1">
              <a:rPr lang="en-US" smtClean="0"/>
              <a:t>10/17/2018</a:t>
            </a:fld>
            <a:endParaRPr lang="en-US"/>
          </a:p>
        </p:txBody>
      </p:sp>
      <p:sp>
        <p:nvSpPr>
          <p:cNvPr id="5" name="Footer Placeholder 4"/>
          <p:cNvSpPr>
            <a:spLocks noGrp="1"/>
          </p:cNvSpPr>
          <p:nvPr>
            <p:ph type="ftr" sz="quarter" idx="11"/>
          </p:nvPr>
        </p:nvSpPr>
        <p:spPr/>
        <p:txBody>
          <a:bodyPr/>
          <a:lstStyle/>
          <a:p>
            <a:r>
              <a:rPr lang="en-US" smtClean="0"/>
              <a:t>CAM8302E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FCFC0-4A88-4D15-832D-62DD5003EECE}" type="datetime1">
              <a:rPr lang="en-US" smtClean="0"/>
              <a:t>10/17/2018</a:t>
            </a:fld>
            <a:endParaRPr lang="en-US"/>
          </a:p>
        </p:txBody>
      </p:sp>
      <p:sp>
        <p:nvSpPr>
          <p:cNvPr id="5" name="Footer Placeholder 4"/>
          <p:cNvSpPr>
            <a:spLocks noGrp="1"/>
          </p:cNvSpPr>
          <p:nvPr>
            <p:ph type="ftr" sz="quarter" idx="11"/>
          </p:nvPr>
        </p:nvSpPr>
        <p:spPr/>
        <p:txBody>
          <a:bodyPr/>
          <a:lstStyle/>
          <a:p>
            <a:r>
              <a:rPr lang="en-US" smtClean="0"/>
              <a:t>CAM8302E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4B0B39-0B4E-4B3E-932B-F290417EE44F}" type="datetime1">
              <a:rPr lang="en-US" smtClean="0"/>
              <a:t>10/17/2018</a:t>
            </a:fld>
            <a:endParaRPr lang="en-US"/>
          </a:p>
        </p:txBody>
      </p:sp>
      <p:sp>
        <p:nvSpPr>
          <p:cNvPr id="6" name="Footer Placeholder 5"/>
          <p:cNvSpPr>
            <a:spLocks noGrp="1"/>
          </p:cNvSpPr>
          <p:nvPr>
            <p:ph type="ftr" sz="quarter" idx="11"/>
          </p:nvPr>
        </p:nvSpPr>
        <p:spPr/>
        <p:txBody>
          <a:bodyPr/>
          <a:lstStyle/>
          <a:p>
            <a:r>
              <a:rPr lang="en-US" smtClean="0"/>
              <a:t>CAM8302E F2018</a:t>
            </a:r>
            <a:endParaRPr lang="en-US"/>
          </a:p>
        </p:txBody>
      </p:sp>
      <p:sp>
        <p:nvSpPr>
          <p:cNvPr id="7" name="Slide Number Placeholder 6"/>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CA60E-4553-48F3-8791-C75FF927B715}" type="datetime1">
              <a:rPr lang="en-US" smtClean="0"/>
              <a:t>10/17/2018</a:t>
            </a:fld>
            <a:endParaRPr lang="en-US"/>
          </a:p>
        </p:txBody>
      </p:sp>
      <p:sp>
        <p:nvSpPr>
          <p:cNvPr id="8" name="Footer Placeholder 7"/>
          <p:cNvSpPr>
            <a:spLocks noGrp="1"/>
          </p:cNvSpPr>
          <p:nvPr>
            <p:ph type="ftr" sz="quarter" idx="11"/>
          </p:nvPr>
        </p:nvSpPr>
        <p:spPr/>
        <p:txBody>
          <a:bodyPr/>
          <a:lstStyle/>
          <a:p>
            <a:r>
              <a:rPr lang="en-US" smtClean="0"/>
              <a:t>CAM8302E F2018</a:t>
            </a:r>
            <a:endParaRPr lang="en-US"/>
          </a:p>
        </p:txBody>
      </p:sp>
      <p:sp>
        <p:nvSpPr>
          <p:cNvPr id="9" name="Slide Number Placeholder 8"/>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16E269-A7CD-416D-894C-96DAFE08A7A6}" type="datetime1">
              <a:rPr lang="en-US" smtClean="0"/>
              <a:t>10/17/2018</a:t>
            </a:fld>
            <a:endParaRPr lang="en-US"/>
          </a:p>
        </p:txBody>
      </p:sp>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A7877-78E3-4F5F-84E3-7728165D6C7C}" type="datetime1">
              <a:rPr lang="en-US" smtClean="0"/>
              <a:t>10/17/2018</a:t>
            </a:fld>
            <a:endParaRPr lang="en-US"/>
          </a:p>
        </p:txBody>
      </p:sp>
      <p:sp>
        <p:nvSpPr>
          <p:cNvPr id="3" name="Footer Placeholder 2"/>
          <p:cNvSpPr>
            <a:spLocks noGrp="1"/>
          </p:cNvSpPr>
          <p:nvPr>
            <p:ph type="ftr" sz="quarter" idx="11"/>
          </p:nvPr>
        </p:nvSpPr>
        <p:spPr/>
        <p:txBody>
          <a:bodyPr/>
          <a:lstStyle/>
          <a:p>
            <a:r>
              <a:rPr lang="en-US" smtClean="0"/>
              <a:t>CAM8302E F2018</a:t>
            </a:r>
            <a:endParaRPr lang="en-US"/>
          </a:p>
        </p:txBody>
      </p:sp>
      <p:sp>
        <p:nvSpPr>
          <p:cNvPr id="4" name="Slide Number Placeholder 3"/>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9B8B1-D284-4FB0-A0EC-4BC0EAE4AD4F}" type="datetime1">
              <a:rPr lang="en-US" smtClean="0"/>
              <a:t>10/17/2018</a:t>
            </a:fld>
            <a:endParaRPr lang="en-US"/>
          </a:p>
        </p:txBody>
      </p:sp>
      <p:sp>
        <p:nvSpPr>
          <p:cNvPr id="6" name="Footer Placeholder 5"/>
          <p:cNvSpPr>
            <a:spLocks noGrp="1"/>
          </p:cNvSpPr>
          <p:nvPr>
            <p:ph type="ftr" sz="quarter" idx="11"/>
          </p:nvPr>
        </p:nvSpPr>
        <p:spPr/>
        <p:txBody>
          <a:bodyPr/>
          <a:lstStyle/>
          <a:p>
            <a:r>
              <a:rPr lang="en-US" smtClean="0"/>
              <a:t>CAM8302E F2018</a:t>
            </a:r>
            <a:endParaRPr lang="en-US"/>
          </a:p>
        </p:txBody>
      </p:sp>
      <p:sp>
        <p:nvSpPr>
          <p:cNvPr id="7" name="Slide Number Placeholder 6"/>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772AA-4A73-4F22-B4B6-665299F91C6E}" type="datetime1">
              <a:rPr lang="en-US" smtClean="0"/>
              <a:t>10/17/2018</a:t>
            </a:fld>
            <a:endParaRPr lang="en-US"/>
          </a:p>
        </p:txBody>
      </p:sp>
      <p:sp>
        <p:nvSpPr>
          <p:cNvPr id="6" name="Footer Placeholder 5"/>
          <p:cNvSpPr>
            <a:spLocks noGrp="1"/>
          </p:cNvSpPr>
          <p:nvPr>
            <p:ph type="ftr" sz="quarter" idx="11"/>
          </p:nvPr>
        </p:nvSpPr>
        <p:spPr/>
        <p:txBody>
          <a:bodyPr/>
          <a:lstStyle/>
          <a:p>
            <a:r>
              <a:rPr lang="en-US" smtClean="0"/>
              <a:t>CAM8302E F2018</a:t>
            </a:r>
            <a:endParaRPr lang="en-US"/>
          </a:p>
        </p:txBody>
      </p:sp>
      <p:sp>
        <p:nvSpPr>
          <p:cNvPr id="7" name="Slide Number Placeholder 6"/>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CF3BE-8999-4638-AF1A-2D95A4BEBFAB}" type="datetime1">
              <a:rPr lang="en-US" smtClean="0"/>
              <a:t>10/17/2018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CAM8302E F2018</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88EEA-209C-4598-B68F-AE8C8CE50C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43.xml"/><Relationship Id="rId18" Type="http://schemas.openxmlformats.org/officeDocument/2006/relationships/image" Target="../media/image2.png"/><Relationship Id="rId3" Type="http://schemas.openxmlformats.org/officeDocument/2006/relationships/slide" Target="slide5.xml"/><Relationship Id="rId7" Type="http://schemas.openxmlformats.org/officeDocument/2006/relationships/slide" Target="slide14.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notesSlide" Target="../notesSlides/notesSlide2.xml"/><Relationship Id="rId16" Type="http://schemas.openxmlformats.org/officeDocument/2006/relationships/slide" Target="slide51.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33.xml"/><Relationship Id="rId5" Type="http://schemas.openxmlformats.org/officeDocument/2006/relationships/slide" Target="slide8.xml"/><Relationship Id="rId15" Type="http://schemas.openxmlformats.org/officeDocument/2006/relationships/slide" Target="slide48.xml"/><Relationship Id="rId10" Type="http://schemas.openxmlformats.org/officeDocument/2006/relationships/slide" Target="slide30.xml"/><Relationship Id="rId4" Type="http://schemas.openxmlformats.org/officeDocument/2006/relationships/slide" Target="slide6.xml"/><Relationship Id="rId9" Type="http://schemas.openxmlformats.org/officeDocument/2006/relationships/slide" Target="slide22.xml"/><Relationship Id="rId14" Type="http://schemas.openxmlformats.org/officeDocument/2006/relationships/slide" Target="slide49.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hyperlink" Target="https://en.wikipedia.org/wiki/2_(number)" TargetMode="External"/><Relationship Id="rId5" Type="http://schemas.openxmlformats.org/officeDocument/2006/relationships/hyperlink" Target="https://en.wikipedia.org/wiki/Natural_logarithm" TargetMode="Externa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www.ohmslawcalculator.com/555-astable-calculato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3.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94.png"/><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8.png"/><Relationship Id="rId2"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nx.org/content/m14768/latest/lvt_arrays-creating.html" TargetMode="External"/><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5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7.png"/></Relationships>
</file>

<file path=ppt/slides/_rels/slide73.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CAM8302E F2018</a:t>
            </a:r>
            <a:endParaRPr lang="en-US"/>
          </a:p>
        </p:txBody>
      </p:sp>
      <p:sp>
        <p:nvSpPr>
          <p:cNvPr id="1028" name="WordArt 4"/>
          <p:cNvSpPr>
            <a:spLocks noChangeArrowheads="1" noChangeShapeType="1" noTextEdit="1"/>
          </p:cNvSpPr>
          <p:nvPr/>
        </p:nvSpPr>
        <p:spPr bwMode="auto">
          <a:xfrm>
            <a:off x="3838784" y="4265484"/>
            <a:ext cx="4253176" cy="727440"/>
          </a:xfrm>
          <a:prstGeom prst="rect">
            <a:avLst/>
          </a:prstGeom>
        </p:spPr>
        <p:txBody>
          <a:bodyPr wrap="none" fromWordArt="1">
            <a:prstTxWarp prst="textPlain">
              <a:avLst>
                <a:gd name="adj" fmla="val 50000"/>
              </a:avLst>
            </a:prstTxWarp>
          </a:bodyPr>
          <a:lstStyle/>
          <a:p>
            <a:pPr algn="ctr" rtl="0"/>
            <a:r>
              <a:rPr lang="en-US" sz="3600" kern="10" dirty="0">
                <a:ln w="0"/>
                <a:solidFill>
                  <a:schemeClr val="accent1"/>
                </a:solidFill>
                <a:effectLst>
                  <a:outerShdw blurRad="38100" dist="25400" dir="5400000" algn="ctr" rotWithShape="0">
                    <a:srgbClr val="6E747A">
                      <a:alpha val="43000"/>
                    </a:srgbClr>
                  </a:outerShdw>
                </a:effectLst>
                <a:latin typeface="Arial Black"/>
              </a:rPr>
              <a:t>CAM8302E     Fall </a:t>
            </a:r>
            <a:r>
              <a:rPr lang="en-US" sz="3600" kern="10" dirty="0" smtClean="0">
                <a:ln w="0"/>
                <a:solidFill>
                  <a:schemeClr val="accent1"/>
                </a:solidFill>
                <a:effectLst>
                  <a:outerShdw blurRad="38100" dist="25400" dir="5400000" algn="ctr" rotWithShape="0">
                    <a:srgbClr val="6E747A">
                      <a:alpha val="43000"/>
                    </a:srgbClr>
                  </a:outerShdw>
                </a:effectLst>
                <a:latin typeface="Arial Black"/>
              </a:rPr>
              <a:t>2018</a:t>
            </a:r>
            <a:endParaRPr lang="en-US" sz="3600" kern="10" dirty="0">
              <a:ln w="0"/>
              <a:solidFill>
                <a:schemeClr val="accent1"/>
              </a:solidFill>
              <a:effectLst>
                <a:outerShdw blurRad="38100" dist="25400" dir="5400000" algn="ctr" rotWithShape="0">
                  <a:srgbClr val="6E747A">
                    <a:alpha val="43000"/>
                  </a:srgbClr>
                </a:outerShdw>
              </a:effectLst>
              <a:latin typeface="Arial Black"/>
            </a:endParaRPr>
          </a:p>
        </p:txBody>
      </p:sp>
      <p:sp>
        <p:nvSpPr>
          <p:cNvPr id="14" name="Rectangle 13"/>
          <p:cNvSpPr/>
          <p:nvPr/>
        </p:nvSpPr>
        <p:spPr>
          <a:xfrm>
            <a:off x="267099" y="505514"/>
            <a:ext cx="6691829" cy="2862322"/>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Week 7 Notes:</a:t>
            </a:r>
          </a:p>
          <a:p>
            <a:pPr algn="ctr"/>
            <a:endParaRPr lang="en-US"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a:p>
            <a:pPr algn="ctr"/>
            <a:r>
              <a:rPr lang="en-US"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Counters / Timers </a:t>
            </a:r>
          </a:p>
          <a:p>
            <a:pPr algn="ctr"/>
            <a:r>
              <a:rPr lang="en-US"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Optical Devices</a:t>
            </a:r>
          </a:p>
          <a:p>
            <a:pPr algn="ctr"/>
            <a:r>
              <a:rPr lang="en-US" sz="3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Measurement Files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963" y="630285"/>
            <a:ext cx="3684491" cy="10104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10</a:t>
            </a:fld>
            <a:endParaRPr lang="en-US"/>
          </a:p>
        </p:txBody>
      </p:sp>
      <p:pic>
        <p:nvPicPr>
          <p:cNvPr id="2" name="Picture 1"/>
          <p:cNvPicPr>
            <a:picLocks noChangeAspect="1"/>
          </p:cNvPicPr>
          <p:nvPr/>
        </p:nvPicPr>
        <p:blipFill>
          <a:blip r:embed="rId2"/>
          <a:stretch>
            <a:fillRect/>
          </a:stretch>
        </p:blipFill>
        <p:spPr>
          <a:xfrm>
            <a:off x="346814" y="931727"/>
            <a:ext cx="4328600" cy="5424624"/>
          </a:xfrm>
          <a:prstGeom prst="rect">
            <a:avLst/>
          </a:prstGeom>
        </p:spPr>
      </p:pic>
      <p:pic>
        <p:nvPicPr>
          <p:cNvPr id="3" name="Picture 2"/>
          <p:cNvPicPr>
            <a:picLocks noChangeAspect="1"/>
          </p:cNvPicPr>
          <p:nvPr/>
        </p:nvPicPr>
        <p:blipFill>
          <a:blip r:embed="rId3"/>
          <a:stretch>
            <a:fillRect/>
          </a:stretch>
        </p:blipFill>
        <p:spPr>
          <a:xfrm>
            <a:off x="4957183" y="791515"/>
            <a:ext cx="3747663" cy="2140368"/>
          </a:xfrm>
          <a:prstGeom prst="rect">
            <a:avLst/>
          </a:prstGeom>
        </p:spPr>
      </p:pic>
      <p:pic>
        <p:nvPicPr>
          <p:cNvPr id="7" name="Picture 6"/>
          <p:cNvPicPr>
            <a:picLocks noChangeAspect="1"/>
          </p:cNvPicPr>
          <p:nvPr/>
        </p:nvPicPr>
        <p:blipFill>
          <a:blip r:embed="rId4"/>
          <a:stretch>
            <a:fillRect/>
          </a:stretch>
        </p:blipFill>
        <p:spPr>
          <a:xfrm>
            <a:off x="5191951" y="4037976"/>
            <a:ext cx="3268416" cy="2143961"/>
          </a:xfrm>
          <a:prstGeom prst="rect">
            <a:avLst/>
          </a:prstGeom>
        </p:spPr>
      </p:pic>
      <p:grpSp>
        <p:nvGrpSpPr>
          <p:cNvPr id="10" name="Group 9"/>
          <p:cNvGrpSpPr/>
          <p:nvPr/>
        </p:nvGrpSpPr>
        <p:grpSpPr>
          <a:xfrm>
            <a:off x="1945966" y="136459"/>
            <a:ext cx="7616578" cy="610342"/>
            <a:chOff x="0" y="181"/>
            <a:chExt cx="7616578" cy="610342"/>
          </a:xfrm>
          <a:scene3d>
            <a:camera prst="orthographicFront"/>
            <a:lightRig rig="flat" dir="t"/>
          </a:scene3d>
        </p:grpSpPr>
        <p:sp>
          <p:nvSpPr>
            <p:cNvPr id="11" name="Rounded Rectangle 10"/>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DAQ Assistant Edge Up Counter (Rising or falling)</a:t>
              </a:r>
              <a:endParaRPr lang="en-US" sz="2800" kern="1200" dirty="0"/>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sp>
        <p:nvSpPr>
          <p:cNvPr id="8" name="Rectangle 7"/>
          <p:cNvSpPr/>
          <p:nvPr/>
        </p:nvSpPr>
        <p:spPr>
          <a:xfrm>
            <a:off x="2316436" y="4851460"/>
            <a:ext cx="2028119"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 </a:t>
            </a:r>
            <a:r>
              <a:rPr lang="en-US" sz="1050" dirty="0" smtClean="0">
                <a:effectLst>
                  <a:outerShdw blurRad="38100" dist="38100" dir="2700000" algn="tl">
                    <a:srgbClr val="000000">
                      <a:alpha val="43137"/>
                    </a:srgbClr>
                  </a:outerShdw>
                </a:effectLst>
                <a:latin typeface="Cambria" panose="02040503050406030204" pitchFamily="18" charset="0"/>
              </a:rPr>
              <a:t>Only Count up on the myDAQ</a:t>
            </a:r>
            <a:endParaRPr lang="en-US" sz="1050" dirty="0">
              <a:latin typeface="Cambria" panose="02040503050406030204" pitchFamily="18" charset="0"/>
            </a:endParaRPr>
          </a:p>
        </p:txBody>
      </p:sp>
      <p:sp>
        <p:nvSpPr>
          <p:cNvPr id="14" name="Rounded Rectangle 13"/>
          <p:cNvSpPr/>
          <p:nvPr/>
        </p:nvSpPr>
        <p:spPr>
          <a:xfrm>
            <a:off x="776144" y="3485146"/>
            <a:ext cx="1014556" cy="439138"/>
          </a:xfrm>
          <a:prstGeom prst="roundRect">
            <a:avLst/>
          </a:prstGeom>
          <a:solidFill>
            <a:srgbClr val="FFFF00">
              <a:alpha val="2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48622" y="3877888"/>
            <a:ext cx="1466128" cy="560746"/>
          </a:xfrm>
          <a:prstGeom prst="roundRect">
            <a:avLst/>
          </a:prstGeom>
          <a:solidFill>
            <a:srgbClr val="FFFF00">
              <a:alpha val="2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912018" y="1504992"/>
            <a:ext cx="2759781" cy="4524315"/>
          </a:xfrm>
          <a:prstGeom prst="rect">
            <a:avLst/>
          </a:prstGeom>
        </p:spPr>
        <p:txBody>
          <a:bodyPr wrap="square">
            <a:spAutoFit/>
          </a:bodyPr>
          <a:lstStyle/>
          <a:p>
            <a:r>
              <a:rPr lang="en-US" sz="1600" dirty="0" smtClean="0">
                <a:effectLst>
                  <a:outerShdw blurRad="38100" dist="38100" dir="2700000" algn="tl">
                    <a:srgbClr val="000000">
                      <a:alpha val="43137"/>
                    </a:srgbClr>
                  </a:outerShdw>
                </a:effectLst>
                <a:latin typeface="Cambria" panose="02040503050406030204" pitchFamily="18" charset="0"/>
              </a:rPr>
              <a:t>This DAQ Assistant is configured to count edges arriving at DIO0 input.</a:t>
            </a:r>
          </a:p>
          <a:p>
            <a:endParaRPr lang="en-US" sz="1600" dirty="0">
              <a:effectLst>
                <a:outerShdw blurRad="38100" dist="38100" dir="2700000" algn="tl">
                  <a:srgbClr val="000000">
                    <a:alpha val="43137"/>
                  </a:srgbClr>
                </a:outerShdw>
              </a:effectLst>
              <a:latin typeface="Cambria" panose="02040503050406030204" pitchFamily="18" charset="0"/>
            </a:endParaRPr>
          </a:p>
          <a:p>
            <a:r>
              <a:rPr lang="en-US" sz="1600" dirty="0" smtClean="0">
                <a:effectLst>
                  <a:outerShdw blurRad="38100" dist="38100" dir="2700000" algn="tl">
                    <a:srgbClr val="000000">
                      <a:alpha val="43137"/>
                    </a:srgbClr>
                  </a:outerShdw>
                </a:effectLst>
                <a:latin typeface="Cambria" panose="02040503050406030204" pitchFamily="18" charset="0"/>
              </a:rPr>
              <a:t>The initial counter value is set to zero. On each edge the counter increments by 1.</a:t>
            </a:r>
          </a:p>
          <a:p>
            <a:endParaRPr lang="en-US" sz="1600" dirty="0">
              <a:effectLst>
                <a:outerShdw blurRad="38100" dist="38100" dir="2700000" algn="tl">
                  <a:srgbClr val="000000">
                    <a:alpha val="43137"/>
                  </a:srgbClr>
                </a:outerShdw>
              </a:effectLst>
              <a:latin typeface="Cambria" panose="02040503050406030204" pitchFamily="18" charset="0"/>
            </a:endParaRPr>
          </a:p>
          <a:p>
            <a:r>
              <a:rPr lang="en-US" sz="1600" dirty="0" smtClean="0">
                <a:effectLst>
                  <a:outerShdw blurRad="38100" dist="38100" dir="2700000" algn="tl">
                    <a:srgbClr val="000000">
                      <a:alpha val="43137"/>
                    </a:srgbClr>
                  </a:outerShdw>
                </a:effectLst>
                <a:latin typeface="Cambria" panose="02040503050406030204" pitchFamily="18" charset="0"/>
              </a:rPr>
              <a:t>The hardware will detect and measure rising edges.</a:t>
            </a:r>
          </a:p>
          <a:p>
            <a:endParaRPr lang="en-US" sz="1600" dirty="0">
              <a:effectLst>
                <a:outerShdw blurRad="38100" dist="38100" dir="2700000" algn="tl">
                  <a:srgbClr val="000000">
                    <a:alpha val="43137"/>
                  </a:srgbClr>
                </a:outerShdw>
              </a:effectLst>
              <a:latin typeface="Cambria" panose="02040503050406030204" pitchFamily="18" charset="0"/>
            </a:endParaRPr>
          </a:p>
          <a:p>
            <a:r>
              <a:rPr lang="en-US" sz="1600" dirty="0">
                <a:effectLst>
                  <a:outerShdw blurRad="38100" dist="38100" dir="2700000" algn="tl">
                    <a:srgbClr val="000000">
                      <a:alpha val="43137"/>
                    </a:srgbClr>
                  </a:outerShdw>
                </a:effectLst>
                <a:latin typeface="Cambria" panose="02040503050406030204" pitchFamily="18" charset="0"/>
              </a:rPr>
              <a:t>Place a signal on the DI0 pin of the myDAQ to count rising or falling edges. When using mechanical switches or encoders they must be de-bounced.</a:t>
            </a:r>
            <a:endParaRPr lang="en-CA" sz="1600" dirty="0">
              <a:effectLst>
                <a:outerShdw blurRad="38100" dist="38100" dir="2700000" algn="tl">
                  <a:srgbClr val="000000">
                    <a:alpha val="43137"/>
                  </a:srgbClr>
                </a:outerShdw>
              </a:effectLst>
              <a:latin typeface="Cambria" panose="02040503050406030204" pitchFamily="18" charset="0"/>
            </a:endParaRPr>
          </a:p>
          <a:p>
            <a:endParaRPr lang="en-CA"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094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11</a:t>
            </a:fld>
            <a:endParaRPr lang="en-US"/>
          </a:p>
        </p:txBody>
      </p:sp>
      <p:sp>
        <p:nvSpPr>
          <p:cNvPr id="6" name="Rectangle 5"/>
          <p:cNvSpPr/>
          <p:nvPr/>
        </p:nvSpPr>
        <p:spPr>
          <a:xfrm>
            <a:off x="440535" y="540401"/>
            <a:ext cx="10476330" cy="769441"/>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4400" dirty="0" smtClean="0">
                <a:ln w="0"/>
                <a:solidFill>
                  <a:schemeClr val="tx1"/>
                </a:solidFill>
                <a:effectLst>
                  <a:outerShdw blurRad="38100" dist="19050" dir="2700000" algn="tl" rotWithShape="0">
                    <a:schemeClr val="dk1">
                      <a:alpha val="40000"/>
                    </a:schemeClr>
                  </a:outerShdw>
                </a:effectLst>
              </a:rPr>
              <a:t>Converting DAQ Assistant to NI-DAQmx Code</a:t>
            </a:r>
            <a:endParaRPr lang="en-US" sz="440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9812" y="447528"/>
            <a:ext cx="890587" cy="862314"/>
          </a:xfrm>
          <a:prstGeom prst="rect">
            <a:avLst/>
          </a:prstGeom>
        </p:spPr>
      </p:pic>
      <p:sp>
        <p:nvSpPr>
          <p:cNvPr id="3" name="Rectangle 2"/>
          <p:cNvSpPr/>
          <p:nvPr/>
        </p:nvSpPr>
        <p:spPr>
          <a:xfrm>
            <a:off x="7878974" y="2063381"/>
            <a:ext cx="3703426" cy="3539430"/>
          </a:xfrm>
          <a:prstGeom prst="rect">
            <a:avLst/>
          </a:prstGeom>
        </p:spPr>
        <p:txBody>
          <a:bodyPr wrap="square">
            <a:spAutoFit/>
          </a:bodyPr>
          <a:lstStyle/>
          <a:p>
            <a:r>
              <a:rPr lang="en-US" sz="1600" dirty="0" smtClean="0">
                <a:latin typeface="Cambria" panose="02040503050406030204" pitchFamily="18" charset="0"/>
              </a:rPr>
              <a:t>There are situations that do not give you the flexibility to configure the timer using the DAQ Assistant. In these situations you can convert the DAQ Assistant to NI-DAQmx code.  This is done my clicking on the Assistant and selecting Generate NI-DAQmx code. </a:t>
            </a:r>
          </a:p>
          <a:p>
            <a:endParaRPr lang="en-US" sz="1600" dirty="0">
              <a:latin typeface="Cambria" panose="02040503050406030204" pitchFamily="18" charset="0"/>
            </a:endParaRPr>
          </a:p>
          <a:p>
            <a:r>
              <a:rPr lang="en-US" sz="1600" dirty="0" smtClean="0">
                <a:latin typeface="Cambria" panose="02040503050406030204" pitchFamily="18" charset="0"/>
              </a:rPr>
              <a:t>After converting various functions are displayed.  Each function has a number of inputs that can be configured.</a:t>
            </a:r>
          </a:p>
          <a:p>
            <a:endParaRPr lang="en-US" sz="1600" dirty="0">
              <a:latin typeface="Cambria" panose="02040503050406030204" pitchFamily="18" charset="0"/>
            </a:endParaRPr>
          </a:p>
          <a:p>
            <a:r>
              <a:rPr lang="en-US" sz="1600" dirty="0" smtClean="0">
                <a:latin typeface="Cambria" panose="02040503050406030204" pitchFamily="18" charset="0"/>
              </a:rPr>
              <a:t>Functions configure the timer, read the timer task and then delete the task.</a:t>
            </a:r>
            <a:endParaRPr lang="en-US" sz="1600" dirty="0">
              <a:latin typeface="Cambria" panose="02040503050406030204" pitchFamily="18" charset="0"/>
            </a:endParaRPr>
          </a:p>
        </p:txBody>
      </p:sp>
      <p:pic>
        <p:nvPicPr>
          <p:cNvPr id="9" name="Picture 8"/>
          <p:cNvPicPr>
            <a:picLocks noChangeAspect="1"/>
          </p:cNvPicPr>
          <p:nvPr/>
        </p:nvPicPr>
        <p:blipFill>
          <a:blip r:embed="rId3"/>
          <a:stretch>
            <a:fillRect/>
          </a:stretch>
        </p:blipFill>
        <p:spPr>
          <a:xfrm>
            <a:off x="3411749" y="1848950"/>
            <a:ext cx="4533900" cy="3609975"/>
          </a:xfrm>
          <a:prstGeom prst="rect">
            <a:avLst/>
          </a:prstGeom>
        </p:spPr>
      </p:pic>
      <p:pic>
        <p:nvPicPr>
          <p:cNvPr id="10" name="Picture 9"/>
          <p:cNvPicPr>
            <a:picLocks noChangeAspect="1"/>
          </p:cNvPicPr>
          <p:nvPr/>
        </p:nvPicPr>
        <p:blipFill>
          <a:blip r:embed="rId4"/>
          <a:stretch>
            <a:fillRect/>
          </a:stretch>
        </p:blipFill>
        <p:spPr>
          <a:xfrm>
            <a:off x="393123" y="1615587"/>
            <a:ext cx="3314700" cy="4076700"/>
          </a:xfrm>
          <a:prstGeom prst="rect">
            <a:avLst/>
          </a:prstGeom>
        </p:spPr>
      </p:pic>
      <p:sp>
        <p:nvSpPr>
          <p:cNvPr id="11" name="Rectangle 10"/>
          <p:cNvSpPr/>
          <p:nvPr/>
        </p:nvSpPr>
        <p:spPr>
          <a:xfrm>
            <a:off x="5079719" y="5089593"/>
            <a:ext cx="1197957" cy="369332"/>
          </a:xfrm>
          <a:prstGeom prst="rect">
            <a:avLst/>
          </a:prstGeom>
        </p:spPr>
        <p:txBody>
          <a:bodyPr wrap="none">
            <a:spAutoFit/>
          </a:bodyPr>
          <a:lstStyle/>
          <a:p>
            <a:r>
              <a:rPr lang="en-US" dirty="0" smtClean="0">
                <a:latin typeface="Cambria" panose="02040503050406030204" pitchFamily="18" charset="0"/>
              </a:rPr>
              <a:t>Converted</a:t>
            </a:r>
            <a:endParaRPr lang="en-US" dirty="0"/>
          </a:p>
        </p:txBody>
      </p:sp>
    </p:spTree>
    <p:extLst>
      <p:ext uri="{BB962C8B-B14F-4D97-AF65-F5344CB8AC3E}">
        <p14:creationId xmlns:p14="http://schemas.microsoft.com/office/powerpoint/2010/main" val="3391244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12</a:t>
            </a:fld>
            <a:endParaRPr lang="en-US"/>
          </a:p>
        </p:txBody>
      </p:sp>
      <p:grpSp>
        <p:nvGrpSpPr>
          <p:cNvPr id="10" name="Group 9"/>
          <p:cNvGrpSpPr/>
          <p:nvPr/>
        </p:nvGrpSpPr>
        <p:grpSpPr>
          <a:xfrm>
            <a:off x="1945966" y="136459"/>
            <a:ext cx="7616578" cy="610342"/>
            <a:chOff x="0" y="181"/>
            <a:chExt cx="7616578" cy="610342"/>
          </a:xfrm>
          <a:scene3d>
            <a:camera prst="orthographicFront"/>
            <a:lightRig rig="flat" dir="t"/>
          </a:scene3d>
        </p:grpSpPr>
        <p:sp>
          <p:nvSpPr>
            <p:cNvPr id="11" name="Rounded Rectangle 10"/>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       Counter with hardware and software reset.</a:t>
              </a:r>
              <a:endParaRPr lang="en-US" sz="2800" kern="1200" dirty="0"/>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975" y="285850"/>
            <a:ext cx="890587" cy="862314"/>
          </a:xfrm>
          <a:prstGeom prst="rect">
            <a:avLst/>
          </a:prstGeom>
        </p:spPr>
      </p:pic>
      <p:pic>
        <p:nvPicPr>
          <p:cNvPr id="8" name="Picture 7"/>
          <p:cNvPicPr>
            <a:picLocks noChangeAspect="1"/>
          </p:cNvPicPr>
          <p:nvPr/>
        </p:nvPicPr>
        <p:blipFill>
          <a:blip r:embed="rId3"/>
          <a:stretch>
            <a:fillRect/>
          </a:stretch>
        </p:blipFill>
        <p:spPr>
          <a:xfrm>
            <a:off x="541838" y="1053737"/>
            <a:ext cx="9666534" cy="5179464"/>
          </a:xfrm>
          <a:prstGeom prst="rect">
            <a:avLst/>
          </a:prstGeom>
        </p:spPr>
      </p:pic>
      <p:pic>
        <p:nvPicPr>
          <p:cNvPr id="9" name="Picture 8"/>
          <p:cNvPicPr>
            <a:picLocks noChangeAspect="1"/>
          </p:cNvPicPr>
          <p:nvPr/>
        </p:nvPicPr>
        <p:blipFill>
          <a:blip r:embed="rId4"/>
          <a:stretch>
            <a:fillRect/>
          </a:stretch>
        </p:blipFill>
        <p:spPr>
          <a:xfrm>
            <a:off x="541838" y="776595"/>
            <a:ext cx="1878117" cy="2309868"/>
          </a:xfrm>
          <a:prstGeom prst="rect">
            <a:avLst/>
          </a:prstGeom>
        </p:spPr>
      </p:pic>
      <p:sp>
        <p:nvSpPr>
          <p:cNvPr id="2" name="Rectangle 1"/>
          <p:cNvSpPr/>
          <p:nvPr/>
        </p:nvSpPr>
        <p:spPr>
          <a:xfrm>
            <a:off x="8243743" y="1472783"/>
            <a:ext cx="3241964" cy="2462213"/>
          </a:xfrm>
          <a:prstGeom prst="rect">
            <a:avLst/>
          </a:prstGeom>
        </p:spPr>
        <p:txBody>
          <a:bodyPr wrap="square">
            <a:spAutoFit/>
          </a:bodyPr>
          <a:lstStyle/>
          <a:p>
            <a:r>
              <a:rPr lang="en-US" sz="1400" dirty="0">
                <a:latin typeface="Cambria" panose="02040503050406030204" pitchFamily="18" charset="0"/>
              </a:rPr>
              <a:t>There are situations that do not give you the flexibility to configure the timer using the DAQ Assistant. In these situations you can convert the DAQ Assistant to </a:t>
            </a:r>
            <a:r>
              <a:rPr lang="en-US" sz="1400" dirty="0" smtClean="0">
                <a:latin typeface="Cambria" panose="02040503050406030204" pitchFamily="18" charset="0"/>
              </a:rPr>
              <a:t>NI-DAQmx </a:t>
            </a:r>
            <a:r>
              <a:rPr lang="en-US" sz="1400" dirty="0">
                <a:latin typeface="Cambria" panose="02040503050406030204" pitchFamily="18" charset="0"/>
              </a:rPr>
              <a:t>code.  This is done my clicking on the Assistant and selecting </a:t>
            </a:r>
            <a:r>
              <a:rPr lang="en-US" sz="1400" dirty="0">
                <a:solidFill>
                  <a:srgbClr val="FF0000"/>
                </a:solidFill>
                <a:latin typeface="Cambria" panose="02040503050406030204" pitchFamily="18" charset="0"/>
              </a:rPr>
              <a:t>Generate </a:t>
            </a:r>
            <a:r>
              <a:rPr lang="en-US" sz="1400" dirty="0" smtClean="0">
                <a:solidFill>
                  <a:srgbClr val="FF0000"/>
                </a:solidFill>
                <a:latin typeface="Cambria" panose="02040503050406030204" pitchFamily="18" charset="0"/>
              </a:rPr>
              <a:t>NI-DAQmx </a:t>
            </a:r>
            <a:r>
              <a:rPr lang="en-US" sz="1400" dirty="0">
                <a:solidFill>
                  <a:srgbClr val="FF0000"/>
                </a:solidFill>
                <a:latin typeface="Cambria" panose="02040503050406030204" pitchFamily="18" charset="0"/>
              </a:rPr>
              <a:t>code</a:t>
            </a:r>
            <a:r>
              <a:rPr lang="en-US" sz="1400" dirty="0" smtClean="0">
                <a:latin typeface="Cambria" panose="02040503050406030204" pitchFamily="18" charset="0"/>
              </a:rPr>
              <a:t>.</a:t>
            </a:r>
          </a:p>
          <a:p>
            <a:endParaRPr lang="en-US" sz="1400" dirty="0">
              <a:latin typeface="Cambria" panose="02040503050406030204" pitchFamily="18" charset="0"/>
            </a:endParaRPr>
          </a:p>
          <a:p>
            <a:r>
              <a:rPr lang="en-US" sz="1400" dirty="0" smtClean="0">
                <a:latin typeface="Cambria" panose="02040503050406030204" pitchFamily="18" charset="0"/>
              </a:rPr>
              <a:t>In this example a user can select the edge type and clear the count using hardware or software.</a:t>
            </a:r>
            <a:endParaRPr lang="en-US" sz="1400" dirty="0">
              <a:latin typeface="Cambria" panose="02040503050406030204" pitchFamily="18" charset="0"/>
            </a:endParaRPr>
          </a:p>
        </p:txBody>
      </p:sp>
      <p:pic>
        <p:nvPicPr>
          <p:cNvPr id="14" name="Picture 13"/>
          <p:cNvPicPr>
            <a:picLocks noChangeAspect="1"/>
          </p:cNvPicPr>
          <p:nvPr/>
        </p:nvPicPr>
        <p:blipFill>
          <a:blip r:embed="rId5"/>
          <a:stretch>
            <a:fillRect/>
          </a:stretch>
        </p:blipFill>
        <p:spPr>
          <a:xfrm>
            <a:off x="8406836" y="5309070"/>
            <a:ext cx="2419494" cy="983221"/>
          </a:xfrm>
          <a:prstGeom prst="rect">
            <a:avLst/>
          </a:prstGeom>
        </p:spPr>
      </p:pic>
      <p:sp>
        <p:nvSpPr>
          <p:cNvPr id="3" name="TextBox 2"/>
          <p:cNvSpPr txBox="1"/>
          <p:nvPr/>
        </p:nvSpPr>
        <p:spPr>
          <a:xfrm>
            <a:off x="4895850" y="3458803"/>
            <a:ext cx="596317" cy="369332"/>
          </a:xfrm>
          <a:prstGeom prst="rect">
            <a:avLst/>
          </a:prstGeom>
          <a:noFill/>
        </p:spPr>
        <p:txBody>
          <a:bodyPr wrap="none" rtlCol="0">
            <a:spAutoFit/>
          </a:bodyPr>
          <a:lstStyle/>
          <a:p>
            <a:r>
              <a:rPr lang="en-US" dirty="0" smtClean="0"/>
              <a:t>case</a:t>
            </a:r>
            <a:endParaRPr lang="en-US" dirty="0"/>
          </a:p>
        </p:txBody>
      </p:sp>
      <p:sp>
        <p:nvSpPr>
          <p:cNvPr id="15" name="TextBox 14"/>
          <p:cNvSpPr txBox="1"/>
          <p:nvPr/>
        </p:nvSpPr>
        <p:spPr>
          <a:xfrm>
            <a:off x="5378110" y="1764668"/>
            <a:ext cx="1204176" cy="369332"/>
          </a:xfrm>
          <a:prstGeom prst="rect">
            <a:avLst/>
          </a:prstGeom>
          <a:noFill/>
        </p:spPr>
        <p:txBody>
          <a:bodyPr wrap="none" rtlCol="0">
            <a:spAutoFit/>
          </a:bodyPr>
          <a:lstStyle/>
          <a:p>
            <a:r>
              <a:rPr lang="en-US" dirty="0" smtClean="0"/>
              <a:t>While loop</a:t>
            </a:r>
            <a:endParaRPr lang="en-US" dirty="0"/>
          </a:p>
        </p:txBody>
      </p:sp>
    </p:spTree>
    <p:extLst>
      <p:ext uri="{BB962C8B-B14F-4D97-AF65-F5344CB8AC3E}">
        <p14:creationId xmlns:p14="http://schemas.microsoft.com/office/powerpoint/2010/main" val="3536559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13</a:t>
            </a:fld>
            <a:endParaRPr lang="en-US"/>
          </a:p>
        </p:txBody>
      </p:sp>
      <p:grpSp>
        <p:nvGrpSpPr>
          <p:cNvPr id="10" name="Group 9"/>
          <p:cNvGrpSpPr/>
          <p:nvPr/>
        </p:nvGrpSpPr>
        <p:grpSpPr>
          <a:xfrm>
            <a:off x="1945966" y="136459"/>
            <a:ext cx="7616578" cy="883668"/>
            <a:chOff x="0" y="181"/>
            <a:chExt cx="7616578" cy="610342"/>
          </a:xfrm>
          <a:scene3d>
            <a:camera prst="orthographicFront"/>
            <a:lightRig rig="flat" dir="t"/>
          </a:scene3d>
        </p:grpSpPr>
        <p:sp>
          <p:nvSpPr>
            <p:cNvPr id="11" name="Rounded Rectangle 10"/>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Switch De-bounce Circuit using a low pass filter and a Schmitt Trigger Inverter</a:t>
              </a:r>
              <a:endParaRPr lang="en-US" sz="2800" kern="1200" dirty="0"/>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pic>
        <p:nvPicPr>
          <p:cNvPr id="2" name="Picture 1"/>
          <p:cNvPicPr>
            <a:picLocks noChangeAspect="1"/>
          </p:cNvPicPr>
          <p:nvPr/>
        </p:nvPicPr>
        <p:blipFill>
          <a:blip r:embed="rId3"/>
          <a:stretch>
            <a:fillRect/>
          </a:stretch>
        </p:blipFill>
        <p:spPr>
          <a:xfrm>
            <a:off x="473941" y="1306286"/>
            <a:ext cx="4179583" cy="3544388"/>
          </a:xfrm>
          <a:prstGeom prst="rect">
            <a:avLst/>
          </a:prstGeom>
        </p:spPr>
      </p:pic>
      <p:pic>
        <p:nvPicPr>
          <p:cNvPr id="3" name="Picture 2"/>
          <p:cNvPicPr>
            <a:picLocks noChangeAspect="1"/>
          </p:cNvPicPr>
          <p:nvPr/>
        </p:nvPicPr>
        <p:blipFill>
          <a:blip r:embed="rId4"/>
          <a:stretch>
            <a:fillRect/>
          </a:stretch>
        </p:blipFill>
        <p:spPr>
          <a:xfrm>
            <a:off x="2423704" y="5682828"/>
            <a:ext cx="7526970" cy="501798"/>
          </a:xfrm>
          <a:prstGeom prst="rect">
            <a:avLst/>
          </a:prstGeom>
        </p:spPr>
      </p:pic>
      <p:pic>
        <p:nvPicPr>
          <p:cNvPr id="6" name="Picture 5"/>
          <p:cNvPicPr>
            <a:picLocks noChangeAspect="1"/>
          </p:cNvPicPr>
          <p:nvPr/>
        </p:nvPicPr>
        <p:blipFill>
          <a:blip r:embed="rId5"/>
          <a:stretch>
            <a:fillRect/>
          </a:stretch>
        </p:blipFill>
        <p:spPr>
          <a:xfrm>
            <a:off x="5556749" y="1105989"/>
            <a:ext cx="5377906" cy="2513040"/>
          </a:xfrm>
          <a:prstGeom prst="rect">
            <a:avLst/>
          </a:prstGeom>
        </p:spPr>
      </p:pic>
      <p:sp>
        <p:nvSpPr>
          <p:cNvPr id="7" name="Rectangle 6"/>
          <p:cNvSpPr/>
          <p:nvPr/>
        </p:nvSpPr>
        <p:spPr>
          <a:xfrm>
            <a:off x="4981303" y="1105989"/>
            <a:ext cx="104503" cy="3905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5326652" y="3790754"/>
            <a:ext cx="2773473" cy="1806212"/>
          </a:xfrm>
          <a:prstGeom prst="rect">
            <a:avLst/>
          </a:prstGeom>
        </p:spPr>
      </p:pic>
      <p:pic>
        <p:nvPicPr>
          <p:cNvPr id="14" name="Picture 13"/>
          <p:cNvPicPr>
            <a:picLocks noChangeAspect="1"/>
          </p:cNvPicPr>
          <p:nvPr/>
        </p:nvPicPr>
        <p:blipFill>
          <a:blip r:embed="rId7"/>
          <a:stretch>
            <a:fillRect/>
          </a:stretch>
        </p:blipFill>
        <p:spPr>
          <a:xfrm>
            <a:off x="8340971" y="3809156"/>
            <a:ext cx="2703570" cy="1819894"/>
          </a:xfrm>
          <a:prstGeom prst="rect">
            <a:avLst/>
          </a:prstGeom>
        </p:spPr>
      </p:pic>
      <p:sp>
        <p:nvSpPr>
          <p:cNvPr id="8" name="TextBox 7"/>
          <p:cNvSpPr txBox="1"/>
          <p:nvPr/>
        </p:nvSpPr>
        <p:spPr>
          <a:xfrm>
            <a:off x="6096000" y="4290189"/>
            <a:ext cx="818606" cy="261610"/>
          </a:xfrm>
          <a:prstGeom prst="rect">
            <a:avLst/>
          </a:prstGeom>
          <a:noFill/>
        </p:spPr>
        <p:txBody>
          <a:bodyPr wrap="square" rtlCol="0">
            <a:spAutoFit/>
          </a:bodyPr>
          <a:lstStyle/>
          <a:p>
            <a:r>
              <a:rPr lang="en-US" sz="1100" dirty="0" smtClean="0"/>
              <a:t>Close </a:t>
            </a:r>
            <a:r>
              <a:rPr lang="en-US" sz="1100" dirty="0" err="1" smtClean="0"/>
              <a:t>sw</a:t>
            </a:r>
            <a:endParaRPr lang="en-US" sz="1100" dirty="0"/>
          </a:p>
        </p:txBody>
      </p:sp>
      <p:sp>
        <p:nvSpPr>
          <p:cNvPr id="15" name="TextBox 14"/>
          <p:cNvSpPr txBox="1"/>
          <p:nvPr/>
        </p:nvSpPr>
        <p:spPr>
          <a:xfrm>
            <a:off x="9750697" y="4403951"/>
            <a:ext cx="818606" cy="261610"/>
          </a:xfrm>
          <a:prstGeom prst="rect">
            <a:avLst/>
          </a:prstGeom>
          <a:noFill/>
        </p:spPr>
        <p:txBody>
          <a:bodyPr wrap="square" rtlCol="0">
            <a:spAutoFit/>
          </a:bodyPr>
          <a:lstStyle/>
          <a:p>
            <a:r>
              <a:rPr lang="en-US" sz="1100" dirty="0" smtClean="0"/>
              <a:t>Open </a:t>
            </a:r>
            <a:r>
              <a:rPr lang="en-US" sz="1100" dirty="0" err="1" smtClean="0"/>
              <a:t>sw</a:t>
            </a:r>
            <a:endParaRPr lang="en-US" sz="1100" dirty="0"/>
          </a:p>
        </p:txBody>
      </p:sp>
    </p:spTree>
    <p:extLst>
      <p:ext uri="{BB962C8B-B14F-4D97-AF65-F5344CB8AC3E}">
        <p14:creationId xmlns:p14="http://schemas.microsoft.com/office/powerpoint/2010/main" val="75881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14</a:t>
            </a:fld>
            <a:endParaRPr lang="en-US"/>
          </a:p>
        </p:txBody>
      </p:sp>
      <p:grpSp>
        <p:nvGrpSpPr>
          <p:cNvPr id="10" name="Group 9"/>
          <p:cNvGrpSpPr/>
          <p:nvPr/>
        </p:nvGrpSpPr>
        <p:grpSpPr>
          <a:xfrm>
            <a:off x="1928549" y="442899"/>
            <a:ext cx="7616578" cy="610342"/>
            <a:chOff x="0" y="181"/>
            <a:chExt cx="7616578" cy="610342"/>
          </a:xfrm>
          <a:scene3d>
            <a:camera prst="orthographicFront"/>
            <a:lightRig rig="flat" dir="t"/>
          </a:scene3d>
        </p:grpSpPr>
        <p:sp>
          <p:nvSpPr>
            <p:cNvPr id="11" name="Rounded Rectangle 10"/>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Switch bounce measured on a scope</a:t>
              </a:r>
              <a:endParaRPr lang="en-US" sz="2800" kern="1200" dirty="0"/>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pic>
        <p:nvPicPr>
          <p:cNvPr id="2" name="Picture 1"/>
          <p:cNvPicPr>
            <a:picLocks noChangeAspect="1"/>
          </p:cNvPicPr>
          <p:nvPr/>
        </p:nvPicPr>
        <p:blipFill>
          <a:blip r:embed="rId3"/>
          <a:stretch>
            <a:fillRect/>
          </a:stretch>
        </p:blipFill>
        <p:spPr>
          <a:xfrm>
            <a:off x="1152933" y="1576796"/>
            <a:ext cx="6524625" cy="2171700"/>
          </a:xfrm>
          <a:prstGeom prst="rect">
            <a:avLst/>
          </a:prstGeom>
        </p:spPr>
      </p:pic>
      <p:pic>
        <p:nvPicPr>
          <p:cNvPr id="3" name="Picture 2"/>
          <p:cNvPicPr>
            <a:picLocks noChangeAspect="1"/>
          </p:cNvPicPr>
          <p:nvPr/>
        </p:nvPicPr>
        <p:blipFill>
          <a:blip r:embed="rId4"/>
          <a:stretch>
            <a:fillRect/>
          </a:stretch>
        </p:blipFill>
        <p:spPr>
          <a:xfrm>
            <a:off x="1152933" y="3961811"/>
            <a:ext cx="4924425" cy="2181225"/>
          </a:xfrm>
          <a:prstGeom prst="rect">
            <a:avLst/>
          </a:prstGeom>
        </p:spPr>
      </p:pic>
      <p:sp>
        <p:nvSpPr>
          <p:cNvPr id="6" name="Rectangle 5"/>
          <p:cNvSpPr/>
          <p:nvPr/>
        </p:nvSpPr>
        <p:spPr>
          <a:xfrm>
            <a:off x="6214782" y="4665708"/>
            <a:ext cx="5367617" cy="1477328"/>
          </a:xfrm>
          <a:prstGeom prst="rect">
            <a:avLst/>
          </a:prstGeom>
        </p:spPr>
        <p:txBody>
          <a:bodyPr wrap="square">
            <a:spAutoFit/>
          </a:bodyPr>
          <a:lstStyle/>
          <a:p>
            <a:r>
              <a:rPr lang="en-US" dirty="0" smtClean="0">
                <a:latin typeface="Cambria" panose="02040503050406030204" pitchFamily="18" charset="0"/>
              </a:rPr>
              <a:t>In this example the counter input was connected directly to a wire that was pulled high and then touched to ground.  The counter measured 382 edges of the bouncing signal. Switch bounce occurs with mechanical devices.</a:t>
            </a:r>
            <a:endParaRPr lang="en-US" dirty="0"/>
          </a:p>
        </p:txBody>
      </p:sp>
      <p:pic>
        <p:nvPicPr>
          <p:cNvPr id="7" name="Picture 6"/>
          <p:cNvPicPr>
            <a:picLocks noChangeAspect="1"/>
          </p:cNvPicPr>
          <p:nvPr/>
        </p:nvPicPr>
        <p:blipFill>
          <a:blip r:embed="rId5"/>
          <a:stretch>
            <a:fillRect/>
          </a:stretch>
        </p:blipFill>
        <p:spPr>
          <a:xfrm>
            <a:off x="8154773" y="3234248"/>
            <a:ext cx="2103924" cy="1399276"/>
          </a:xfrm>
          <a:prstGeom prst="rect">
            <a:avLst/>
          </a:prstGeom>
        </p:spPr>
      </p:pic>
      <p:pic>
        <p:nvPicPr>
          <p:cNvPr id="8" name="Picture 7"/>
          <p:cNvPicPr>
            <a:picLocks noChangeAspect="1"/>
          </p:cNvPicPr>
          <p:nvPr/>
        </p:nvPicPr>
        <p:blipFill>
          <a:blip r:embed="rId6"/>
          <a:stretch>
            <a:fillRect/>
          </a:stretch>
        </p:blipFill>
        <p:spPr>
          <a:xfrm>
            <a:off x="8189795" y="1576796"/>
            <a:ext cx="2388734" cy="1675739"/>
          </a:xfrm>
          <a:prstGeom prst="rect">
            <a:avLst/>
          </a:prstGeom>
        </p:spPr>
      </p:pic>
    </p:spTree>
    <p:extLst>
      <p:ext uri="{BB962C8B-B14F-4D97-AF65-F5344CB8AC3E}">
        <p14:creationId xmlns:p14="http://schemas.microsoft.com/office/powerpoint/2010/main" val="1577622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15</a:t>
            </a:fld>
            <a:endParaRPr lang="en-US"/>
          </a:p>
        </p:txBody>
      </p:sp>
      <p:grpSp>
        <p:nvGrpSpPr>
          <p:cNvPr id="7" name="Group 6"/>
          <p:cNvGrpSpPr/>
          <p:nvPr/>
        </p:nvGrpSpPr>
        <p:grpSpPr>
          <a:xfrm>
            <a:off x="1541019" y="533990"/>
            <a:ext cx="9109962" cy="562578"/>
            <a:chOff x="0" y="181"/>
            <a:chExt cx="7616578" cy="610342"/>
          </a:xfrm>
          <a:scene3d>
            <a:camera prst="orthographicFront"/>
            <a:lightRig rig="flat" dir="t"/>
          </a:scene3d>
        </p:grpSpPr>
        <p:sp>
          <p:nvSpPr>
            <p:cNvPr id="9" name="Rounded Rectangle 8"/>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Schmitt Trigger Operation</a:t>
              </a:r>
              <a:endParaRPr lang="en-US" sz="2800" kern="1200" dirty="0"/>
            </a:p>
          </p:txBody>
        </p:sp>
      </p:grpSp>
      <p:pic>
        <p:nvPicPr>
          <p:cNvPr id="2" name="Picture 1"/>
          <p:cNvPicPr>
            <a:picLocks noChangeAspect="1"/>
          </p:cNvPicPr>
          <p:nvPr/>
        </p:nvPicPr>
        <p:blipFill>
          <a:blip r:embed="rId2"/>
          <a:stretch>
            <a:fillRect/>
          </a:stretch>
        </p:blipFill>
        <p:spPr>
          <a:xfrm>
            <a:off x="3422469" y="1348728"/>
            <a:ext cx="7959634" cy="5007623"/>
          </a:xfrm>
          <a:prstGeom prst="rect">
            <a:avLst/>
          </a:prstGeom>
        </p:spPr>
      </p:pic>
      <p:pic>
        <p:nvPicPr>
          <p:cNvPr id="3" name="Picture 2"/>
          <p:cNvPicPr>
            <a:picLocks noChangeAspect="1"/>
          </p:cNvPicPr>
          <p:nvPr/>
        </p:nvPicPr>
        <p:blipFill>
          <a:blip r:embed="rId3"/>
          <a:stretch>
            <a:fillRect/>
          </a:stretch>
        </p:blipFill>
        <p:spPr>
          <a:xfrm>
            <a:off x="339635" y="1469570"/>
            <a:ext cx="4295775" cy="1828800"/>
          </a:xfrm>
          <a:prstGeom prst="rect">
            <a:avLst/>
          </a:prstGeom>
        </p:spPr>
      </p:pic>
      <p:sp>
        <p:nvSpPr>
          <p:cNvPr id="11" name="Rectangle 10"/>
          <p:cNvSpPr/>
          <p:nvPr/>
        </p:nvSpPr>
        <p:spPr>
          <a:xfrm>
            <a:off x="235132" y="3298370"/>
            <a:ext cx="3219268" cy="3293209"/>
          </a:xfrm>
          <a:prstGeom prst="rect">
            <a:avLst/>
          </a:prstGeom>
        </p:spPr>
        <p:txBody>
          <a:bodyPr wrap="square">
            <a:spAutoFit/>
          </a:bodyPr>
          <a:lstStyle/>
          <a:p>
            <a:r>
              <a:rPr lang="en-US" sz="1600" dirty="0" smtClean="0">
                <a:latin typeface="Cambria" panose="02040503050406030204" pitchFamily="18" charset="0"/>
              </a:rPr>
              <a:t>The </a:t>
            </a:r>
            <a:r>
              <a:rPr lang="en-US" sz="1600" dirty="0" smtClean="0">
                <a:solidFill>
                  <a:srgbClr val="7030A0"/>
                </a:solidFill>
                <a:latin typeface="Cambria" panose="02040503050406030204" pitchFamily="18" charset="0"/>
              </a:rPr>
              <a:t>74HC14</a:t>
            </a:r>
            <a:r>
              <a:rPr lang="en-US" sz="1600" dirty="0" smtClean="0">
                <a:latin typeface="Cambria" panose="02040503050406030204" pitchFamily="18" charset="0"/>
              </a:rPr>
              <a:t> is a Schmitt trigger inverter. It has an upper and a lower switching point.  The </a:t>
            </a:r>
            <a:r>
              <a:rPr lang="en-US" sz="1600" dirty="0" smtClean="0">
                <a:solidFill>
                  <a:srgbClr val="7030A0"/>
                </a:solidFill>
                <a:latin typeface="Cambria" panose="02040503050406030204" pitchFamily="18" charset="0"/>
              </a:rPr>
              <a:t>74HC14</a:t>
            </a:r>
            <a:r>
              <a:rPr lang="en-US" sz="1600" dirty="0" smtClean="0">
                <a:latin typeface="Cambria" panose="02040503050406030204" pitchFamily="18" charset="0"/>
              </a:rPr>
              <a:t> inverter must be used when interfacing to mechanical switches and signals with slow changing inputs.  The Schmitt trigger produces sharp and clean rising or falling edges at the output. It is most important to use the Schmitt trigger when the device connects to an edge counting input on a controller.</a:t>
            </a:r>
            <a:endParaRPr lang="en-US" sz="1600" dirty="0"/>
          </a:p>
        </p:txBody>
      </p:sp>
    </p:spTree>
    <p:extLst>
      <p:ext uri="{BB962C8B-B14F-4D97-AF65-F5344CB8AC3E}">
        <p14:creationId xmlns:p14="http://schemas.microsoft.com/office/powerpoint/2010/main" val="1181332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16</a:t>
            </a:fld>
            <a:endParaRPr lang="en-US"/>
          </a:p>
        </p:txBody>
      </p:sp>
      <p:grpSp>
        <p:nvGrpSpPr>
          <p:cNvPr id="8" name="Group 7"/>
          <p:cNvGrpSpPr/>
          <p:nvPr/>
        </p:nvGrpSpPr>
        <p:grpSpPr>
          <a:xfrm>
            <a:off x="701964" y="250223"/>
            <a:ext cx="9873672" cy="562578"/>
            <a:chOff x="0" y="181"/>
            <a:chExt cx="7616578" cy="610342"/>
          </a:xfrm>
          <a:scene3d>
            <a:camera prst="orthographicFront"/>
            <a:lightRig rig="flat" dir="t"/>
          </a:scene3d>
        </p:grpSpPr>
        <p:sp>
          <p:nvSpPr>
            <p:cNvPr id="9" name="Rounded Rectangle 8"/>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Mechanical Switch De-bouncing using an HC14 Schmitt Trigger</a:t>
              </a:r>
              <a:endParaRPr lang="en-US" sz="2800" kern="1200"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4712" y="277685"/>
            <a:ext cx="890587" cy="862314"/>
          </a:xfrm>
          <a:prstGeom prst="rect">
            <a:avLst/>
          </a:prstGeom>
        </p:spPr>
      </p:pic>
      <p:pic>
        <p:nvPicPr>
          <p:cNvPr id="2" name="Picture 1"/>
          <p:cNvPicPr>
            <a:picLocks noChangeAspect="1"/>
          </p:cNvPicPr>
          <p:nvPr/>
        </p:nvPicPr>
        <p:blipFill>
          <a:blip r:embed="rId3"/>
          <a:stretch>
            <a:fillRect/>
          </a:stretch>
        </p:blipFill>
        <p:spPr>
          <a:xfrm>
            <a:off x="490650" y="1298714"/>
            <a:ext cx="8845839" cy="4323368"/>
          </a:xfrm>
          <a:prstGeom prst="rect">
            <a:avLst/>
          </a:prstGeom>
        </p:spPr>
      </p:pic>
      <p:pic>
        <p:nvPicPr>
          <p:cNvPr id="6" name="Picture 5"/>
          <p:cNvPicPr>
            <a:picLocks noChangeAspect="1"/>
          </p:cNvPicPr>
          <p:nvPr/>
        </p:nvPicPr>
        <p:blipFill>
          <a:blip r:embed="rId4"/>
          <a:stretch>
            <a:fillRect/>
          </a:stretch>
        </p:blipFill>
        <p:spPr>
          <a:xfrm>
            <a:off x="8687799" y="986848"/>
            <a:ext cx="2504076" cy="2338243"/>
          </a:xfrm>
          <a:prstGeom prst="rect">
            <a:avLst/>
          </a:prstGeom>
        </p:spPr>
      </p:pic>
      <p:pic>
        <p:nvPicPr>
          <p:cNvPr id="7" name="Picture 6"/>
          <p:cNvPicPr>
            <a:picLocks noChangeAspect="1"/>
          </p:cNvPicPr>
          <p:nvPr/>
        </p:nvPicPr>
        <p:blipFill>
          <a:blip r:embed="rId5"/>
          <a:stretch>
            <a:fillRect/>
          </a:stretch>
        </p:blipFill>
        <p:spPr>
          <a:xfrm rot="16200000">
            <a:off x="9753317" y="3472205"/>
            <a:ext cx="1858371" cy="1912237"/>
          </a:xfrm>
          <a:prstGeom prst="rect">
            <a:avLst/>
          </a:prstGeom>
        </p:spPr>
      </p:pic>
      <p:pic>
        <p:nvPicPr>
          <p:cNvPr id="12" name="Picture 11"/>
          <p:cNvPicPr>
            <a:picLocks noChangeAspect="1"/>
          </p:cNvPicPr>
          <p:nvPr/>
        </p:nvPicPr>
        <p:blipFill>
          <a:blip r:embed="rId6"/>
          <a:stretch>
            <a:fillRect/>
          </a:stretch>
        </p:blipFill>
        <p:spPr>
          <a:xfrm rot="10800000">
            <a:off x="10059913" y="4190625"/>
            <a:ext cx="1245177" cy="345883"/>
          </a:xfrm>
          <a:prstGeom prst="rect">
            <a:avLst/>
          </a:prstGeom>
        </p:spPr>
      </p:pic>
      <p:pic>
        <p:nvPicPr>
          <p:cNvPr id="15" name="Picture 14"/>
          <p:cNvPicPr>
            <a:picLocks noChangeAspect="1"/>
          </p:cNvPicPr>
          <p:nvPr/>
        </p:nvPicPr>
        <p:blipFill>
          <a:blip r:embed="rId6"/>
          <a:stretch>
            <a:fillRect/>
          </a:stretch>
        </p:blipFill>
        <p:spPr>
          <a:xfrm rot="10800000">
            <a:off x="5957269" y="4165272"/>
            <a:ext cx="761030" cy="211397"/>
          </a:xfrm>
          <a:prstGeom prst="rect">
            <a:avLst/>
          </a:prstGeom>
        </p:spPr>
      </p:pic>
      <p:pic>
        <p:nvPicPr>
          <p:cNvPr id="16" name="Picture 15"/>
          <p:cNvPicPr>
            <a:picLocks noChangeAspect="1"/>
          </p:cNvPicPr>
          <p:nvPr/>
        </p:nvPicPr>
        <p:blipFill>
          <a:blip r:embed="rId7"/>
          <a:stretch>
            <a:fillRect/>
          </a:stretch>
        </p:blipFill>
        <p:spPr>
          <a:xfrm rot="5400000">
            <a:off x="5160617" y="3947910"/>
            <a:ext cx="251838" cy="297040"/>
          </a:xfrm>
          <a:prstGeom prst="rect">
            <a:avLst/>
          </a:prstGeom>
        </p:spPr>
      </p:pic>
      <p:pic>
        <p:nvPicPr>
          <p:cNvPr id="17" name="Picture 16"/>
          <p:cNvPicPr>
            <a:picLocks noChangeAspect="1"/>
          </p:cNvPicPr>
          <p:nvPr/>
        </p:nvPicPr>
        <p:blipFill>
          <a:blip r:embed="rId8"/>
          <a:stretch>
            <a:fillRect/>
          </a:stretch>
        </p:blipFill>
        <p:spPr>
          <a:xfrm rot="5400000">
            <a:off x="6466232" y="3690080"/>
            <a:ext cx="213014" cy="291119"/>
          </a:xfrm>
          <a:prstGeom prst="rect">
            <a:avLst/>
          </a:prstGeom>
        </p:spPr>
      </p:pic>
    </p:spTree>
    <p:extLst>
      <p:ext uri="{BB962C8B-B14F-4D97-AF65-F5344CB8AC3E}">
        <p14:creationId xmlns:p14="http://schemas.microsoft.com/office/powerpoint/2010/main" val="99220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17</a:t>
            </a:fld>
            <a:endParaRPr lang="en-US"/>
          </a:p>
        </p:txBody>
      </p:sp>
      <p:grpSp>
        <p:nvGrpSpPr>
          <p:cNvPr id="10" name="Group 9"/>
          <p:cNvGrpSpPr/>
          <p:nvPr/>
        </p:nvGrpSpPr>
        <p:grpSpPr>
          <a:xfrm>
            <a:off x="2146263" y="346745"/>
            <a:ext cx="7616578" cy="610342"/>
            <a:chOff x="0" y="181"/>
            <a:chExt cx="7616578" cy="610342"/>
          </a:xfrm>
          <a:scene3d>
            <a:camera prst="orthographicFront"/>
            <a:lightRig rig="flat" dir="t"/>
          </a:scene3d>
        </p:grpSpPr>
        <p:sp>
          <p:nvSpPr>
            <p:cNvPr id="11" name="Rounded Rectangle 10"/>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                    De-bounce circuit timing.</a:t>
              </a:r>
              <a:endParaRPr lang="en-US" sz="2800" kern="1200" dirty="0"/>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pic>
        <p:nvPicPr>
          <p:cNvPr id="2" name="Picture 1"/>
          <p:cNvPicPr>
            <a:picLocks noChangeAspect="1"/>
          </p:cNvPicPr>
          <p:nvPr/>
        </p:nvPicPr>
        <p:blipFill>
          <a:blip r:embed="rId3"/>
          <a:stretch>
            <a:fillRect/>
          </a:stretch>
        </p:blipFill>
        <p:spPr>
          <a:xfrm>
            <a:off x="293098" y="1799135"/>
            <a:ext cx="5182935" cy="3375363"/>
          </a:xfrm>
          <a:prstGeom prst="rect">
            <a:avLst/>
          </a:prstGeom>
        </p:spPr>
      </p:pic>
      <p:pic>
        <p:nvPicPr>
          <p:cNvPr id="3" name="Picture 2"/>
          <p:cNvPicPr>
            <a:picLocks noChangeAspect="1"/>
          </p:cNvPicPr>
          <p:nvPr/>
        </p:nvPicPr>
        <p:blipFill>
          <a:blip r:embed="rId4"/>
          <a:stretch>
            <a:fillRect/>
          </a:stretch>
        </p:blipFill>
        <p:spPr>
          <a:xfrm>
            <a:off x="5836078" y="1799135"/>
            <a:ext cx="5106531" cy="3437435"/>
          </a:xfrm>
          <a:prstGeom prst="rect">
            <a:avLst/>
          </a:prstGeom>
        </p:spPr>
      </p:pic>
      <p:sp>
        <p:nvSpPr>
          <p:cNvPr id="6" name="TextBox 5"/>
          <p:cNvSpPr txBox="1"/>
          <p:nvPr/>
        </p:nvSpPr>
        <p:spPr>
          <a:xfrm>
            <a:off x="722812" y="2673532"/>
            <a:ext cx="1950720" cy="369332"/>
          </a:xfrm>
          <a:prstGeom prst="rect">
            <a:avLst/>
          </a:prstGeom>
          <a:noFill/>
        </p:spPr>
        <p:txBody>
          <a:bodyPr wrap="square" rtlCol="0">
            <a:spAutoFit/>
          </a:bodyPr>
          <a:lstStyle/>
          <a:p>
            <a:r>
              <a:rPr lang="en-US" dirty="0" smtClean="0">
                <a:solidFill>
                  <a:srgbClr val="FF0000"/>
                </a:solidFill>
              </a:rPr>
              <a:t>HC14 Input</a:t>
            </a:r>
            <a:endParaRPr lang="en-US" dirty="0">
              <a:solidFill>
                <a:srgbClr val="FF0000"/>
              </a:solidFill>
            </a:endParaRPr>
          </a:p>
        </p:txBody>
      </p:sp>
      <p:sp>
        <p:nvSpPr>
          <p:cNvPr id="14" name="TextBox 13"/>
          <p:cNvSpPr txBox="1"/>
          <p:nvPr/>
        </p:nvSpPr>
        <p:spPr>
          <a:xfrm>
            <a:off x="722812" y="4394358"/>
            <a:ext cx="1950720" cy="369332"/>
          </a:xfrm>
          <a:prstGeom prst="rect">
            <a:avLst/>
          </a:prstGeom>
          <a:noFill/>
        </p:spPr>
        <p:txBody>
          <a:bodyPr wrap="square" rtlCol="0">
            <a:spAutoFit/>
          </a:bodyPr>
          <a:lstStyle/>
          <a:p>
            <a:r>
              <a:rPr lang="en-US" dirty="0" smtClean="0">
                <a:solidFill>
                  <a:srgbClr val="FF0000"/>
                </a:solidFill>
              </a:rPr>
              <a:t>HC14 Output</a:t>
            </a:r>
            <a:endParaRPr lang="en-US" dirty="0">
              <a:solidFill>
                <a:srgbClr val="FF0000"/>
              </a:solidFill>
            </a:endParaRPr>
          </a:p>
        </p:txBody>
      </p:sp>
      <p:sp>
        <p:nvSpPr>
          <p:cNvPr id="15" name="TextBox 14"/>
          <p:cNvSpPr txBox="1"/>
          <p:nvPr/>
        </p:nvSpPr>
        <p:spPr>
          <a:xfrm>
            <a:off x="3951203" y="2535032"/>
            <a:ext cx="1950720" cy="646331"/>
          </a:xfrm>
          <a:prstGeom prst="rect">
            <a:avLst/>
          </a:prstGeom>
          <a:noFill/>
        </p:spPr>
        <p:txBody>
          <a:bodyPr wrap="square" rtlCol="0">
            <a:spAutoFit/>
          </a:bodyPr>
          <a:lstStyle/>
          <a:p>
            <a:r>
              <a:rPr lang="en-US" dirty="0" smtClean="0">
                <a:solidFill>
                  <a:srgbClr val="FF0000"/>
                </a:solidFill>
              </a:rPr>
              <a:t>Switch Pressed</a:t>
            </a:r>
          </a:p>
          <a:p>
            <a:r>
              <a:rPr lang="en-US" dirty="0" smtClean="0">
                <a:solidFill>
                  <a:srgbClr val="FF0000"/>
                </a:solidFill>
              </a:rPr>
              <a:t>Grounded</a:t>
            </a:r>
            <a:endParaRPr lang="en-US" dirty="0">
              <a:solidFill>
                <a:srgbClr val="FF0000"/>
              </a:solidFill>
            </a:endParaRPr>
          </a:p>
        </p:txBody>
      </p:sp>
      <p:sp>
        <p:nvSpPr>
          <p:cNvPr id="16" name="TextBox 15"/>
          <p:cNvSpPr txBox="1"/>
          <p:nvPr/>
        </p:nvSpPr>
        <p:spPr>
          <a:xfrm>
            <a:off x="8991889" y="2840485"/>
            <a:ext cx="1950720" cy="646331"/>
          </a:xfrm>
          <a:prstGeom prst="rect">
            <a:avLst/>
          </a:prstGeom>
          <a:noFill/>
        </p:spPr>
        <p:txBody>
          <a:bodyPr wrap="square" rtlCol="0">
            <a:spAutoFit/>
          </a:bodyPr>
          <a:lstStyle/>
          <a:p>
            <a:r>
              <a:rPr lang="en-US" dirty="0" smtClean="0">
                <a:solidFill>
                  <a:srgbClr val="FF0000"/>
                </a:solidFill>
              </a:rPr>
              <a:t>Switch Released</a:t>
            </a:r>
          </a:p>
          <a:p>
            <a:r>
              <a:rPr lang="en-US" dirty="0" smtClean="0">
                <a:solidFill>
                  <a:srgbClr val="FF0000"/>
                </a:solidFill>
              </a:rPr>
              <a:t>Pulled High</a:t>
            </a:r>
            <a:endParaRPr lang="en-US" dirty="0">
              <a:solidFill>
                <a:srgbClr val="FF0000"/>
              </a:solidFill>
            </a:endParaRPr>
          </a:p>
        </p:txBody>
      </p:sp>
      <p:sp>
        <p:nvSpPr>
          <p:cNvPr id="17" name="TextBox 16"/>
          <p:cNvSpPr txBox="1"/>
          <p:nvPr/>
        </p:nvSpPr>
        <p:spPr>
          <a:xfrm>
            <a:off x="8587184" y="4394358"/>
            <a:ext cx="1950720" cy="369332"/>
          </a:xfrm>
          <a:prstGeom prst="rect">
            <a:avLst/>
          </a:prstGeom>
          <a:noFill/>
        </p:spPr>
        <p:txBody>
          <a:bodyPr wrap="square" rtlCol="0">
            <a:spAutoFit/>
          </a:bodyPr>
          <a:lstStyle/>
          <a:p>
            <a:r>
              <a:rPr lang="en-US" dirty="0" smtClean="0">
                <a:solidFill>
                  <a:srgbClr val="FF0000"/>
                </a:solidFill>
              </a:rPr>
              <a:t>HC14 Output</a:t>
            </a:r>
            <a:endParaRPr lang="en-US" dirty="0">
              <a:solidFill>
                <a:srgbClr val="FF0000"/>
              </a:solidFill>
            </a:endParaRPr>
          </a:p>
        </p:txBody>
      </p:sp>
      <p:sp>
        <p:nvSpPr>
          <p:cNvPr id="18" name="Rectangle 17"/>
          <p:cNvSpPr/>
          <p:nvPr/>
        </p:nvSpPr>
        <p:spPr>
          <a:xfrm>
            <a:off x="5603442" y="1044738"/>
            <a:ext cx="57129" cy="5164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06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18</a:t>
            </a:fld>
            <a:endParaRPr lang="en-US"/>
          </a:p>
        </p:txBody>
      </p:sp>
      <p:grpSp>
        <p:nvGrpSpPr>
          <p:cNvPr id="8" name="Group 7"/>
          <p:cNvGrpSpPr/>
          <p:nvPr/>
        </p:nvGrpSpPr>
        <p:grpSpPr>
          <a:xfrm>
            <a:off x="1465674" y="250223"/>
            <a:ext cx="9109962" cy="562578"/>
            <a:chOff x="0" y="181"/>
            <a:chExt cx="7616578" cy="610342"/>
          </a:xfrm>
          <a:scene3d>
            <a:camera prst="orthographicFront"/>
            <a:lightRig rig="flat" dir="t"/>
          </a:scene3d>
        </p:grpSpPr>
        <p:sp>
          <p:nvSpPr>
            <p:cNvPr id="9" name="Rounded Rectangle 8"/>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Mechanical Switch De-bouncing</a:t>
              </a:r>
              <a:endParaRPr lang="en-US" sz="2800" kern="1200"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4712" y="277685"/>
            <a:ext cx="890587" cy="862314"/>
          </a:xfrm>
          <a:prstGeom prst="rect">
            <a:avLst/>
          </a:prstGeom>
        </p:spPr>
      </p:pic>
      <p:pic>
        <p:nvPicPr>
          <p:cNvPr id="13" name="Picture 12"/>
          <p:cNvPicPr>
            <a:picLocks noChangeAspect="1"/>
          </p:cNvPicPr>
          <p:nvPr/>
        </p:nvPicPr>
        <p:blipFill>
          <a:blip r:embed="rId3"/>
          <a:stretch>
            <a:fillRect/>
          </a:stretch>
        </p:blipFill>
        <p:spPr>
          <a:xfrm>
            <a:off x="6419273" y="1458265"/>
            <a:ext cx="5163127" cy="4543425"/>
          </a:xfrm>
          <a:prstGeom prst="rect">
            <a:avLst/>
          </a:prstGeom>
        </p:spPr>
      </p:pic>
      <p:pic>
        <p:nvPicPr>
          <p:cNvPr id="14" name="Picture 13"/>
          <p:cNvPicPr>
            <a:picLocks noChangeAspect="1"/>
          </p:cNvPicPr>
          <p:nvPr/>
        </p:nvPicPr>
        <p:blipFill>
          <a:blip r:embed="rId4"/>
          <a:stretch>
            <a:fillRect/>
          </a:stretch>
        </p:blipFill>
        <p:spPr>
          <a:xfrm>
            <a:off x="732702" y="1458265"/>
            <a:ext cx="5198893" cy="4277517"/>
          </a:xfrm>
          <a:prstGeom prst="rect">
            <a:avLst/>
          </a:prstGeom>
        </p:spPr>
      </p:pic>
    </p:spTree>
    <p:extLst>
      <p:ext uri="{BB962C8B-B14F-4D97-AF65-F5344CB8AC3E}">
        <p14:creationId xmlns:p14="http://schemas.microsoft.com/office/powerpoint/2010/main" val="1049200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19</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2033244" y="1727355"/>
            <a:ext cx="4977156" cy="3429861"/>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299098" y="2011681"/>
            <a:ext cx="2637383" cy="3238399"/>
          </a:xfrm>
          <a:prstGeom prst="rect">
            <a:avLst/>
          </a:prstGeom>
        </p:spPr>
      </p:pic>
      <p:sp>
        <p:nvSpPr>
          <p:cNvPr id="2" name="TextBox 1"/>
          <p:cNvSpPr txBox="1"/>
          <p:nvPr/>
        </p:nvSpPr>
        <p:spPr>
          <a:xfrm>
            <a:off x="2679802" y="5149902"/>
            <a:ext cx="1673856" cy="646331"/>
          </a:xfrm>
          <a:prstGeom prst="rect">
            <a:avLst/>
          </a:prstGeom>
          <a:noFill/>
        </p:spPr>
        <p:txBody>
          <a:bodyPr wrap="none" rtlCol="0">
            <a:spAutoFit/>
          </a:bodyPr>
          <a:lstStyle/>
          <a:p>
            <a:r>
              <a:rPr lang="en-US" dirty="0">
                <a:solidFill>
                  <a:srgbClr val="FF0000"/>
                </a:solidFill>
                <a:latin typeface="Cambria" panose="02040503050406030204" pitchFamily="18" charset="0"/>
              </a:rPr>
              <a:t>HC04 (bad)</a:t>
            </a:r>
          </a:p>
          <a:p>
            <a:r>
              <a:rPr lang="en-US" dirty="0">
                <a:solidFill>
                  <a:srgbClr val="FF0000"/>
                </a:solidFill>
                <a:latin typeface="Cambria" panose="02040503050406030204" pitchFamily="18" charset="0"/>
              </a:rPr>
              <a:t>Multiple edges.</a:t>
            </a:r>
          </a:p>
        </p:txBody>
      </p:sp>
      <p:sp>
        <p:nvSpPr>
          <p:cNvPr id="9" name="TextBox 8"/>
          <p:cNvSpPr txBox="1"/>
          <p:nvPr/>
        </p:nvSpPr>
        <p:spPr>
          <a:xfrm>
            <a:off x="4918252" y="5127956"/>
            <a:ext cx="1443024" cy="646331"/>
          </a:xfrm>
          <a:prstGeom prst="rect">
            <a:avLst/>
          </a:prstGeom>
          <a:noFill/>
        </p:spPr>
        <p:txBody>
          <a:bodyPr wrap="none" rtlCol="0">
            <a:spAutoFit/>
          </a:bodyPr>
          <a:lstStyle/>
          <a:p>
            <a:r>
              <a:rPr lang="en-US" dirty="0">
                <a:solidFill>
                  <a:srgbClr val="00B050"/>
                </a:solidFill>
                <a:latin typeface="Cambria" panose="02040503050406030204" pitchFamily="18" charset="0"/>
              </a:rPr>
              <a:t>HC14 (good)</a:t>
            </a:r>
          </a:p>
          <a:p>
            <a:r>
              <a:rPr lang="en-US" dirty="0">
                <a:solidFill>
                  <a:srgbClr val="00B050"/>
                </a:solidFill>
                <a:latin typeface="Cambria" panose="02040503050406030204" pitchFamily="18" charset="0"/>
              </a:rPr>
              <a:t>Single edges.</a:t>
            </a:r>
          </a:p>
        </p:txBody>
      </p:sp>
      <p:sp>
        <p:nvSpPr>
          <p:cNvPr id="10" name="TextBox 9"/>
          <p:cNvSpPr txBox="1"/>
          <p:nvPr/>
        </p:nvSpPr>
        <p:spPr>
          <a:xfrm>
            <a:off x="5978958" y="1316736"/>
            <a:ext cx="4286707" cy="923330"/>
          </a:xfrm>
          <a:prstGeom prst="rect">
            <a:avLst/>
          </a:prstGeom>
          <a:noFill/>
        </p:spPr>
        <p:txBody>
          <a:bodyPr wrap="square" rtlCol="0">
            <a:spAutoFit/>
          </a:bodyPr>
          <a:lstStyle/>
          <a:p>
            <a:r>
              <a:rPr lang="en-US" dirty="0">
                <a:solidFill>
                  <a:srgbClr val="FF0000"/>
                </a:solidFill>
                <a:latin typeface="Cambria" panose="02040503050406030204" pitchFamily="18" charset="0"/>
              </a:rPr>
              <a:t>When de-bouncing or wave shaping an HC14 Schmitt trigger inverter must be used.</a:t>
            </a:r>
          </a:p>
        </p:txBody>
      </p:sp>
      <p:sp>
        <p:nvSpPr>
          <p:cNvPr id="11" name="TextBox 10"/>
          <p:cNvSpPr txBox="1"/>
          <p:nvPr/>
        </p:nvSpPr>
        <p:spPr>
          <a:xfrm>
            <a:off x="6527598" y="5325466"/>
            <a:ext cx="3964838" cy="923330"/>
          </a:xfrm>
          <a:prstGeom prst="rect">
            <a:avLst/>
          </a:prstGeom>
          <a:noFill/>
        </p:spPr>
        <p:txBody>
          <a:bodyPr wrap="square" rtlCol="0">
            <a:spAutoFit/>
          </a:bodyPr>
          <a:lstStyle/>
          <a:p>
            <a:r>
              <a:rPr lang="en-US" dirty="0">
                <a:solidFill>
                  <a:srgbClr val="FF0000"/>
                </a:solidFill>
                <a:latin typeface="Cambria" panose="02040503050406030204" pitchFamily="18" charset="0"/>
              </a:rPr>
              <a:t>The Schmitt trigger converts the noisy or slow changing signals to vertical single edges.</a:t>
            </a:r>
          </a:p>
        </p:txBody>
      </p:sp>
      <p:grpSp>
        <p:nvGrpSpPr>
          <p:cNvPr id="12" name="Group 11"/>
          <p:cNvGrpSpPr/>
          <p:nvPr/>
        </p:nvGrpSpPr>
        <p:grpSpPr>
          <a:xfrm>
            <a:off x="1491800" y="232806"/>
            <a:ext cx="9109962" cy="562578"/>
            <a:chOff x="0" y="181"/>
            <a:chExt cx="7616578" cy="610342"/>
          </a:xfrm>
          <a:scene3d>
            <a:camera prst="orthographicFront"/>
            <a:lightRig rig="flat" dir="t"/>
          </a:scene3d>
        </p:grpSpPr>
        <p:sp>
          <p:nvSpPr>
            <p:cNvPr id="13" name="Rounded Rectangle 12"/>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Schmitt Trigger Operation (Two switching points – hysteresis)</a:t>
              </a:r>
              <a:endParaRPr lang="en-US" sz="2800" kern="1200" dirty="0"/>
            </a:p>
          </p:txBody>
        </p:sp>
      </p:grpSp>
      <p:sp>
        <p:nvSpPr>
          <p:cNvPr id="3" name="Rounded Rectangle 2"/>
          <p:cNvSpPr/>
          <p:nvPr/>
        </p:nvSpPr>
        <p:spPr>
          <a:xfrm>
            <a:off x="4442488" y="1377448"/>
            <a:ext cx="45719" cy="3643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26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CAM8302E F2018</a:t>
            </a:r>
            <a:endParaRPr lang="en-US"/>
          </a:p>
        </p:txBody>
      </p:sp>
      <p:sp>
        <p:nvSpPr>
          <p:cNvPr id="11" name="TextBox 10"/>
          <p:cNvSpPr txBox="1"/>
          <p:nvPr/>
        </p:nvSpPr>
        <p:spPr>
          <a:xfrm>
            <a:off x="1132114" y="1102098"/>
            <a:ext cx="3152502" cy="369332"/>
          </a:xfrm>
          <a:prstGeom prst="rect">
            <a:avLst/>
          </a:prstGeom>
          <a:noFill/>
        </p:spPr>
        <p:txBody>
          <a:bodyPr wrap="square" rtlCol="0">
            <a:spAutoFit/>
          </a:bodyPr>
          <a:lstStyle/>
          <a:p>
            <a:r>
              <a:rPr lang="en-US" dirty="0" smtClean="0">
                <a:solidFill>
                  <a:srgbClr val="FF0000"/>
                </a:solidFill>
              </a:rPr>
              <a:t>Slides                      Topic</a:t>
            </a:r>
            <a:endParaRPr lang="en-US" dirty="0">
              <a:solidFill>
                <a:srgbClr val="FF0000"/>
              </a:solidFill>
            </a:endParaRPr>
          </a:p>
        </p:txBody>
      </p:sp>
      <p:sp>
        <p:nvSpPr>
          <p:cNvPr id="3" name="TextBox 2"/>
          <p:cNvSpPr txBox="1"/>
          <p:nvPr/>
        </p:nvSpPr>
        <p:spPr>
          <a:xfrm>
            <a:off x="1132114" y="1471430"/>
            <a:ext cx="4604787" cy="4801314"/>
          </a:xfrm>
          <a:prstGeom prst="rect">
            <a:avLst/>
          </a:prstGeom>
          <a:noFill/>
        </p:spPr>
        <p:txBody>
          <a:bodyPr wrap="none" rtlCol="0">
            <a:spAutoFit/>
          </a:bodyPr>
          <a:lstStyle/>
          <a:p>
            <a:pPr marL="285750" indent="-285750">
              <a:buFont typeface="Wingdings" panose="05000000000000000000" pitchFamily="2" charset="2"/>
              <a:buChar char="q"/>
            </a:pPr>
            <a:r>
              <a:rPr lang="en-US" dirty="0" smtClean="0"/>
              <a:t>3	</a:t>
            </a:r>
            <a:r>
              <a:rPr lang="en-US" dirty="0" smtClean="0">
                <a:hlinkClick r:id="rId3" action="ppaction://hlinksldjump"/>
              </a:rPr>
              <a:t>Counter/Timer Tasks</a:t>
            </a:r>
            <a:endParaRPr lang="en-US" dirty="0" smtClean="0"/>
          </a:p>
          <a:p>
            <a:pPr marL="285750" indent="-285750">
              <a:buFont typeface="Wingdings" panose="05000000000000000000" pitchFamily="2" charset="2"/>
              <a:buChar char="q"/>
            </a:pPr>
            <a:r>
              <a:rPr lang="en-US" dirty="0" smtClean="0"/>
              <a:t>4	</a:t>
            </a:r>
            <a:r>
              <a:rPr lang="en-US" dirty="0" smtClean="0">
                <a:hlinkClick r:id="rId4" action="ppaction://hlinksldjump"/>
              </a:rPr>
              <a:t>Counter/Timer myDAQ pins</a:t>
            </a:r>
            <a:endParaRPr lang="en-US" dirty="0" smtClean="0"/>
          </a:p>
          <a:p>
            <a:pPr marL="285750" indent="-285750">
              <a:buFont typeface="Wingdings" panose="05000000000000000000" pitchFamily="2" charset="2"/>
              <a:buChar char="q"/>
            </a:pPr>
            <a:r>
              <a:rPr lang="en-US" dirty="0" smtClean="0"/>
              <a:t>5	</a:t>
            </a:r>
            <a:r>
              <a:rPr lang="en-US" dirty="0" smtClean="0">
                <a:hlinkClick r:id="rId5" action="ppaction://hlinksldjump"/>
              </a:rPr>
              <a:t>Counter/Timer Acquire and Generate</a:t>
            </a:r>
            <a:endParaRPr lang="en-US" dirty="0" smtClean="0"/>
          </a:p>
          <a:p>
            <a:pPr marL="285750" indent="-285750">
              <a:buFont typeface="Wingdings" panose="05000000000000000000" pitchFamily="2" charset="2"/>
              <a:buChar char="q"/>
            </a:pPr>
            <a:r>
              <a:rPr lang="en-US" dirty="0" smtClean="0"/>
              <a:t>7 	</a:t>
            </a:r>
            <a:r>
              <a:rPr lang="en-US" dirty="0" smtClean="0">
                <a:hlinkClick r:id="rId6" action="ppaction://hlinksldjump"/>
              </a:rPr>
              <a:t>Edge Counting</a:t>
            </a:r>
            <a:endParaRPr lang="en-US" dirty="0" smtClean="0"/>
          </a:p>
          <a:p>
            <a:pPr marL="285750" indent="-285750">
              <a:buFont typeface="Wingdings" panose="05000000000000000000" pitchFamily="2" charset="2"/>
              <a:buChar char="q"/>
            </a:pPr>
            <a:r>
              <a:rPr lang="en-US" dirty="0" smtClean="0"/>
              <a:t>8 	</a:t>
            </a:r>
            <a:r>
              <a:rPr lang="en-US" dirty="0" smtClean="0">
                <a:hlinkClick r:id="rId7" action="ppaction://hlinksldjump"/>
              </a:rPr>
              <a:t>Switch De-bouncing</a:t>
            </a:r>
            <a:endParaRPr lang="en-US" dirty="0" smtClean="0"/>
          </a:p>
          <a:p>
            <a:pPr marL="285750" indent="-285750">
              <a:buFont typeface="Wingdings" panose="05000000000000000000" pitchFamily="2" charset="2"/>
              <a:buChar char="q"/>
            </a:pPr>
            <a:r>
              <a:rPr lang="en-US" dirty="0" smtClean="0"/>
              <a:t>11	</a:t>
            </a:r>
            <a:r>
              <a:rPr lang="en-US" dirty="0" smtClean="0">
                <a:hlinkClick r:id="rId8" action="ppaction://hlinksldjump"/>
              </a:rPr>
              <a:t>Schmitt Trigger Data Sheet</a:t>
            </a:r>
            <a:endParaRPr lang="en-US" dirty="0" smtClean="0"/>
          </a:p>
          <a:p>
            <a:pPr marL="285750" indent="-285750">
              <a:buFont typeface="Wingdings" panose="05000000000000000000" pitchFamily="2" charset="2"/>
              <a:buChar char="q"/>
            </a:pPr>
            <a:r>
              <a:rPr lang="en-US" dirty="0" smtClean="0"/>
              <a:t>12	</a:t>
            </a:r>
            <a:r>
              <a:rPr lang="en-US" dirty="0" smtClean="0">
                <a:hlinkClick r:id="rId9" action="ppaction://hlinksldjump"/>
              </a:rPr>
              <a:t>Slotted Optical Switch</a:t>
            </a:r>
            <a:endParaRPr lang="en-US" dirty="0" smtClean="0"/>
          </a:p>
          <a:p>
            <a:pPr marL="285750" indent="-285750">
              <a:buFont typeface="Wingdings" panose="05000000000000000000" pitchFamily="2" charset="2"/>
              <a:buChar char="q"/>
            </a:pPr>
            <a:r>
              <a:rPr lang="en-US" dirty="0" smtClean="0"/>
              <a:t>17 	</a:t>
            </a:r>
            <a:r>
              <a:rPr lang="en-US" dirty="0" smtClean="0">
                <a:hlinkClick r:id="rId10" action="ppaction://hlinksldjump"/>
              </a:rPr>
              <a:t>Scope Measurements</a:t>
            </a:r>
            <a:endParaRPr lang="en-US" dirty="0" smtClean="0"/>
          </a:p>
          <a:p>
            <a:pPr marL="285750" indent="-285750">
              <a:buFont typeface="Wingdings" panose="05000000000000000000" pitchFamily="2" charset="2"/>
              <a:buChar char="q"/>
            </a:pPr>
            <a:r>
              <a:rPr lang="en-US" dirty="0" smtClean="0"/>
              <a:t>21	</a:t>
            </a:r>
            <a:r>
              <a:rPr lang="en-US" dirty="0" smtClean="0">
                <a:hlinkClick r:id="rId11" action="ppaction://hlinksldjump"/>
              </a:rPr>
              <a:t>DAQ Assist to Measure Frequency</a:t>
            </a:r>
            <a:endParaRPr lang="en-US" dirty="0" smtClean="0"/>
          </a:p>
          <a:p>
            <a:pPr marL="285750" indent="-285750">
              <a:buFont typeface="Wingdings" panose="05000000000000000000" pitchFamily="2" charset="2"/>
              <a:buChar char="q"/>
            </a:pPr>
            <a:r>
              <a:rPr lang="en-US" dirty="0" smtClean="0"/>
              <a:t>24	</a:t>
            </a:r>
            <a:r>
              <a:rPr lang="en-US" dirty="0" smtClean="0">
                <a:hlinkClick r:id="rId12" action="ppaction://hlinksldjump"/>
              </a:rPr>
              <a:t>Rotary Encoder </a:t>
            </a:r>
            <a:endParaRPr lang="en-US" dirty="0" smtClean="0"/>
          </a:p>
          <a:p>
            <a:pPr marL="285750" indent="-285750">
              <a:buFont typeface="Wingdings" panose="05000000000000000000" pitchFamily="2" charset="2"/>
              <a:buChar char="q"/>
            </a:pPr>
            <a:r>
              <a:rPr lang="en-US" dirty="0" smtClean="0"/>
              <a:t>25	</a:t>
            </a:r>
            <a:r>
              <a:rPr lang="en-US" dirty="0" smtClean="0">
                <a:hlinkClick r:id="rId13" action="ppaction://hlinksldjump"/>
              </a:rPr>
              <a:t>Counter with Reset</a:t>
            </a:r>
            <a:endParaRPr lang="en-US" dirty="0" smtClean="0"/>
          </a:p>
          <a:p>
            <a:pPr marL="285750" indent="-285750">
              <a:buFont typeface="Wingdings" panose="05000000000000000000" pitchFamily="2" charset="2"/>
              <a:buChar char="q"/>
            </a:pPr>
            <a:r>
              <a:rPr lang="en-US" dirty="0" smtClean="0"/>
              <a:t>26	</a:t>
            </a:r>
            <a:r>
              <a:rPr lang="en-US" dirty="0" smtClean="0">
                <a:hlinkClick r:id="rId14" action="ppaction://hlinksldjump"/>
              </a:rPr>
              <a:t>Writing data to an Excel File</a:t>
            </a:r>
            <a:endParaRPr lang="en-US" dirty="0" smtClean="0"/>
          </a:p>
          <a:p>
            <a:pPr marL="285750" indent="-285750">
              <a:buFont typeface="Wingdings" panose="05000000000000000000" pitchFamily="2" charset="2"/>
              <a:buChar char="q"/>
            </a:pPr>
            <a:r>
              <a:rPr lang="en-US" dirty="0" smtClean="0"/>
              <a:t>30 	</a:t>
            </a:r>
            <a:r>
              <a:rPr lang="en-US" dirty="0" smtClean="0">
                <a:hlinkClick r:id="rId14" action="ppaction://hlinksldjump"/>
              </a:rPr>
              <a:t>CMOS 555 Timer</a:t>
            </a:r>
            <a:endParaRPr lang="en-US" dirty="0" smtClean="0"/>
          </a:p>
          <a:p>
            <a:pPr marL="285750" indent="-285750">
              <a:buFont typeface="Wingdings" panose="05000000000000000000" pitchFamily="2" charset="2"/>
              <a:buChar char="q"/>
            </a:pPr>
            <a:r>
              <a:rPr lang="en-US" dirty="0" smtClean="0"/>
              <a:t>33	</a:t>
            </a:r>
            <a:r>
              <a:rPr lang="en-US" dirty="0" smtClean="0">
                <a:hlinkClick r:id="rId15" action="ppaction://hlinksldjump"/>
              </a:rPr>
              <a:t>Hall Effect Magnetic Sensor</a:t>
            </a:r>
            <a:endParaRPr lang="en-US" dirty="0" smtClean="0"/>
          </a:p>
          <a:p>
            <a:pPr marL="285750" indent="-285750">
              <a:buFont typeface="Wingdings" panose="05000000000000000000" pitchFamily="2" charset="2"/>
              <a:buChar char="q"/>
            </a:pPr>
            <a:r>
              <a:rPr lang="en-US" dirty="0" smtClean="0"/>
              <a:t>34 	</a:t>
            </a:r>
            <a:r>
              <a:rPr lang="en-US" dirty="0" smtClean="0">
                <a:hlinkClick r:id="rId14" action="ppaction://hlinksldjump"/>
              </a:rPr>
              <a:t>Angular Quadrature Encoding</a:t>
            </a:r>
            <a:endParaRPr lang="en-US" dirty="0" smtClean="0"/>
          </a:p>
          <a:p>
            <a:pPr marL="285750" indent="-285750">
              <a:buFont typeface="Wingdings" panose="05000000000000000000" pitchFamily="2" charset="2"/>
              <a:buChar char="q"/>
            </a:pPr>
            <a:r>
              <a:rPr lang="en-US" dirty="0" smtClean="0"/>
              <a:t>36	</a:t>
            </a:r>
            <a:r>
              <a:rPr lang="en-US" dirty="0" smtClean="0">
                <a:hlinkClick r:id="rId16" action="ppaction://hlinksldjump"/>
              </a:rPr>
              <a:t>D-Type FF</a:t>
            </a:r>
            <a:endParaRPr lang="en-US" dirty="0" smtClean="0"/>
          </a:p>
          <a:p>
            <a:pPr marL="285750" indent="-285750">
              <a:buFont typeface="Wingdings" panose="05000000000000000000" pitchFamily="2" charset="2"/>
              <a:buChar char="q"/>
            </a:pPr>
            <a:r>
              <a:rPr lang="en-US" dirty="0" smtClean="0"/>
              <a:t>37	</a:t>
            </a:r>
            <a:r>
              <a:rPr lang="en-US" dirty="0" smtClean="0">
                <a:hlinkClick r:id="rId17" action="ppaction://hlinksldjump"/>
              </a:rPr>
              <a:t>Array Review</a:t>
            </a:r>
            <a:endParaRPr lang="en-US" dirty="0"/>
          </a:p>
        </p:txBody>
      </p:sp>
      <p:pic>
        <p:nvPicPr>
          <p:cNvPr id="9" name="Picture 8"/>
          <p:cNvPicPr>
            <a:picLocks noChangeAspect="1"/>
          </p:cNvPicPr>
          <p:nvPr/>
        </p:nvPicPr>
        <p:blipFill>
          <a:blip r:embed="rId18"/>
          <a:stretch>
            <a:fillRect/>
          </a:stretch>
        </p:blipFill>
        <p:spPr>
          <a:xfrm>
            <a:off x="5657850" y="1616121"/>
            <a:ext cx="6443187" cy="3917904"/>
          </a:xfrm>
          <a:prstGeom prst="rect">
            <a:avLst/>
          </a:prstGeom>
        </p:spPr>
      </p:pic>
      <p:grpSp>
        <p:nvGrpSpPr>
          <p:cNvPr id="13" name="Group 12"/>
          <p:cNvGrpSpPr/>
          <p:nvPr/>
        </p:nvGrpSpPr>
        <p:grpSpPr>
          <a:xfrm>
            <a:off x="1541019" y="237664"/>
            <a:ext cx="9109962" cy="562578"/>
            <a:chOff x="0" y="181"/>
            <a:chExt cx="7616578" cy="610342"/>
          </a:xfrm>
          <a:scene3d>
            <a:camera prst="orthographicFront"/>
            <a:lightRig rig="flat" dir="t"/>
          </a:scene3d>
        </p:grpSpPr>
        <p:sp>
          <p:nvSpPr>
            <p:cNvPr id="14" name="Rounded Rectangle 13"/>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n-US" sz="2800" kern="1200" dirty="0"/>
            </a:p>
          </p:txBody>
        </p:sp>
      </p:grpSp>
      <p:sp>
        <p:nvSpPr>
          <p:cNvPr id="2" name="Rectangle 1"/>
          <p:cNvSpPr/>
          <p:nvPr/>
        </p:nvSpPr>
        <p:spPr>
          <a:xfrm>
            <a:off x="3020516" y="249559"/>
            <a:ext cx="5432770" cy="523220"/>
          </a:xfrm>
          <a:prstGeom prst="rect">
            <a:avLst/>
          </a:prstGeom>
        </p:spPr>
        <p:txBody>
          <a:bodyPr wrap="none">
            <a:spAutoFit/>
          </a:bodyPr>
          <a:lstStyle/>
          <a:p>
            <a:pPr algn="ctr"/>
            <a:r>
              <a:rPr lang="en-US" sz="2800" dirty="0">
                <a:ln w="0"/>
              </a:rPr>
              <a:t>Slide Index – Week 7 Timer/Counter</a:t>
            </a:r>
          </a:p>
        </p:txBody>
      </p:sp>
    </p:spTree>
    <p:extLst>
      <p:ext uri="{BB962C8B-B14F-4D97-AF65-F5344CB8AC3E}">
        <p14:creationId xmlns:p14="http://schemas.microsoft.com/office/powerpoint/2010/main" val="2300103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5" y="1441716"/>
            <a:ext cx="8213275" cy="453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441475" y="5087873"/>
            <a:ext cx="2632580" cy="923330"/>
          </a:xfrm>
          <a:prstGeom prst="rect">
            <a:avLst/>
          </a:prstGeom>
          <a:noFill/>
        </p:spPr>
        <p:txBody>
          <a:bodyPr wrap="none" rtlCol="0">
            <a:spAutoFit/>
          </a:bodyPr>
          <a:lstStyle/>
          <a:p>
            <a:r>
              <a:rPr lang="en-US" dirty="0">
                <a:solidFill>
                  <a:srgbClr val="FF0000"/>
                </a:solidFill>
                <a:latin typeface="Cambria" panose="02040503050406030204" pitchFamily="18" charset="0"/>
              </a:rPr>
              <a:t>Assume:</a:t>
            </a:r>
          </a:p>
          <a:p>
            <a:r>
              <a:rPr lang="en-US" dirty="0" smtClean="0">
                <a:solidFill>
                  <a:srgbClr val="FF0000"/>
                </a:solidFill>
                <a:latin typeface="Cambria" panose="02040503050406030204" pitchFamily="18" charset="0"/>
              </a:rPr>
              <a:t>(Vthreshold +) </a:t>
            </a:r>
            <a:r>
              <a:rPr lang="en-US" dirty="0">
                <a:solidFill>
                  <a:srgbClr val="FF0000"/>
                </a:solidFill>
                <a:latin typeface="Cambria" panose="02040503050406030204" pitchFamily="18" charset="0"/>
              </a:rPr>
              <a:t>= </a:t>
            </a:r>
            <a:r>
              <a:rPr lang="en-US" dirty="0" smtClean="0">
                <a:solidFill>
                  <a:srgbClr val="FF0000"/>
                </a:solidFill>
                <a:latin typeface="Cambria" panose="02040503050406030204" pitchFamily="18" charset="0"/>
              </a:rPr>
              <a:t>(+3.0 v)</a:t>
            </a:r>
            <a:endParaRPr lang="en-US" dirty="0">
              <a:solidFill>
                <a:srgbClr val="FF0000"/>
              </a:solidFill>
              <a:latin typeface="Cambria" panose="02040503050406030204" pitchFamily="18" charset="0"/>
            </a:endParaRPr>
          </a:p>
          <a:p>
            <a:r>
              <a:rPr lang="en-US" dirty="0" smtClean="0">
                <a:solidFill>
                  <a:srgbClr val="FF0000"/>
                </a:solidFill>
                <a:latin typeface="Cambria" panose="02040503050406030204" pitchFamily="18" charset="0"/>
              </a:rPr>
              <a:t>(Vthreshold -) </a:t>
            </a:r>
            <a:r>
              <a:rPr lang="en-US" dirty="0">
                <a:solidFill>
                  <a:srgbClr val="FF0000"/>
                </a:solidFill>
                <a:latin typeface="Cambria" panose="02040503050406030204" pitchFamily="18" charset="0"/>
              </a:rPr>
              <a:t>= </a:t>
            </a:r>
            <a:r>
              <a:rPr lang="en-US" dirty="0" smtClean="0">
                <a:solidFill>
                  <a:srgbClr val="FF0000"/>
                </a:solidFill>
                <a:latin typeface="Cambria" panose="02040503050406030204" pitchFamily="18" charset="0"/>
              </a:rPr>
              <a:t>(+1.5 v) </a:t>
            </a:r>
            <a:endParaRPr lang="en-US" dirty="0">
              <a:solidFill>
                <a:srgbClr val="FF0000"/>
              </a:solidFill>
              <a:latin typeface="Cambria" panose="02040503050406030204" pitchFamily="18" charset="0"/>
            </a:endParaRPr>
          </a:p>
        </p:txBody>
      </p:sp>
      <p:grpSp>
        <p:nvGrpSpPr>
          <p:cNvPr id="7" name="Group 6"/>
          <p:cNvGrpSpPr/>
          <p:nvPr/>
        </p:nvGrpSpPr>
        <p:grpSpPr>
          <a:xfrm>
            <a:off x="1541019" y="533990"/>
            <a:ext cx="9109962" cy="562578"/>
            <a:chOff x="0" y="181"/>
            <a:chExt cx="7616578" cy="610342"/>
          </a:xfrm>
          <a:scene3d>
            <a:camera prst="orthographicFront"/>
            <a:lightRig rig="flat" dir="t"/>
          </a:scene3d>
        </p:grpSpPr>
        <p:sp>
          <p:nvSpPr>
            <p:cNvPr id="9" name="Rounded Rectangle 8"/>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Schmitt Trigger Operation</a:t>
              </a:r>
              <a:endParaRPr lang="en-US" sz="2800" kern="1200" dirty="0"/>
            </a:p>
          </p:txBody>
        </p:sp>
      </p:grpSp>
      <p:sp>
        <p:nvSpPr>
          <p:cNvPr id="2" name="Rectangle 1"/>
          <p:cNvSpPr/>
          <p:nvPr/>
        </p:nvSpPr>
        <p:spPr>
          <a:xfrm>
            <a:off x="8345781" y="2433798"/>
            <a:ext cx="3628437" cy="2585323"/>
          </a:xfrm>
          <a:prstGeom prst="rect">
            <a:avLst/>
          </a:prstGeom>
        </p:spPr>
        <p:txBody>
          <a:bodyPr wrap="square">
            <a:spAutoFit/>
          </a:bodyPr>
          <a:lstStyle/>
          <a:p>
            <a:r>
              <a:rPr lang="en-US" dirty="0" smtClean="0">
                <a:latin typeface="Cambria" panose="02040503050406030204" pitchFamily="18" charset="0"/>
              </a:rPr>
              <a:t>The 74HC14 </a:t>
            </a:r>
            <a:r>
              <a:rPr lang="en-US" dirty="0">
                <a:latin typeface="Cambria" panose="02040503050406030204" pitchFamily="18" charset="0"/>
              </a:rPr>
              <a:t>Schmitt trigger </a:t>
            </a:r>
            <a:r>
              <a:rPr lang="en-US" dirty="0" smtClean="0">
                <a:latin typeface="Cambria" panose="02040503050406030204" pitchFamily="18" charset="0"/>
              </a:rPr>
              <a:t>inverter is used produce square wave outputs with slowly changing input signals.</a:t>
            </a:r>
          </a:p>
          <a:p>
            <a:endParaRPr lang="en-US" dirty="0">
              <a:latin typeface="Cambria" panose="02040503050406030204" pitchFamily="18" charset="0"/>
            </a:endParaRPr>
          </a:p>
          <a:p>
            <a:r>
              <a:rPr lang="en-US" dirty="0" smtClean="0">
                <a:latin typeface="Cambria" panose="02040503050406030204" pitchFamily="18" charset="0"/>
              </a:rPr>
              <a:t>The 74HC14 is often used in switch debounce circuits to reduce the multiple edges produced from a non-debounced circuits.</a:t>
            </a:r>
            <a:endParaRPr lang="en-US" dirty="0"/>
          </a:p>
        </p:txBody>
      </p:sp>
    </p:spTree>
    <p:extLst>
      <p:ext uri="{BB962C8B-B14F-4D97-AF65-F5344CB8AC3E}">
        <p14:creationId xmlns:p14="http://schemas.microsoft.com/office/powerpoint/2010/main" val="100632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432" y="1464031"/>
            <a:ext cx="8156066" cy="3715131"/>
          </a:xfrm>
          <a:prstGeom prst="rect">
            <a:avLst/>
          </a:prstGeom>
          <a:solidFill>
            <a:srgbClr val="FFFF00">
              <a:alpha val="27000"/>
            </a:srgbClr>
          </a:solidFill>
          <a:ln>
            <a:noFill/>
          </a:ln>
        </p:spPr>
      </p:pic>
      <p:sp>
        <p:nvSpPr>
          <p:cNvPr id="2" name="Rectangle 1"/>
          <p:cNvSpPr/>
          <p:nvPr/>
        </p:nvSpPr>
        <p:spPr>
          <a:xfrm>
            <a:off x="7207910" y="2582267"/>
            <a:ext cx="1060704" cy="131673"/>
          </a:xfrm>
          <a:prstGeom prst="rect">
            <a:avLst/>
          </a:prstGeom>
          <a:solidFill>
            <a:srgbClr val="FFFF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00595" y="3313787"/>
            <a:ext cx="1060704" cy="131673"/>
          </a:xfrm>
          <a:prstGeom prst="rect">
            <a:avLst/>
          </a:prstGeom>
          <a:solidFill>
            <a:srgbClr val="FFFF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85964" y="4059937"/>
            <a:ext cx="1060704" cy="131673"/>
          </a:xfrm>
          <a:prstGeom prst="rect">
            <a:avLst/>
          </a:prstGeom>
          <a:solidFill>
            <a:srgbClr val="FFFF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71334" y="4791457"/>
            <a:ext cx="1060704" cy="131673"/>
          </a:xfrm>
          <a:prstGeom prst="rect">
            <a:avLst/>
          </a:prstGeom>
          <a:solidFill>
            <a:srgbClr val="FFFF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45792" y="3745384"/>
            <a:ext cx="672998" cy="117043"/>
          </a:xfrm>
          <a:prstGeom prst="rect">
            <a:avLst/>
          </a:prstGeom>
          <a:solidFill>
            <a:srgbClr val="FFFF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16531" y="3006549"/>
            <a:ext cx="672998" cy="117043"/>
          </a:xfrm>
          <a:prstGeom prst="rect">
            <a:avLst/>
          </a:prstGeom>
          <a:solidFill>
            <a:srgbClr val="FFFF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45792" y="2253083"/>
            <a:ext cx="672998" cy="153618"/>
          </a:xfrm>
          <a:prstGeom prst="rect">
            <a:avLst/>
          </a:prstGeom>
          <a:solidFill>
            <a:srgbClr val="FFFF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45792" y="4447643"/>
            <a:ext cx="672998" cy="168249"/>
          </a:xfrm>
          <a:prstGeom prst="rect">
            <a:avLst/>
          </a:prstGeom>
          <a:solidFill>
            <a:srgbClr val="FFFF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01902" y="5252314"/>
            <a:ext cx="7761426" cy="923330"/>
          </a:xfrm>
          <a:prstGeom prst="rect">
            <a:avLst/>
          </a:prstGeom>
          <a:noFill/>
        </p:spPr>
        <p:txBody>
          <a:bodyPr wrap="square" rtlCol="0">
            <a:spAutoFit/>
          </a:bodyPr>
          <a:lstStyle/>
          <a:p>
            <a:r>
              <a:rPr lang="en-US" dirty="0">
                <a:solidFill>
                  <a:srgbClr val="FF0000"/>
                </a:solidFill>
                <a:latin typeface="Cambria" panose="02040503050406030204" pitchFamily="18" charset="0"/>
              </a:rPr>
              <a:t>The Schmitt trigger inverter (HC14) has an upper and lower threshold to give the device hysteresis. The HC04 switches at any point between a </a:t>
            </a:r>
            <a:r>
              <a:rPr lang="en-US" dirty="0" smtClean="0">
                <a:solidFill>
                  <a:srgbClr val="FF0000"/>
                </a:solidFill>
                <a:latin typeface="Cambria" panose="02040503050406030204" pitchFamily="18" charset="0"/>
              </a:rPr>
              <a:t>valid logic </a:t>
            </a:r>
            <a:r>
              <a:rPr lang="en-US" dirty="0">
                <a:solidFill>
                  <a:srgbClr val="FF0000"/>
                </a:solidFill>
                <a:latin typeface="Cambria" panose="02040503050406030204" pitchFamily="18" charset="0"/>
              </a:rPr>
              <a:t>low and </a:t>
            </a:r>
            <a:r>
              <a:rPr lang="en-US" dirty="0" smtClean="0">
                <a:solidFill>
                  <a:srgbClr val="FF0000"/>
                </a:solidFill>
                <a:latin typeface="Cambria" panose="02040503050406030204" pitchFamily="18" charset="0"/>
              </a:rPr>
              <a:t>valid logic </a:t>
            </a:r>
            <a:r>
              <a:rPr lang="en-US" dirty="0">
                <a:solidFill>
                  <a:srgbClr val="FF0000"/>
                </a:solidFill>
                <a:latin typeface="Cambria" panose="02040503050406030204" pitchFamily="18" charset="0"/>
              </a:rPr>
              <a:t>high input.</a:t>
            </a:r>
          </a:p>
        </p:txBody>
      </p:sp>
      <p:grpSp>
        <p:nvGrpSpPr>
          <p:cNvPr id="16" name="Group 15"/>
          <p:cNvGrpSpPr/>
          <p:nvPr/>
        </p:nvGrpSpPr>
        <p:grpSpPr>
          <a:xfrm>
            <a:off x="1465674" y="250223"/>
            <a:ext cx="9109962" cy="562578"/>
            <a:chOff x="0" y="181"/>
            <a:chExt cx="7616578" cy="610342"/>
          </a:xfrm>
          <a:scene3d>
            <a:camera prst="orthographicFront"/>
            <a:lightRig rig="flat" dir="t"/>
          </a:scene3d>
        </p:grpSpPr>
        <p:sp>
          <p:nvSpPr>
            <p:cNvPr id="17" name="Rounded Rectangle 16"/>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8"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Schmitt Trigger Data Sheet</a:t>
              </a:r>
              <a:endParaRPr lang="en-US" sz="2800" kern="1200" dirty="0"/>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spTree>
    <p:extLst>
      <p:ext uri="{BB962C8B-B14F-4D97-AF65-F5344CB8AC3E}">
        <p14:creationId xmlns:p14="http://schemas.microsoft.com/office/powerpoint/2010/main" val="3067827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22</a:t>
            </a:fld>
            <a:endParaRPr lang="en-US"/>
          </a:p>
        </p:txBody>
      </p:sp>
      <p:pic>
        <p:nvPicPr>
          <p:cNvPr id="2" name="Picture 1"/>
          <p:cNvPicPr>
            <a:picLocks noChangeAspect="1"/>
          </p:cNvPicPr>
          <p:nvPr/>
        </p:nvPicPr>
        <p:blipFill>
          <a:blip r:embed="rId3"/>
          <a:stretch>
            <a:fillRect/>
          </a:stretch>
        </p:blipFill>
        <p:spPr>
          <a:xfrm>
            <a:off x="2096653" y="840263"/>
            <a:ext cx="8214591" cy="5543550"/>
          </a:xfrm>
          <a:prstGeom prst="rect">
            <a:avLst/>
          </a:prstGeom>
        </p:spPr>
      </p:pic>
      <p:grpSp>
        <p:nvGrpSpPr>
          <p:cNvPr id="6" name="Group 5"/>
          <p:cNvGrpSpPr/>
          <p:nvPr/>
        </p:nvGrpSpPr>
        <p:grpSpPr>
          <a:xfrm>
            <a:off x="1465674" y="250223"/>
            <a:ext cx="9109962" cy="562578"/>
            <a:chOff x="0" y="181"/>
            <a:chExt cx="7616578" cy="610342"/>
          </a:xfrm>
          <a:scene3d>
            <a:camera prst="orthographicFront"/>
            <a:lightRig rig="flat" dir="t"/>
          </a:scene3d>
        </p:grpSpPr>
        <p:sp>
          <p:nvSpPr>
            <p:cNvPr id="7" name="Rounded Rectangle 6"/>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Slotted Optical Switch</a:t>
              </a:r>
              <a:endParaRPr lang="en-US" sz="2800" kern="1200" dirty="0"/>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pic>
        <p:nvPicPr>
          <p:cNvPr id="3" name="Picture 2"/>
          <p:cNvPicPr>
            <a:picLocks noChangeAspect="1"/>
          </p:cNvPicPr>
          <p:nvPr/>
        </p:nvPicPr>
        <p:blipFill>
          <a:blip r:embed="rId5"/>
          <a:stretch>
            <a:fillRect/>
          </a:stretch>
        </p:blipFill>
        <p:spPr>
          <a:xfrm>
            <a:off x="359312" y="1857510"/>
            <a:ext cx="1737341" cy="1059861"/>
          </a:xfrm>
          <a:prstGeom prst="rect">
            <a:avLst/>
          </a:prstGeom>
        </p:spPr>
      </p:pic>
      <p:sp>
        <p:nvSpPr>
          <p:cNvPr id="10" name="TextBox 9"/>
          <p:cNvSpPr txBox="1"/>
          <p:nvPr/>
        </p:nvSpPr>
        <p:spPr>
          <a:xfrm>
            <a:off x="359312" y="2944833"/>
            <a:ext cx="1737341" cy="1384995"/>
          </a:xfrm>
          <a:prstGeom prst="rect">
            <a:avLst/>
          </a:prstGeom>
          <a:noFill/>
        </p:spPr>
        <p:txBody>
          <a:bodyPr wrap="square" rtlCol="0">
            <a:spAutoFit/>
          </a:bodyPr>
          <a:lstStyle/>
          <a:p>
            <a:r>
              <a:rPr lang="en-US" sz="1400" dirty="0" smtClean="0"/>
              <a:t>Your smartphone can detect infrared light. It is not visible to the human eye but it can be seen by the smartphone camera.</a:t>
            </a:r>
            <a:endParaRPr lang="en-US" sz="1400" dirty="0"/>
          </a:p>
        </p:txBody>
      </p:sp>
    </p:spTree>
    <p:extLst>
      <p:ext uri="{BB962C8B-B14F-4D97-AF65-F5344CB8AC3E}">
        <p14:creationId xmlns:p14="http://schemas.microsoft.com/office/powerpoint/2010/main" val="340994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dirty="0"/>
          </a:p>
        </p:txBody>
      </p:sp>
      <p:sp>
        <p:nvSpPr>
          <p:cNvPr id="5" name="Slide Number Placeholder 4"/>
          <p:cNvSpPr>
            <a:spLocks noGrp="1"/>
          </p:cNvSpPr>
          <p:nvPr>
            <p:ph type="sldNum" sz="quarter" idx="12"/>
          </p:nvPr>
        </p:nvSpPr>
        <p:spPr/>
        <p:txBody>
          <a:bodyPr/>
          <a:lstStyle/>
          <a:p>
            <a:fld id="{ACB88EEA-209C-4598-B68F-AE8C8CE50CEF}" type="slidenum">
              <a:rPr lang="en-US" smtClean="0"/>
              <a:pPr/>
              <a:t>23</a:t>
            </a:fld>
            <a:endParaRPr lang="en-US"/>
          </a:p>
        </p:txBody>
      </p:sp>
      <p:pic>
        <p:nvPicPr>
          <p:cNvPr id="3" name="Picture 2"/>
          <p:cNvPicPr>
            <a:picLocks noChangeAspect="1"/>
          </p:cNvPicPr>
          <p:nvPr/>
        </p:nvPicPr>
        <p:blipFill>
          <a:blip r:embed="rId3"/>
          <a:stretch>
            <a:fillRect/>
          </a:stretch>
        </p:blipFill>
        <p:spPr>
          <a:xfrm>
            <a:off x="3400425" y="2042403"/>
            <a:ext cx="8181975" cy="3657600"/>
          </a:xfrm>
          <a:prstGeom prst="rect">
            <a:avLst/>
          </a:prstGeom>
        </p:spPr>
      </p:pic>
      <p:grpSp>
        <p:nvGrpSpPr>
          <p:cNvPr id="6" name="Group 5"/>
          <p:cNvGrpSpPr/>
          <p:nvPr/>
        </p:nvGrpSpPr>
        <p:grpSpPr>
          <a:xfrm>
            <a:off x="1317893" y="610441"/>
            <a:ext cx="9109962" cy="562578"/>
            <a:chOff x="0" y="181"/>
            <a:chExt cx="7616578" cy="610342"/>
          </a:xfrm>
          <a:scene3d>
            <a:camera prst="orthographicFront"/>
            <a:lightRig rig="flat" dir="t"/>
          </a:scene3d>
        </p:grpSpPr>
        <p:sp>
          <p:nvSpPr>
            <p:cNvPr id="7" name="Rounded Rectangle 6"/>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                               Slotted Optical Switch Circuit</a:t>
              </a:r>
              <a:endParaRPr lang="en-US" sz="2800" kern="1200" dirty="0"/>
            </a:p>
          </p:txBody>
        </p:sp>
      </p:grpSp>
      <p:pic>
        <p:nvPicPr>
          <p:cNvPr id="2" name="Picture 1"/>
          <p:cNvPicPr>
            <a:picLocks noChangeAspect="1"/>
          </p:cNvPicPr>
          <p:nvPr/>
        </p:nvPicPr>
        <p:blipFill>
          <a:blip r:embed="rId4"/>
          <a:stretch>
            <a:fillRect/>
          </a:stretch>
        </p:blipFill>
        <p:spPr>
          <a:xfrm>
            <a:off x="555893" y="2631998"/>
            <a:ext cx="3322045" cy="2887015"/>
          </a:xfrm>
          <a:prstGeom prst="rect">
            <a:avLst/>
          </a:prstGeom>
        </p:spPr>
      </p:pic>
      <p:pic>
        <p:nvPicPr>
          <p:cNvPr id="9" name="Picture 8"/>
          <p:cNvPicPr>
            <a:picLocks noChangeAspect="1"/>
          </p:cNvPicPr>
          <p:nvPr/>
        </p:nvPicPr>
        <p:blipFill>
          <a:blip r:embed="rId5"/>
          <a:stretch>
            <a:fillRect/>
          </a:stretch>
        </p:blipFill>
        <p:spPr>
          <a:xfrm rot="10800000">
            <a:off x="8959087" y="4608618"/>
            <a:ext cx="761030" cy="211397"/>
          </a:xfrm>
          <a:prstGeom prst="rect">
            <a:avLst/>
          </a:prstGeom>
        </p:spPr>
      </p:pic>
    </p:spTree>
    <p:extLst>
      <p:ext uri="{BB962C8B-B14F-4D97-AF65-F5344CB8AC3E}">
        <p14:creationId xmlns:p14="http://schemas.microsoft.com/office/powerpoint/2010/main" val="1735995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24</a:t>
            </a:fld>
            <a:endParaRPr lang="en-US"/>
          </a:p>
        </p:txBody>
      </p:sp>
      <p:pic>
        <p:nvPicPr>
          <p:cNvPr id="7" name="Picture 6"/>
          <p:cNvPicPr/>
          <p:nvPr/>
        </p:nvPicPr>
        <p:blipFill>
          <a:blip r:embed="rId2" cstate="print"/>
          <a:srcRect/>
          <a:stretch>
            <a:fillRect/>
          </a:stretch>
        </p:blipFill>
        <p:spPr bwMode="auto">
          <a:xfrm>
            <a:off x="2563341" y="1433780"/>
            <a:ext cx="7102476" cy="3877056"/>
          </a:xfrm>
          <a:prstGeom prst="rect">
            <a:avLst/>
          </a:prstGeom>
          <a:noFill/>
          <a:ln w="9525">
            <a:noFill/>
            <a:miter lim="800000"/>
            <a:headEnd/>
            <a:tailEnd/>
          </a:ln>
        </p:spPr>
      </p:pic>
      <p:sp>
        <p:nvSpPr>
          <p:cNvPr id="2" name="Rectangle 1"/>
          <p:cNvSpPr/>
          <p:nvPr/>
        </p:nvSpPr>
        <p:spPr>
          <a:xfrm>
            <a:off x="6853124" y="1380427"/>
            <a:ext cx="3427171" cy="1754326"/>
          </a:xfrm>
          <a:prstGeom prst="rect">
            <a:avLst/>
          </a:prstGeom>
        </p:spPr>
        <p:txBody>
          <a:bodyPr wrap="square">
            <a:spAutoFit/>
          </a:bodyPr>
          <a:lstStyle/>
          <a:p>
            <a:r>
              <a:rPr lang="en-US" dirty="0"/>
              <a:t>An optical switch is used to count the number of times an object passes through the slot of the switch.  An HC14 Schmitt trigger is used to reduce signal noise, to obtain an accurate count.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097" y="4557369"/>
            <a:ext cx="2138936" cy="151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405" y="5497945"/>
            <a:ext cx="2360982" cy="40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0864" y="1346915"/>
            <a:ext cx="2255596" cy="77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465674" y="250223"/>
            <a:ext cx="9109962" cy="562578"/>
            <a:chOff x="0" y="181"/>
            <a:chExt cx="7616578" cy="610342"/>
          </a:xfrm>
          <a:scene3d>
            <a:camera prst="orthographicFront"/>
            <a:lightRig rig="flat" dir="t"/>
          </a:scene3d>
        </p:grpSpPr>
        <p:sp>
          <p:nvSpPr>
            <p:cNvPr id="11" name="Rounded Rectangle 10"/>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Optical Switch Conditioning using a Schmitt Trigger Inverter</a:t>
              </a:r>
              <a:endParaRPr lang="en-US" sz="2800" kern="1200" dirty="0"/>
            </a:p>
          </p:txBody>
        </p:sp>
      </p:grpSp>
    </p:spTree>
    <p:extLst>
      <p:ext uri="{BB962C8B-B14F-4D97-AF65-F5344CB8AC3E}">
        <p14:creationId xmlns:p14="http://schemas.microsoft.com/office/powerpoint/2010/main" val="831580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25</a:t>
            </a:fld>
            <a:endParaRPr lang="en-US"/>
          </a:p>
        </p:txBody>
      </p:sp>
      <p:pic>
        <p:nvPicPr>
          <p:cNvPr id="6" name="Picture 5"/>
          <p:cNvPicPr>
            <a:picLocks noChangeAspect="1"/>
          </p:cNvPicPr>
          <p:nvPr/>
        </p:nvPicPr>
        <p:blipFill>
          <a:blip r:embed="rId2"/>
          <a:stretch>
            <a:fillRect/>
          </a:stretch>
        </p:blipFill>
        <p:spPr>
          <a:xfrm>
            <a:off x="515818" y="1115393"/>
            <a:ext cx="6143601" cy="4588398"/>
          </a:xfrm>
          <a:prstGeom prst="rect">
            <a:avLst/>
          </a:prstGeom>
        </p:spPr>
      </p:pic>
      <p:sp>
        <p:nvSpPr>
          <p:cNvPr id="2" name="Rectangle 1"/>
          <p:cNvSpPr/>
          <p:nvPr/>
        </p:nvSpPr>
        <p:spPr>
          <a:xfrm>
            <a:off x="6659420" y="981020"/>
            <a:ext cx="4453474" cy="3354765"/>
          </a:xfrm>
          <a:prstGeom prst="rect">
            <a:avLst/>
          </a:prstGeom>
        </p:spPr>
        <p:txBody>
          <a:bodyPr wrap="square">
            <a:spAutoFit/>
          </a:bodyPr>
          <a:lstStyle/>
          <a:p>
            <a:r>
              <a:rPr lang="en-US" sz="1600" dirty="0">
                <a:latin typeface="Cambria" panose="02040503050406030204" pitchFamily="18" charset="0"/>
              </a:rPr>
              <a:t>Pulse output can be configured to produce a time low or time high of any given value</a:t>
            </a:r>
            <a:r>
              <a:rPr lang="en-US" sz="1600" dirty="0" smtClean="0">
                <a:latin typeface="Cambria" panose="02040503050406030204" pitchFamily="18" charset="0"/>
              </a:rPr>
              <a:t>. The pulse out can be used to PWM (pulse width modulate ) loads such as heater, motors, lamps and servo motors. The </a:t>
            </a:r>
            <a:r>
              <a:rPr lang="en-US" sz="1600" dirty="0">
                <a:latin typeface="Cambria" panose="02040503050406030204" pitchFamily="18" charset="0"/>
              </a:rPr>
              <a:t>output signal </a:t>
            </a:r>
            <a:r>
              <a:rPr lang="en-US" sz="1600" dirty="0" smtClean="0">
                <a:latin typeface="Cambria" panose="02040503050406030204" pitchFamily="18" charset="0"/>
              </a:rPr>
              <a:t>is created on </a:t>
            </a:r>
            <a:r>
              <a:rPr lang="en-US" sz="1600" dirty="0">
                <a:latin typeface="Cambria" panose="02040503050406030204" pitchFamily="18" charset="0"/>
              </a:rPr>
              <a:t>terminal DIO3</a:t>
            </a:r>
            <a:r>
              <a:rPr lang="en-US" sz="1600" dirty="0" smtClean="0">
                <a:latin typeface="Cambria" panose="02040503050406030204" pitchFamily="18" charset="0"/>
              </a:rPr>
              <a:t>. In this screen capture example the output has a period of 10 ms. and a time high of 1 ms. and a time low of 9 ms.  The % duty cycle equals 10%    (% Duty cycle = on time/period * 100%)</a:t>
            </a:r>
            <a:endParaRPr lang="en-US" sz="1600" dirty="0">
              <a:latin typeface="Cambria" panose="02040503050406030204" pitchFamily="18" charset="0"/>
            </a:endParaRPr>
          </a:p>
          <a:p>
            <a:endParaRPr lang="en-US" sz="1600" dirty="0">
              <a:latin typeface="Cambria" panose="02040503050406030204" pitchFamily="18" charset="0"/>
            </a:endParaRPr>
          </a:p>
          <a:p>
            <a:r>
              <a:rPr lang="en-US" sz="1600" dirty="0">
                <a:latin typeface="Cambria" panose="02040503050406030204" pitchFamily="18" charset="0"/>
              </a:rPr>
              <a:t>The signals </a:t>
            </a:r>
            <a:r>
              <a:rPr lang="en-US" sz="1600" dirty="0" smtClean="0">
                <a:latin typeface="Cambria" panose="02040503050406030204" pitchFamily="18" charset="0"/>
              </a:rPr>
              <a:t>are </a:t>
            </a:r>
            <a:r>
              <a:rPr lang="en-US" sz="1600" dirty="0">
                <a:latin typeface="Cambria" panose="02040503050406030204" pitchFamily="18" charset="0"/>
              </a:rPr>
              <a:t>LVTTL.</a:t>
            </a:r>
          </a:p>
          <a:p>
            <a:endParaRPr lang="en-US" dirty="0">
              <a:effectLst>
                <a:outerShdw blurRad="38100" dist="38100" dir="2700000" algn="tl">
                  <a:srgbClr val="000000">
                    <a:alpha val="43137"/>
                  </a:srgbClr>
                </a:outerShdw>
              </a:effectLst>
            </a:endParaRPr>
          </a:p>
          <a:p>
            <a:endParaRPr lang="en-CA" dirty="0"/>
          </a:p>
        </p:txBody>
      </p:sp>
      <p:grpSp>
        <p:nvGrpSpPr>
          <p:cNvPr id="7" name="Group 6"/>
          <p:cNvGrpSpPr/>
          <p:nvPr/>
        </p:nvGrpSpPr>
        <p:grpSpPr>
          <a:xfrm>
            <a:off x="1899784" y="200603"/>
            <a:ext cx="7616578" cy="610342"/>
            <a:chOff x="0" y="181"/>
            <a:chExt cx="7616578" cy="610342"/>
          </a:xfrm>
          <a:scene3d>
            <a:camera prst="orthographicFront"/>
            <a:lightRig rig="flat" dir="t"/>
          </a:scene3d>
        </p:grpSpPr>
        <p:sp>
          <p:nvSpPr>
            <p:cNvPr id="9" name="Rounded Rectangle 8"/>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DAQ Assistant PulseOutput – generate PWM</a:t>
              </a:r>
              <a:endParaRPr lang="en-US" sz="2800" kern="1200" dirty="0"/>
            </a:p>
          </p:txBody>
        </p:sp>
      </p:grpSp>
      <p:pic>
        <p:nvPicPr>
          <p:cNvPr id="3" name="Picture 2"/>
          <p:cNvPicPr>
            <a:picLocks noChangeAspect="1"/>
          </p:cNvPicPr>
          <p:nvPr/>
        </p:nvPicPr>
        <p:blipFill>
          <a:blip r:embed="rId3"/>
          <a:stretch>
            <a:fillRect/>
          </a:stretch>
        </p:blipFill>
        <p:spPr>
          <a:xfrm>
            <a:off x="7736609" y="4119562"/>
            <a:ext cx="3767420" cy="1902547"/>
          </a:xfrm>
          <a:prstGeom prst="rect">
            <a:avLst/>
          </a:prstGeom>
        </p:spPr>
      </p:pic>
      <p:sp>
        <p:nvSpPr>
          <p:cNvPr id="12" name="Rounded Rectangle 11"/>
          <p:cNvSpPr/>
          <p:nvPr/>
        </p:nvSpPr>
        <p:spPr>
          <a:xfrm>
            <a:off x="1257857" y="2152073"/>
            <a:ext cx="986579" cy="277091"/>
          </a:xfrm>
          <a:prstGeom prst="roundRect">
            <a:avLst/>
          </a:prstGeom>
          <a:solidFill>
            <a:srgbClr val="FFFF00">
              <a:alpha val="2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509819" y="2550588"/>
            <a:ext cx="1339272" cy="552830"/>
          </a:xfrm>
          <a:prstGeom prst="roundRect">
            <a:avLst/>
          </a:prstGeom>
          <a:solidFill>
            <a:srgbClr val="FFFF00">
              <a:alpha val="2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177309" y="3958776"/>
            <a:ext cx="526473" cy="243769"/>
          </a:xfrm>
          <a:prstGeom prst="roundRect">
            <a:avLst/>
          </a:prstGeom>
          <a:solidFill>
            <a:srgbClr val="FFFF00">
              <a:alpha val="2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330037" y="5218546"/>
            <a:ext cx="1339272" cy="208812"/>
          </a:xfrm>
          <a:prstGeom prst="roundRect">
            <a:avLst/>
          </a:prstGeom>
          <a:solidFill>
            <a:srgbClr val="FFFF00">
              <a:alpha val="27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5017604" y="4114684"/>
            <a:ext cx="1918905" cy="1400661"/>
          </a:xfrm>
          <a:prstGeom prst="rect">
            <a:avLst/>
          </a:prstGeom>
        </p:spPr>
      </p:pic>
    </p:spTree>
    <p:extLst>
      <p:ext uri="{BB962C8B-B14F-4D97-AF65-F5344CB8AC3E}">
        <p14:creationId xmlns:p14="http://schemas.microsoft.com/office/powerpoint/2010/main" val="2146168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26</a:t>
            </a:fld>
            <a:endParaRPr lang="en-US"/>
          </a:p>
        </p:txBody>
      </p:sp>
      <p:pic>
        <p:nvPicPr>
          <p:cNvPr id="3" name="Picture 2"/>
          <p:cNvPicPr>
            <a:picLocks noChangeAspect="1"/>
          </p:cNvPicPr>
          <p:nvPr/>
        </p:nvPicPr>
        <p:blipFill>
          <a:blip r:embed="rId2"/>
          <a:stretch>
            <a:fillRect/>
          </a:stretch>
        </p:blipFill>
        <p:spPr>
          <a:xfrm>
            <a:off x="2594292" y="1047735"/>
            <a:ext cx="8742454" cy="5184167"/>
          </a:xfrm>
          <a:prstGeom prst="rect">
            <a:avLst/>
          </a:prstGeom>
        </p:spPr>
      </p:pic>
      <p:pic>
        <p:nvPicPr>
          <p:cNvPr id="2" name="Picture 1"/>
          <p:cNvPicPr>
            <a:picLocks noChangeAspect="1"/>
          </p:cNvPicPr>
          <p:nvPr/>
        </p:nvPicPr>
        <p:blipFill>
          <a:blip r:embed="rId3"/>
          <a:stretch>
            <a:fillRect/>
          </a:stretch>
        </p:blipFill>
        <p:spPr>
          <a:xfrm>
            <a:off x="445945" y="1047735"/>
            <a:ext cx="4024455" cy="1874667"/>
          </a:xfrm>
          <a:prstGeom prst="rect">
            <a:avLst/>
          </a:prstGeom>
        </p:spPr>
      </p:pic>
      <p:sp>
        <p:nvSpPr>
          <p:cNvPr id="6" name="Rectangle 5"/>
          <p:cNvSpPr/>
          <p:nvPr/>
        </p:nvSpPr>
        <p:spPr>
          <a:xfrm>
            <a:off x="261218" y="4909132"/>
            <a:ext cx="6096000" cy="923330"/>
          </a:xfrm>
          <a:prstGeom prst="rect">
            <a:avLst/>
          </a:prstGeom>
        </p:spPr>
        <p:txBody>
          <a:bodyPr>
            <a:spAutoFit/>
          </a:bodyPr>
          <a:lstStyle/>
          <a:p>
            <a:r>
              <a:rPr lang="en-US" dirty="0">
                <a:latin typeface="Cambria" panose="02040503050406030204" pitchFamily="18" charset="0"/>
              </a:rPr>
              <a:t>The L</a:t>
            </a:r>
            <a:r>
              <a:rPr lang="en-US" dirty="0" smtClean="0">
                <a:latin typeface="Cambria" panose="02040503050406030204" pitchFamily="18" charset="0"/>
              </a:rPr>
              <a:t>abVIEW DAQ Assist is configured to produce continuous pulses with a time high of 10 ms. and a time low of 5 ms.     The signal output is measured on DIO3.</a:t>
            </a:r>
            <a:endParaRPr lang="en-US" dirty="0"/>
          </a:p>
        </p:txBody>
      </p:sp>
      <p:grpSp>
        <p:nvGrpSpPr>
          <p:cNvPr id="9" name="Group 8"/>
          <p:cNvGrpSpPr/>
          <p:nvPr/>
        </p:nvGrpSpPr>
        <p:grpSpPr>
          <a:xfrm>
            <a:off x="1168677" y="377151"/>
            <a:ext cx="8901866" cy="610342"/>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DAQ Assistant Pulse Output</a:t>
              </a:r>
              <a:endParaRPr lang="en-US" sz="2800" kern="1200" dirty="0"/>
            </a:p>
          </p:txBody>
        </p:sp>
      </p:grpSp>
      <p:sp>
        <p:nvSpPr>
          <p:cNvPr id="12" name="Rectangle 11"/>
          <p:cNvSpPr/>
          <p:nvPr/>
        </p:nvSpPr>
        <p:spPr>
          <a:xfrm>
            <a:off x="261219" y="2922402"/>
            <a:ext cx="1891431" cy="1477328"/>
          </a:xfrm>
          <a:prstGeom prst="rect">
            <a:avLst/>
          </a:prstGeom>
        </p:spPr>
        <p:txBody>
          <a:bodyPr wrap="square">
            <a:spAutoFit/>
          </a:bodyPr>
          <a:lstStyle/>
          <a:p>
            <a:r>
              <a:rPr lang="en-US" dirty="0" smtClean="0">
                <a:latin typeface="Cambria" panose="02040503050406030204" pitchFamily="18" charset="0"/>
              </a:rPr>
              <a:t>What is the signal </a:t>
            </a:r>
            <a:r>
              <a:rPr lang="en-US" dirty="0" smtClean="0">
                <a:solidFill>
                  <a:srgbClr val="FF0000"/>
                </a:solidFill>
                <a:latin typeface="Cambria" panose="02040503050406030204" pitchFamily="18" charset="0"/>
              </a:rPr>
              <a:t>frequency</a:t>
            </a:r>
            <a:r>
              <a:rPr lang="en-US" dirty="0" smtClean="0">
                <a:latin typeface="Cambria" panose="02040503050406030204" pitchFamily="18" charset="0"/>
              </a:rPr>
              <a:t> and </a:t>
            </a:r>
            <a:r>
              <a:rPr lang="en-US" dirty="0" smtClean="0">
                <a:solidFill>
                  <a:srgbClr val="FF0000"/>
                </a:solidFill>
                <a:latin typeface="Cambria" panose="02040503050406030204" pitchFamily="18" charset="0"/>
              </a:rPr>
              <a:t>% duty cycle </a:t>
            </a:r>
            <a:r>
              <a:rPr lang="en-US" dirty="0" smtClean="0">
                <a:latin typeface="Cambria" panose="02040503050406030204" pitchFamily="18" charset="0"/>
              </a:rPr>
              <a:t>based on the screen capture?</a:t>
            </a:r>
            <a:endParaRPr lang="en-US" dirty="0"/>
          </a:p>
        </p:txBody>
      </p:sp>
    </p:spTree>
    <p:extLst>
      <p:ext uri="{BB962C8B-B14F-4D97-AF65-F5344CB8AC3E}">
        <p14:creationId xmlns:p14="http://schemas.microsoft.com/office/powerpoint/2010/main" val="244548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27</a:t>
            </a:fld>
            <a:endParaRPr lang="en-US"/>
          </a:p>
        </p:txBody>
      </p:sp>
      <p:pic>
        <p:nvPicPr>
          <p:cNvPr id="2" name="Picture 1"/>
          <p:cNvPicPr>
            <a:picLocks noChangeAspect="1"/>
          </p:cNvPicPr>
          <p:nvPr/>
        </p:nvPicPr>
        <p:blipFill>
          <a:blip r:embed="rId2"/>
          <a:stretch>
            <a:fillRect/>
          </a:stretch>
        </p:blipFill>
        <p:spPr>
          <a:xfrm>
            <a:off x="395515" y="2231712"/>
            <a:ext cx="2639515" cy="1229536"/>
          </a:xfrm>
          <a:prstGeom prst="rect">
            <a:avLst/>
          </a:prstGeom>
        </p:spPr>
      </p:pic>
      <p:sp>
        <p:nvSpPr>
          <p:cNvPr id="6" name="Rectangle 5"/>
          <p:cNvSpPr/>
          <p:nvPr/>
        </p:nvSpPr>
        <p:spPr>
          <a:xfrm>
            <a:off x="220268" y="3576355"/>
            <a:ext cx="3786907" cy="2893100"/>
          </a:xfrm>
          <a:prstGeom prst="rect">
            <a:avLst/>
          </a:prstGeom>
        </p:spPr>
        <p:txBody>
          <a:bodyPr wrap="square">
            <a:spAutoFit/>
          </a:bodyPr>
          <a:lstStyle/>
          <a:p>
            <a:r>
              <a:rPr lang="en-US" sz="1400" dirty="0" smtClean="0">
                <a:latin typeface="Cambria" panose="02040503050406030204" pitchFamily="18" charset="0"/>
              </a:rPr>
              <a:t>This LabVIEW program does not use the DAQ Assistant.  The assistant Express VI is converted to NI-DAQmx code to give the user additional flexibility for timer configuration.</a:t>
            </a:r>
          </a:p>
          <a:p>
            <a:endParaRPr lang="en-US" sz="1400" dirty="0">
              <a:latin typeface="Cambria" panose="02040503050406030204" pitchFamily="18" charset="0"/>
            </a:endParaRPr>
          </a:p>
          <a:p>
            <a:r>
              <a:rPr lang="en-US" sz="1400" dirty="0" smtClean="0">
                <a:latin typeface="Cambria" panose="02040503050406030204" pitchFamily="18" charset="0"/>
              </a:rPr>
              <a:t>In this case the pulse period and duty cycle can be modified while the program is executing. LabVIEW includes functions such as Read, Write, Start, Stop, Clear and Timing – Each function has input and output parameters.  Using the Express VI’s  such as (DAQ Assistant) make programming easier but limits functionality.</a:t>
            </a:r>
            <a:endParaRPr lang="en-US" sz="1400" dirty="0"/>
          </a:p>
        </p:txBody>
      </p:sp>
      <p:grpSp>
        <p:nvGrpSpPr>
          <p:cNvPr id="9" name="Group 8"/>
          <p:cNvGrpSpPr/>
          <p:nvPr/>
        </p:nvGrpSpPr>
        <p:grpSpPr>
          <a:xfrm>
            <a:off x="1258134" y="183029"/>
            <a:ext cx="8901866" cy="610342"/>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PWM (programmatically) – Using DAQmx Code</a:t>
              </a:r>
              <a:endParaRPr lang="en-US" sz="2800" kern="1200" dirty="0"/>
            </a:p>
          </p:txBody>
        </p:sp>
      </p:grpSp>
      <p:pic>
        <p:nvPicPr>
          <p:cNvPr id="3" name="Picture 2"/>
          <p:cNvPicPr>
            <a:picLocks noChangeAspect="1"/>
          </p:cNvPicPr>
          <p:nvPr/>
        </p:nvPicPr>
        <p:blipFill>
          <a:blip r:embed="rId3"/>
          <a:stretch>
            <a:fillRect/>
          </a:stretch>
        </p:blipFill>
        <p:spPr>
          <a:xfrm>
            <a:off x="6462712" y="4085083"/>
            <a:ext cx="5119688" cy="1975650"/>
          </a:xfrm>
          <a:prstGeom prst="rect">
            <a:avLst/>
          </a:prstGeom>
        </p:spPr>
      </p:pic>
      <p:pic>
        <p:nvPicPr>
          <p:cNvPr id="12" name="Picture 11"/>
          <p:cNvPicPr>
            <a:picLocks noChangeAspect="1"/>
          </p:cNvPicPr>
          <p:nvPr/>
        </p:nvPicPr>
        <p:blipFill>
          <a:blip r:embed="rId4"/>
          <a:stretch>
            <a:fillRect/>
          </a:stretch>
        </p:blipFill>
        <p:spPr>
          <a:xfrm>
            <a:off x="4007175" y="3444292"/>
            <a:ext cx="2127387" cy="2616441"/>
          </a:xfrm>
          <a:prstGeom prst="rect">
            <a:avLst/>
          </a:prstGeom>
        </p:spPr>
      </p:pic>
      <p:pic>
        <p:nvPicPr>
          <p:cNvPr id="8" name="Picture 7"/>
          <p:cNvPicPr>
            <a:picLocks noChangeAspect="1"/>
          </p:cNvPicPr>
          <p:nvPr/>
        </p:nvPicPr>
        <p:blipFill>
          <a:blip r:embed="rId5"/>
          <a:stretch>
            <a:fillRect/>
          </a:stretch>
        </p:blipFill>
        <p:spPr>
          <a:xfrm>
            <a:off x="5042187" y="858041"/>
            <a:ext cx="6824706" cy="2917959"/>
          </a:xfrm>
          <a:prstGeom prst="rect">
            <a:avLst/>
          </a:prstGeom>
        </p:spPr>
      </p:pic>
      <p:pic>
        <p:nvPicPr>
          <p:cNvPr id="13" name="Picture 12"/>
          <p:cNvPicPr>
            <a:picLocks noChangeAspect="1"/>
          </p:cNvPicPr>
          <p:nvPr/>
        </p:nvPicPr>
        <p:blipFill>
          <a:blip r:embed="rId6"/>
          <a:stretch>
            <a:fillRect/>
          </a:stretch>
        </p:blipFill>
        <p:spPr>
          <a:xfrm>
            <a:off x="395514" y="925434"/>
            <a:ext cx="4606757" cy="1306278"/>
          </a:xfrm>
          <a:prstGeom prst="rect">
            <a:avLst/>
          </a:prstGeom>
        </p:spPr>
      </p:pic>
    </p:spTree>
    <p:extLst>
      <p:ext uri="{BB962C8B-B14F-4D97-AF65-F5344CB8AC3E}">
        <p14:creationId xmlns:p14="http://schemas.microsoft.com/office/powerpoint/2010/main" val="455535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28</a:t>
            </a:fld>
            <a:endParaRPr lang="en-US"/>
          </a:p>
        </p:txBody>
      </p:sp>
      <p:pic>
        <p:nvPicPr>
          <p:cNvPr id="2" name="Picture 1"/>
          <p:cNvPicPr>
            <a:picLocks noChangeAspect="1"/>
          </p:cNvPicPr>
          <p:nvPr/>
        </p:nvPicPr>
        <p:blipFill>
          <a:blip r:embed="rId2"/>
          <a:stretch>
            <a:fillRect/>
          </a:stretch>
        </p:blipFill>
        <p:spPr>
          <a:xfrm>
            <a:off x="829440" y="1140576"/>
            <a:ext cx="2818635" cy="2054806"/>
          </a:xfrm>
          <a:prstGeom prst="rect">
            <a:avLst/>
          </a:prstGeom>
        </p:spPr>
      </p:pic>
      <p:sp>
        <p:nvSpPr>
          <p:cNvPr id="3" name="Rectangle 2"/>
          <p:cNvSpPr/>
          <p:nvPr/>
        </p:nvSpPr>
        <p:spPr>
          <a:xfrm>
            <a:off x="3809999" y="1300267"/>
            <a:ext cx="5076825" cy="1477328"/>
          </a:xfrm>
          <a:prstGeom prst="rect">
            <a:avLst/>
          </a:prstGeom>
        </p:spPr>
        <p:txBody>
          <a:bodyPr wrap="square">
            <a:spAutoFit/>
          </a:bodyPr>
          <a:lstStyle/>
          <a:p>
            <a:r>
              <a:rPr lang="en-US" dirty="0" smtClean="0">
                <a:solidFill>
                  <a:srgbClr val="FF0000"/>
                </a:solidFill>
                <a:latin typeface="Calibri" panose="020F0502020204030204" pitchFamily="34" charset="0"/>
              </a:rPr>
              <a:t>1)</a:t>
            </a:r>
            <a:r>
              <a:rPr lang="en-US" dirty="0" smtClean="0">
                <a:latin typeface="Calibri" panose="020F0502020204030204" pitchFamily="34" charset="0"/>
              </a:rPr>
              <a:t> The </a:t>
            </a:r>
            <a:r>
              <a:rPr lang="en-US" dirty="0">
                <a:latin typeface="Calibri" panose="020F0502020204030204" pitchFamily="34" charset="0"/>
              </a:rPr>
              <a:t>scope is set to trigger on a rising edge </a:t>
            </a:r>
            <a:r>
              <a:rPr lang="en-US" dirty="0" smtClean="0">
                <a:latin typeface="Calibri" panose="020F0502020204030204" pitchFamily="34" charset="0"/>
              </a:rPr>
              <a:t> (slope) with </a:t>
            </a:r>
            <a:r>
              <a:rPr lang="en-US" dirty="0">
                <a:latin typeface="Calibri" panose="020F0502020204030204" pitchFamily="34" charset="0"/>
              </a:rPr>
              <a:t>the trigger level set to 1.2 </a:t>
            </a:r>
            <a:r>
              <a:rPr lang="en-US" dirty="0" smtClean="0">
                <a:latin typeface="Calibri" panose="020F0502020204030204" pitchFamily="34" charset="0"/>
              </a:rPr>
              <a:t>volts (Level).</a:t>
            </a:r>
          </a:p>
          <a:p>
            <a:endParaRPr lang="en-US" dirty="0">
              <a:latin typeface="Calibri" panose="020F0502020204030204" pitchFamily="34" charset="0"/>
            </a:endParaRPr>
          </a:p>
          <a:p>
            <a:r>
              <a:rPr lang="en-US" dirty="0" smtClean="0">
                <a:solidFill>
                  <a:srgbClr val="FF0000"/>
                </a:solidFill>
                <a:latin typeface="Calibri" panose="020F0502020204030204" pitchFamily="34" charset="0"/>
              </a:rPr>
              <a:t>2)</a:t>
            </a:r>
            <a:r>
              <a:rPr lang="en-US" dirty="0" smtClean="0">
                <a:latin typeface="Calibri" panose="020F0502020204030204" pitchFamily="34" charset="0"/>
              </a:rPr>
              <a:t> The scope will be triggered in the centre of the screen (50%).</a:t>
            </a:r>
            <a:endParaRPr lang="en-CA" dirty="0"/>
          </a:p>
        </p:txBody>
      </p:sp>
      <p:pic>
        <p:nvPicPr>
          <p:cNvPr id="7" name="Picture 6"/>
          <p:cNvPicPr>
            <a:picLocks noChangeAspect="1"/>
          </p:cNvPicPr>
          <p:nvPr/>
        </p:nvPicPr>
        <p:blipFill>
          <a:blip r:embed="rId3"/>
          <a:stretch>
            <a:fillRect/>
          </a:stretch>
        </p:blipFill>
        <p:spPr>
          <a:xfrm>
            <a:off x="6408724" y="2907244"/>
            <a:ext cx="1009650" cy="1762125"/>
          </a:xfrm>
          <a:prstGeom prst="rect">
            <a:avLst/>
          </a:prstGeom>
        </p:spPr>
      </p:pic>
      <p:sp>
        <p:nvSpPr>
          <p:cNvPr id="9" name="Rectangle 8"/>
          <p:cNvSpPr/>
          <p:nvPr/>
        </p:nvSpPr>
        <p:spPr>
          <a:xfrm>
            <a:off x="4372461" y="3231560"/>
            <a:ext cx="1835376" cy="923330"/>
          </a:xfrm>
          <a:prstGeom prst="rect">
            <a:avLst/>
          </a:prstGeom>
        </p:spPr>
        <p:txBody>
          <a:bodyPr wrap="square">
            <a:spAutoFit/>
          </a:bodyPr>
          <a:lstStyle/>
          <a:p>
            <a:r>
              <a:rPr lang="en-US" dirty="0" smtClean="0">
                <a:solidFill>
                  <a:srgbClr val="FF0000"/>
                </a:solidFill>
                <a:latin typeface="Calibri" panose="020F0502020204030204" pitchFamily="34" charset="0"/>
              </a:rPr>
              <a:t>3)</a:t>
            </a:r>
            <a:r>
              <a:rPr lang="en-US" dirty="0" smtClean="0">
                <a:latin typeface="Calibri" panose="020F0502020204030204" pitchFamily="34" charset="0"/>
              </a:rPr>
              <a:t> Horizontal </a:t>
            </a:r>
            <a:r>
              <a:rPr lang="en-US" dirty="0">
                <a:latin typeface="Calibri" panose="020F0502020204030204" pitchFamily="34" charset="0"/>
              </a:rPr>
              <a:t>time base set to</a:t>
            </a:r>
          </a:p>
          <a:p>
            <a:r>
              <a:rPr lang="en-US" dirty="0">
                <a:latin typeface="Calibri" panose="020F0502020204030204" pitchFamily="34" charset="0"/>
              </a:rPr>
              <a:t>5 ms./division.</a:t>
            </a:r>
            <a:endParaRPr lang="en-CA" dirty="0"/>
          </a:p>
        </p:txBody>
      </p:sp>
      <p:pic>
        <p:nvPicPr>
          <p:cNvPr id="10" name="Picture 9"/>
          <p:cNvPicPr>
            <a:picLocks noChangeAspect="1"/>
          </p:cNvPicPr>
          <p:nvPr/>
        </p:nvPicPr>
        <p:blipFill>
          <a:blip r:embed="rId4"/>
          <a:stretch>
            <a:fillRect/>
          </a:stretch>
        </p:blipFill>
        <p:spPr>
          <a:xfrm>
            <a:off x="6913549" y="5000276"/>
            <a:ext cx="4045132" cy="1288615"/>
          </a:xfrm>
          <a:prstGeom prst="rect">
            <a:avLst/>
          </a:prstGeom>
        </p:spPr>
      </p:pic>
      <p:grpSp>
        <p:nvGrpSpPr>
          <p:cNvPr id="13" name="Group 12"/>
          <p:cNvGrpSpPr/>
          <p:nvPr/>
        </p:nvGrpSpPr>
        <p:grpSpPr>
          <a:xfrm>
            <a:off x="2001384" y="386591"/>
            <a:ext cx="7616578" cy="610342"/>
            <a:chOff x="0" y="181"/>
            <a:chExt cx="7616578" cy="610342"/>
          </a:xfrm>
          <a:scene3d>
            <a:camera prst="orthographicFront"/>
            <a:lightRig rig="flat" dir="t"/>
          </a:scene3d>
        </p:grpSpPr>
        <p:sp>
          <p:nvSpPr>
            <p:cNvPr id="14" name="Rounded Rectangle 13"/>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NI Elvis Scope Configuration</a:t>
              </a:r>
              <a:endParaRPr lang="en-US" sz="2800" kern="1200" dirty="0"/>
            </a:p>
          </p:txBody>
        </p:sp>
      </p:grpSp>
      <p:pic>
        <p:nvPicPr>
          <p:cNvPr id="6" name="Picture 5"/>
          <p:cNvPicPr>
            <a:picLocks noChangeAspect="1"/>
          </p:cNvPicPr>
          <p:nvPr/>
        </p:nvPicPr>
        <p:blipFill>
          <a:blip r:embed="rId5"/>
          <a:stretch>
            <a:fillRect/>
          </a:stretch>
        </p:blipFill>
        <p:spPr>
          <a:xfrm>
            <a:off x="8026400" y="2690786"/>
            <a:ext cx="2980604" cy="2108232"/>
          </a:xfrm>
          <a:prstGeom prst="rect">
            <a:avLst/>
          </a:prstGeom>
        </p:spPr>
      </p:pic>
      <p:pic>
        <p:nvPicPr>
          <p:cNvPr id="8" name="Picture 7"/>
          <p:cNvPicPr>
            <a:picLocks noChangeAspect="1"/>
          </p:cNvPicPr>
          <p:nvPr/>
        </p:nvPicPr>
        <p:blipFill>
          <a:blip r:embed="rId6"/>
          <a:stretch>
            <a:fillRect/>
          </a:stretch>
        </p:blipFill>
        <p:spPr>
          <a:xfrm>
            <a:off x="751474" y="3195382"/>
            <a:ext cx="2277702" cy="3017325"/>
          </a:xfrm>
          <a:prstGeom prst="rect">
            <a:avLst/>
          </a:prstGeom>
        </p:spPr>
      </p:pic>
      <p:sp>
        <p:nvSpPr>
          <p:cNvPr id="16" name="Rectangle 15"/>
          <p:cNvSpPr/>
          <p:nvPr/>
        </p:nvSpPr>
        <p:spPr>
          <a:xfrm>
            <a:off x="3121874" y="4704044"/>
            <a:ext cx="2586126" cy="1477328"/>
          </a:xfrm>
          <a:prstGeom prst="rect">
            <a:avLst/>
          </a:prstGeom>
        </p:spPr>
        <p:txBody>
          <a:bodyPr wrap="square">
            <a:spAutoFit/>
          </a:bodyPr>
          <a:lstStyle/>
          <a:p>
            <a:r>
              <a:rPr lang="en-US" dirty="0" smtClean="0">
                <a:solidFill>
                  <a:srgbClr val="FF0000"/>
                </a:solidFill>
                <a:latin typeface="Calibri" panose="020F0502020204030204" pitchFamily="34" charset="0"/>
              </a:rPr>
              <a:t>4)</a:t>
            </a:r>
            <a:r>
              <a:rPr lang="en-US" dirty="0" smtClean="0">
                <a:latin typeface="Calibri" panose="020F0502020204030204" pitchFamily="34" charset="0"/>
              </a:rPr>
              <a:t> Scope is measuring Channel A0 there is no horizontal offset and the volts/vertical </a:t>
            </a:r>
            <a:r>
              <a:rPr lang="en-US" dirty="0">
                <a:latin typeface="Calibri" panose="020F0502020204030204" pitchFamily="34" charset="0"/>
              </a:rPr>
              <a:t>d</a:t>
            </a:r>
            <a:r>
              <a:rPr lang="en-US" dirty="0" smtClean="0">
                <a:latin typeface="Calibri" panose="020F0502020204030204" pitchFamily="34" charset="0"/>
              </a:rPr>
              <a:t>ivision equals 2.</a:t>
            </a:r>
            <a:endParaRPr lang="en-CA" dirty="0"/>
          </a:p>
        </p:txBody>
      </p:sp>
    </p:spTree>
    <p:extLst>
      <p:ext uri="{BB962C8B-B14F-4D97-AF65-F5344CB8AC3E}">
        <p14:creationId xmlns:p14="http://schemas.microsoft.com/office/powerpoint/2010/main" val="4251770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29</a:t>
            </a:fld>
            <a:endParaRPr lang="en-US" dirty="0"/>
          </a:p>
        </p:txBody>
      </p:sp>
      <p:sp>
        <p:nvSpPr>
          <p:cNvPr id="2" name="Rectangle 1"/>
          <p:cNvSpPr/>
          <p:nvPr/>
        </p:nvSpPr>
        <p:spPr>
          <a:xfrm>
            <a:off x="6945442" y="4790012"/>
            <a:ext cx="2169376" cy="1477328"/>
          </a:xfrm>
          <a:prstGeom prst="rect">
            <a:avLst/>
          </a:prstGeom>
        </p:spPr>
        <p:txBody>
          <a:bodyPr wrap="none">
            <a:spAutoFit/>
          </a:bodyPr>
          <a:lstStyle/>
          <a:p>
            <a:r>
              <a:rPr lang="en-US" dirty="0">
                <a:effectLst>
                  <a:outerShdw blurRad="38100" dist="38100" dir="2700000" algn="tl">
                    <a:srgbClr val="000000">
                      <a:alpha val="43137"/>
                    </a:srgbClr>
                  </a:outerShdw>
                </a:effectLst>
              </a:rPr>
              <a:t>Frequency is 66.7 Hz.</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Time high = 10 </a:t>
            </a:r>
            <a:r>
              <a:rPr lang="en-US" dirty="0" smtClean="0">
                <a:effectLst>
                  <a:outerShdw blurRad="38100" dist="38100" dir="2700000" algn="tl">
                    <a:srgbClr val="000000">
                      <a:alpha val="43137"/>
                    </a:srgbClr>
                  </a:outerShdw>
                </a:effectLst>
              </a:rPr>
              <a:t>ms.</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Time Low = 5 ms</a:t>
            </a:r>
            <a:r>
              <a:rPr lang="en-US" dirty="0" smtClean="0">
                <a:effectLst>
                  <a:outerShdw blurRad="38100" dist="38100" dir="2700000" algn="tl">
                    <a:srgbClr val="000000">
                      <a:alpha val="43137"/>
                    </a:srgbClr>
                  </a:outerShdw>
                </a:effectLst>
              </a:rPr>
              <a:t>.</a:t>
            </a:r>
          </a:p>
          <a:p>
            <a:r>
              <a:rPr lang="en-US" dirty="0" smtClean="0">
                <a:effectLst>
                  <a:outerShdw blurRad="38100" dist="38100" dir="2700000" algn="tl">
                    <a:srgbClr val="000000">
                      <a:alpha val="43137"/>
                    </a:srgbClr>
                  </a:outerShdw>
                </a:effectLst>
              </a:rPr>
              <a:t>Period = 15 ms.</a:t>
            </a:r>
            <a:endParaRPr lang="en-CA" dirty="0"/>
          </a:p>
        </p:txBody>
      </p:sp>
      <p:pic>
        <p:nvPicPr>
          <p:cNvPr id="6" name="Picture 5"/>
          <p:cNvPicPr>
            <a:picLocks noChangeAspect="1"/>
          </p:cNvPicPr>
          <p:nvPr/>
        </p:nvPicPr>
        <p:blipFill>
          <a:blip r:embed="rId2"/>
          <a:stretch>
            <a:fillRect/>
          </a:stretch>
        </p:blipFill>
        <p:spPr>
          <a:xfrm>
            <a:off x="489005" y="2034882"/>
            <a:ext cx="6197545" cy="4238550"/>
          </a:xfrm>
          <a:prstGeom prst="rect">
            <a:avLst/>
          </a:prstGeom>
        </p:spPr>
      </p:pic>
      <p:pic>
        <p:nvPicPr>
          <p:cNvPr id="11" name="Picture 10"/>
          <p:cNvPicPr>
            <a:picLocks noChangeAspect="1"/>
          </p:cNvPicPr>
          <p:nvPr/>
        </p:nvPicPr>
        <p:blipFill>
          <a:blip r:embed="rId3"/>
          <a:stretch>
            <a:fillRect/>
          </a:stretch>
        </p:blipFill>
        <p:spPr>
          <a:xfrm>
            <a:off x="6945442" y="1109006"/>
            <a:ext cx="4803213" cy="3628326"/>
          </a:xfrm>
          <a:prstGeom prst="rect">
            <a:avLst/>
          </a:prstGeom>
        </p:spPr>
      </p:pic>
      <p:pic>
        <p:nvPicPr>
          <p:cNvPr id="12" name="Picture 11"/>
          <p:cNvPicPr>
            <a:picLocks noChangeAspect="1"/>
          </p:cNvPicPr>
          <p:nvPr/>
        </p:nvPicPr>
        <p:blipFill>
          <a:blip r:embed="rId4"/>
          <a:stretch>
            <a:fillRect/>
          </a:stretch>
        </p:blipFill>
        <p:spPr>
          <a:xfrm>
            <a:off x="1097533" y="981913"/>
            <a:ext cx="2284938" cy="963958"/>
          </a:xfrm>
          <a:prstGeom prst="rect">
            <a:avLst/>
          </a:prstGeom>
        </p:spPr>
      </p:pic>
      <p:grpSp>
        <p:nvGrpSpPr>
          <p:cNvPr id="14" name="Group 13"/>
          <p:cNvGrpSpPr/>
          <p:nvPr/>
        </p:nvGrpSpPr>
        <p:grpSpPr>
          <a:xfrm>
            <a:off x="1899784" y="200603"/>
            <a:ext cx="7616578" cy="610342"/>
            <a:chOff x="0" y="181"/>
            <a:chExt cx="7616578" cy="610342"/>
          </a:xfrm>
          <a:scene3d>
            <a:camera prst="orthographicFront"/>
            <a:lightRig rig="flat" dir="t"/>
          </a:scene3d>
        </p:grpSpPr>
        <p:sp>
          <p:nvSpPr>
            <p:cNvPr id="15" name="Rounded Rectangle 14"/>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DAQ Assistant PulseOutput Example</a:t>
              </a:r>
              <a:endParaRPr lang="en-US" sz="2800" kern="1200" dirty="0"/>
            </a:p>
          </p:txBody>
        </p:sp>
      </p:grpSp>
      <p:sp>
        <p:nvSpPr>
          <p:cNvPr id="13" name="Rectangle 12"/>
          <p:cNvSpPr/>
          <p:nvPr/>
        </p:nvSpPr>
        <p:spPr>
          <a:xfrm>
            <a:off x="9279067" y="4790012"/>
            <a:ext cx="2594172" cy="1477328"/>
          </a:xfrm>
          <a:prstGeom prst="rect">
            <a:avLst/>
          </a:prstGeom>
        </p:spPr>
        <p:txBody>
          <a:bodyPr wrap="none">
            <a:spAutoFit/>
          </a:bodyPr>
          <a:lstStyle/>
          <a:p>
            <a:r>
              <a:rPr lang="en-US" dirty="0" smtClean="0">
                <a:effectLst>
                  <a:outerShdw blurRad="38100" dist="38100" dir="2700000" algn="tl">
                    <a:srgbClr val="000000">
                      <a:alpha val="43137"/>
                    </a:srgbClr>
                  </a:outerShdw>
                </a:effectLst>
              </a:rPr>
              <a:t>% Duty Cycle =</a:t>
            </a:r>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Time high/ Period * 100%</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10ms/15ms * 100% </a:t>
            </a:r>
          </a:p>
          <a:p>
            <a:r>
              <a:rPr lang="en-US" dirty="0" smtClean="0">
                <a:effectLst>
                  <a:outerShdw blurRad="38100" dist="38100" dir="2700000" algn="tl">
                    <a:srgbClr val="000000">
                      <a:alpha val="43137"/>
                    </a:srgbClr>
                  </a:outerShdw>
                </a:effectLst>
              </a:rPr>
              <a:t>66.7%</a:t>
            </a:r>
            <a:endParaRPr lang="en-CA" dirty="0"/>
          </a:p>
        </p:txBody>
      </p:sp>
    </p:spTree>
    <p:extLst>
      <p:ext uri="{BB962C8B-B14F-4D97-AF65-F5344CB8AC3E}">
        <p14:creationId xmlns:p14="http://schemas.microsoft.com/office/powerpoint/2010/main" val="576469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CAM8302E F2018</a:t>
            </a:r>
            <a:endParaRPr lang="en-US"/>
          </a:p>
        </p:txBody>
      </p:sp>
      <p:sp>
        <p:nvSpPr>
          <p:cNvPr id="9" name="Content Placeholder 2"/>
          <p:cNvSpPr txBox="1">
            <a:spLocks/>
          </p:cNvSpPr>
          <p:nvPr/>
        </p:nvSpPr>
        <p:spPr>
          <a:xfrm>
            <a:off x="609600" y="1193076"/>
            <a:ext cx="10972800" cy="481987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500" b="1" dirty="0" smtClean="0">
              <a:solidFill>
                <a:srgbClr val="FF0000"/>
              </a:solidFill>
              <a:effectLst>
                <a:outerShdw blurRad="38100" dist="38100" dir="2700000" algn="tl">
                  <a:srgbClr val="000000">
                    <a:alpha val="43137"/>
                  </a:srgbClr>
                </a:outerShdw>
              </a:effectLst>
              <a:latin typeface="Cambria" panose="02040503050406030204" pitchFamily="18" charset="0"/>
            </a:endParaRPr>
          </a:p>
          <a:p>
            <a:pPr algn="l"/>
            <a:r>
              <a:rPr lang="en-US" dirty="0" smtClean="0">
                <a:latin typeface="Cambria" panose="02040503050406030204" pitchFamily="18" charset="0"/>
              </a:rPr>
              <a:t> </a:t>
            </a:r>
            <a:r>
              <a:rPr lang="en-US" dirty="0" smtClean="0">
                <a:solidFill>
                  <a:schemeClr val="tx1"/>
                </a:solidFill>
                <a:latin typeface="Cambria" panose="02040503050406030204" pitchFamily="18" charset="0"/>
              </a:rPr>
              <a:t>– Many controllers and data acquisition devices have a built in 	timer counter block.</a:t>
            </a:r>
          </a:p>
          <a:p>
            <a:pPr marL="457200" indent="-457200" algn="l">
              <a:buFontTx/>
              <a:buChar char="-"/>
            </a:pPr>
            <a:r>
              <a:rPr lang="en-US" dirty="0" smtClean="0">
                <a:solidFill>
                  <a:schemeClr val="tx1"/>
                </a:solidFill>
                <a:latin typeface="Cambria" panose="02040503050406030204" pitchFamily="18" charset="0"/>
              </a:rPr>
              <a:t>The Arduino Mega has 5 timer/counters.</a:t>
            </a:r>
          </a:p>
          <a:p>
            <a:pPr marL="457200" indent="-457200" algn="l">
              <a:buFontTx/>
              <a:buChar char="-"/>
            </a:pPr>
            <a:r>
              <a:rPr lang="en-US" dirty="0" smtClean="0">
                <a:solidFill>
                  <a:schemeClr val="tx1"/>
                </a:solidFill>
                <a:latin typeface="Cambria" panose="02040503050406030204" pitchFamily="18" charset="0"/>
              </a:rPr>
              <a:t>The myDAQ has 1 timer / counter.</a:t>
            </a:r>
          </a:p>
          <a:p>
            <a:pPr marL="457200" indent="-457200" algn="l">
              <a:buFontTx/>
              <a:buChar char="-"/>
            </a:pPr>
            <a:r>
              <a:rPr lang="en-US" dirty="0" smtClean="0">
                <a:solidFill>
                  <a:schemeClr val="tx1"/>
                </a:solidFill>
                <a:latin typeface="Cambria" panose="02040503050406030204" pitchFamily="18" charset="0"/>
              </a:rPr>
              <a:t>Each timer counter can be used to count rising or falling edges.</a:t>
            </a:r>
          </a:p>
          <a:p>
            <a:pPr marL="457200" indent="-457200" algn="l">
              <a:buFontTx/>
              <a:buChar char="-"/>
            </a:pPr>
            <a:r>
              <a:rPr lang="en-US" dirty="0" smtClean="0">
                <a:solidFill>
                  <a:schemeClr val="tx1"/>
                </a:solidFill>
                <a:latin typeface="Cambria" panose="02040503050406030204" pitchFamily="18" charset="0"/>
              </a:rPr>
              <a:t>Each timer / counter can measure frequency, period, time high and time low using a function called </a:t>
            </a:r>
            <a:r>
              <a:rPr lang="en-US" dirty="0" smtClean="0">
                <a:solidFill>
                  <a:srgbClr val="FF0000"/>
                </a:solidFill>
                <a:latin typeface="Cambria" panose="02040503050406030204" pitchFamily="18" charset="0"/>
              </a:rPr>
              <a:t>input capture</a:t>
            </a:r>
            <a:r>
              <a:rPr lang="en-US" dirty="0" smtClean="0">
                <a:solidFill>
                  <a:schemeClr val="tx1"/>
                </a:solidFill>
                <a:latin typeface="Cambria" panose="02040503050406030204" pitchFamily="18" charset="0"/>
              </a:rPr>
              <a:t>.</a:t>
            </a:r>
          </a:p>
          <a:p>
            <a:pPr marL="457200" indent="-457200" algn="l">
              <a:buFontTx/>
              <a:buChar char="-"/>
            </a:pPr>
            <a:r>
              <a:rPr lang="en-US" dirty="0" smtClean="0">
                <a:solidFill>
                  <a:schemeClr val="tx1"/>
                </a:solidFill>
                <a:latin typeface="Cambria" panose="02040503050406030204" pitchFamily="18" charset="0"/>
              </a:rPr>
              <a:t>Each timer / counter has an </a:t>
            </a:r>
            <a:r>
              <a:rPr lang="en-US" dirty="0" smtClean="0">
                <a:solidFill>
                  <a:srgbClr val="FF0000"/>
                </a:solidFill>
                <a:latin typeface="Cambria" panose="02040503050406030204" pitchFamily="18" charset="0"/>
              </a:rPr>
              <a:t>output compare </a:t>
            </a:r>
            <a:r>
              <a:rPr lang="en-US" dirty="0" smtClean="0">
                <a:solidFill>
                  <a:schemeClr val="tx1"/>
                </a:solidFill>
                <a:latin typeface="Cambria" panose="02040503050406030204" pitchFamily="18" charset="0"/>
              </a:rPr>
              <a:t>function that can be used to generate a pulse width modulated signal at various frequencies and duty cycles. </a:t>
            </a:r>
            <a:endParaRPr lang="en-US" dirty="0">
              <a:solidFill>
                <a:schemeClr val="tx1"/>
              </a:solidFill>
              <a:latin typeface="Cambria" panose="02040503050406030204" pitchFamily="18" charset="0"/>
            </a:endParaRPr>
          </a:p>
        </p:txBody>
      </p:sp>
      <p:grpSp>
        <p:nvGrpSpPr>
          <p:cNvPr id="11" name="Group 10"/>
          <p:cNvGrpSpPr/>
          <p:nvPr/>
        </p:nvGrpSpPr>
        <p:grpSpPr>
          <a:xfrm>
            <a:off x="1541019" y="533990"/>
            <a:ext cx="9109962" cy="562578"/>
            <a:chOff x="0" y="181"/>
            <a:chExt cx="7616578" cy="610342"/>
          </a:xfrm>
          <a:scene3d>
            <a:camera prst="orthographicFront"/>
            <a:lightRig rig="flat" dir="t"/>
          </a:scene3d>
        </p:grpSpPr>
        <p:sp>
          <p:nvSpPr>
            <p:cNvPr id="12" name="Rounded Rectangle 11"/>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3200" b="1" dirty="0" smtClean="0"/>
                <a:t>Timer / Counter  --  General Information</a:t>
              </a:r>
              <a:endParaRPr lang="en-US" sz="3200" b="1" kern="1200" dirty="0"/>
            </a:p>
          </p:txBody>
        </p:sp>
      </p:grpSp>
    </p:spTree>
    <p:extLst>
      <p:ext uri="{BB962C8B-B14F-4D97-AF65-F5344CB8AC3E}">
        <p14:creationId xmlns:p14="http://schemas.microsoft.com/office/powerpoint/2010/main" val="2869260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30</a:t>
            </a:fld>
            <a:endParaRPr lang="en-US"/>
          </a:p>
        </p:txBody>
      </p:sp>
      <p:pic>
        <p:nvPicPr>
          <p:cNvPr id="6" name="Picture 5"/>
          <p:cNvPicPr>
            <a:picLocks noChangeAspect="1"/>
          </p:cNvPicPr>
          <p:nvPr/>
        </p:nvPicPr>
        <p:blipFill>
          <a:blip r:embed="rId2"/>
          <a:stretch>
            <a:fillRect/>
          </a:stretch>
        </p:blipFill>
        <p:spPr>
          <a:xfrm>
            <a:off x="375402" y="959373"/>
            <a:ext cx="7580396" cy="5184293"/>
          </a:xfrm>
          <a:prstGeom prst="rect">
            <a:avLst/>
          </a:prstGeom>
        </p:spPr>
      </p:pic>
      <p:grpSp>
        <p:nvGrpSpPr>
          <p:cNvPr id="13" name="Group 12"/>
          <p:cNvGrpSpPr/>
          <p:nvPr/>
        </p:nvGrpSpPr>
        <p:grpSpPr>
          <a:xfrm>
            <a:off x="1899784" y="200603"/>
            <a:ext cx="7616578" cy="610342"/>
            <a:chOff x="0" y="181"/>
            <a:chExt cx="7616578" cy="610342"/>
          </a:xfrm>
          <a:scene3d>
            <a:camera prst="orthographicFront"/>
            <a:lightRig rig="flat" dir="t"/>
          </a:scene3d>
        </p:grpSpPr>
        <p:sp>
          <p:nvSpPr>
            <p:cNvPr id="14" name="Rounded Rectangle 13"/>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NI </a:t>
              </a:r>
              <a:r>
                <a:rPr lang="en-US" sz="2800" dirty="0" err="1" smtClean="0"/>
                <a:t>ELVISmx</a:t>
              </a:r>
              <a:r>
                <a:rPr lang="en-US" sz="2800" dirty="0" smtClean="0"/>
                <a:t> Scope Example with questions.</a:t>
              </a:r>
              <a:endParaRPr lang="en-US" sz="2800" kern="1200" dirty="0"/>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3382" y="230397"/>
            <a:ext cx="623617" cy="603819"/>
          </a:xfrm>
          <a:prstGeom prst="rect">
            <a:avLst/>
          </a:prstGeom>
        </p:spPr>
      </p:pic>
      <p:sp>
        <p:nvSpPr>
          <p:cNvPr id="3" name="Rectangle 2"/>
          <p:cNvSpPr/>
          <p:nvPr/>
        </p:nvSpPr>
        <p:spPr>
          <a:xfrm>
            <a:off x="8102600" y="1029713"/>
            <a:ext cx="3860801" cy="5509200"/>
          </a:xfrm>
          <a:prstGeom prst="rect">
            <a:avLst/>
          </a:prstGeom>
        </p:spPr>
        <p:txBody>
          <a:bodyPr wrap="square">
            <a:spAutoFit/>
          </a:bodyPr>
          <a:lstStyle/>
          <a:p>
            <a:r>
              <a:rPr lang="en-US" sz="1600" dirty="0" smtClean="0">
                <a:latin typeface="Cambria" panose="02040503050406030204" pitchFamily="18" charset="0"/>
              </a:rPr>
              <a:t>What is the </a:t>
            </a:r>
            <a:r>
              <a:rPr lang="en-US" sz="1600" dirty="0" smtClean="0">
                <a:solidFill>
                  <a:srgbClr val="FF0000"/>
                </a:solidFill>
                <a:latin typeface="Cambria" panose="02040503050406030204" pitchFamily="18" charset="0"/>
              </a:rPr>
              <a:t>time base </a:t>
            </a:r>
            <a:r>
              <a:rPr lang="en-US" sz="1600" dirty="0" smtClean="0">
                <a:latin typeface="Cambria" panose="02040503050406030204" pitchFamily="18" charset="0"/>
              </a:rPr>
              <a:t>set to?</a:t>
            </a:r>
          </a:p>
          <a:p>
            <a:endParaRPr lang="en-US" sz="1600" dirty="0">
              <a:latin typeface="Cambria" panose="02040503050406030204" pitchFamily="18" charset="0"/>
            </a:endParaRPr>
          </a:p>
          <a:p>
            <a:r>
              <a:rPr lang="en-US" sz="1600" dirty="0" smtClean="0">
                <a:latin typeface="Cambria" panose="02040503050406030204" pitchFamily="18" charset="0"/>
              </a:rPr>
              <a:t>What is the </a:t>
            </a:r>
            <a:r>
              <a:rPr lang="en-US" sz="1600" dirty="0" smtClean="0">
                <a:solidFill>
                  <a:srgbClr val="FF0000"/>
                </a:solidFill>
                <a:latin typeface="Cambria" panose="02040503050406030204" pitchFamily="18" charset="0"/>
              </a:rPr>
              <a:t>volts </a:t>
            </a:r>
            <a:r>
              <a:rPr lang="en-US" sz="1600" dirty="0">
                <a:solidFill>
                  <a:srgbClr val="FF0000"/>
                </a:solidFill>
                <a:latin typeface="Cambria" panose="02040503050406030204" pitchFamily="18" charset="0"/>
              </a:rPr>
              <a:t>/</a:t>
            </a:r>
            <a:r>
              <a:rPr lang="en-US" sz="1600" dirty="0" smtClean="0">
                <a:solidFill>
                  <a:srgbClr val="FF0000"/>
                </a:solidFill>
                <a:latin typeface="Cambria" panose="02040503050406030204" pitchFamily="18" charset="0"/>
              </a:rPr>
              <a:t> division </a:t>
            </a:r>
            <a:r>
              <a:rPr lang="en-US" sz="1600" dirty="0" smtClean="0">
                <a:latin typeface="Cambria" panose="02040503050406030204" pitchFamily="18" charset="0"/>
              </a:rPr>
              <a:t>set to?</a:t>
            </a:r>
          </a:p>
          <a:p>
            <a:endParaRPr lang="en-US" sz="1600" dirty="0">
              <a:latin typeface="Cambria" panose="02040503050406030204" pitchFamily="18" charset="0"/>
            </a:endParaRPr>
          </a:p>
          <a:p>
            <a:r>
              <a:rPr lang="en-US" sz="1600" dirty="0" smtClean="0">
                <a:latin typeface="Cambria" panose="02040503050406030204" pitchFamily="18" charset="0"/>
              </a:rPr>
              <a:t>What is the </a:t>
            </a:r>
            <a:r>
              <a:rPr lang="en-US" sz="1600" dirty="0" smtClean="0">
                <a:solidFill>
                  <a:srgbClr val="FF0000"/>
                </a:solidFill>
                <a:latin typeface="Cambria" panose="02040503050406030204" pitchFamily="18" charset="0"/>
              </a:rPr>
              <a:t>period</a:t>
            </a:r>
            <a:r>
              <a:rPr lang="en-US" sz="1600" dirty="0" smtClean="0">
                <a:latin typeface="Cambria" panose="02040503050406030204" pitchFamily="18" charset="0"/>
              </a:rPr>
              <a:t> of the signal?</a:t>
            </a:r>
          </a:p>
          <a:p>
            <a:endParaRPr lang="en-US" sz="1600" dirty="0">
              <a:latin typeface="Cambria" panose="02040503050406030204" pitchFamily="18" charset="0"/>
            </a:endParaRPr>
          </a:p>
          <a:p>
            <a:r>
              <a:rPr lang="en-US" sz="1600" dirty="0" smtClean="0">
                <a:latin typeface="Cambria" panose="02040503050406030204" pitchFamily="18" charset="0"/>
              </a:rPr>
              <a:t>What is the  </a:t>
            </a:r>
            <a:r>
              <a:rPr lang="en-US" sz="1600" dirty="0" smtClean="0">
                <a:solidFill>
                  <a:srgbClr val="FF0000"/>
                </a:solidFill>
                <a:latin typeface="Cambria" panose="02040503050406030204" pitchFamily="18" charset="0"/>
              </a:rPr>
              <a:t>frequency</a:t>
            </a:r>
            <a:r>
              <a:rPr lang="en-US" sz="1600" dirty="0" smtClean="0">
                <a:latin typeface="Cambria" panose="02040503050406030204" pitchFamily="18" charset="0"/>
              </a:rPr>
              <a:t> of the signal?</a:t>
            </a:r>
          </a:p>
          <a:p>
            <a:endParaRPr lang="en-US" sz="1600" dirty="0">
              <a:latin typeface="Cambria" panose="02040503050406030204" pitchFamily="18" charset="0"/>
            </a:endParaRPr>
          </a:p>
          <a:p>
            <a:r>
              <a:rPr lang="en-US" sz="1600" dirty="0" smtClean="0">
                <a:latin typeface="Cambria" panose="02040503050406030204" pitchFamily="18" charset="0"/>
              </a:rPr>
              <a:t>What is the </a:t>
            </a:r>
            <a:r>
              <a:rPr lang="en-US" sz="1600" dirty="0" smtClean="0">
                <a:solidFill>
                  <a:srgbClr val="FF0000"/>
                </a:solidFill>
                <a:latin typeface="Cambria" panose="02040503050406030204" pitchFamily="18" charset="0"/>
              </a:rPr>
              <a:t>time high </a:t>
            </a:r>
            <a:r>
              <a:rPr lang="en-US" sz="1600" dirty="0" smtClean="0">
                <a:latin typeface="Cambria" panose="02040503050406030204" pitchFamily="18" charset="0"/>
              </a:rPr>
              <a:t>and </a:t>
            </a:r>
            <a:r>
              <a:rPr lang="en-US" sz="1600" dirty="0" smtClean="0">
                <a:solidFill>
                  <a:srgbClr val="FF0000"/>
                </a:solidFill>
                <a:latin typeface="Cambria" panose="02040503050406030204" pitchFamily="18" charset="0"/>
              </a:rPr>
              <a:t>time low </a:t>
            </a:r>
            <a:r>
              <a:rPr lang="en-US" sz="1600" dirty="0" smtClean="0">
                <a:latin typeface="Cambria" panose="02040503050406030204" pitchFamily="18" charset="0"/>
              </a:rPr>
              <a:t>of the signal?</a:t>
            </a:r>
          </a:p>
          <a:p>
            <a:endParaRPr lang="en-US" sz="1600" dirty="0">
              <a:latin typeface="Cambria" panose="02040503050406030204" pitchFamily="18" charset="0"/>
            </a:endParaRPr>
          </a:p>
          <a:p>
            <a:r>
              <a:rPr lang="en-US" sz="1600" dirty="0" smtClean="0">
                <a:latin typeface="Cambria" panose="02040503050406030204" pitchFamily="18" charset="0"/>
              </a:rPr>
              <a:t>What is the </a:t>
            </a:r>
            <a:r>
              <a:rPr lang="en-US" sz="1600" dirty="0" smtClean="0">
                <a:solidFill>
                  <a:srgbClr val="FF0000"/>
                </a:solidFill>
                <a:latin typeface="Cambria" panose="02040503050406030204" pitchFamily="18" charset="0"/>
              </a:rPr>
              <a:t>% duty cycle of the signal</a:t>
            </a:r>
            <a:r>
              <a:rPr lang="en-US" sz="1600" dirty="0" smtClean="0">
                <a:latin typeface="Cambria" panose="02040503050406030204" pitchFamily="18" charset="0"/>
              </a:rPr>
              <a:t>?</a:t>
            </a:r>
          </a:p>
          <a:p>
            <a:endParaRPr lang="en-US" sz="1600" dirty="0">
              <a:latin typeface="Cambria" panose="02040503050406030204" pitchFamily="18" charset="0"/>
            </a:endParaRPr>
          </a:p>
          <a:p>
            <a:r>
              <a:rPr lang="en-US" sz="1600" dirty="0" smtClean="0">
                <a:latin typeface="Cambria" panose="02040503050406030204" pitchFamily="18" charset="0"/>
              </a:rPr>
              <a:t>What is the </a:t>
            </a:r>
            <a:r>
              <a:rPr lang="en-US" sz="1600" dirty="0" smtClean="0">
                <a:solidFill>
                  <a:srgbClr val="FF0000"/>
                </a:solidFill>
                <a:latin typeface="Cambria" panose="02040503050406030204" pitchFamily="18" charset="0"/>
              </a:rPr>
              <a:t>trigger voltage level</a:t>
            </a:r>
            <a:r>
              <a:rPr lang="en-US" sz="1600" dirty="0" smtClean="0">
                <a:latin typeface="Cambria" panose="02040503050406030204" pitchFamily="18" charset="0"/>
              </a:rPr>
              <a:t>?</a:t>
            </a:r>
          </a:p>
          <a:p>
            <a:endParaRPr lang="en-US" sz="1600" dirty="0">
              <a:latin typeface="Cambria" panose="02040503050406030204" pitchFamily="18" charset="0"/>
            </a:endParaRPr>
          </a:p>
          <a:p>
            <a:r>
              <a:rPr lang="en-US" sz="1600" dirty="0" smtClean="0">
                <a:latin typeface="Cambria" panose="02040503050406030204" pitchFamily="18" charset="0"/>
              </a:rPr>
              <a:t>Is the input signal triggered on </a:t>
            </a:r>
            <a:r>
              <a:rPr lang="en-US" sz="1600" dirty="0" smtClean="0">
                <a:solidFill>
                  <a:srgbClr val="FF0000"/>
                </a:solidFill>
                <a:latin typeface="Cambria" panose="02040503050406030204" pitchFamily="18" charset="0"/>
              </a:rPr>
              <a:t>a positive or negative edge</a:t>
            </a:r>
            <a:r>
              <a:rPr lang="en-US" sz="1600" dirty="0" smtClean="0">
                <a:latin typeface="Cambria" panose="02040503050406030204" pitchFamily="18" charset="0"/>
              </a:rPr>
              <a:t>? </a:t>
            </a:r>
          </a:p>
          <a:p>
            <a:endParaRPr lang="en-US" sz="1600" dirty="0">
              <a:latin typeface="Cambria" panose="02040503050406030204" pitchFamily="18" charset="0"/>
            </a:endParaRPr>
          </a:p>
          <a:p>
            <a:r>
              <a:rPr lang="en-US" sz="1600" dirty="0" smtClean="0">
                <a:latin typeface="Cambria" panose="02040503050406030204" pitchFamily="18" charset="0"/>
              </a:rPr>
              <a:t>What is the </a:t>
            </a:r>
            <a:r>
              <a:rPr lang="en-US" sz="1600" dirty="0" smtClean="0">
                <a:solidFill>
                  <a:srgbClr val="FF0000"/>
                </a:solidFill>
                <a:latin typeface="Cambria" panose="02040503050406030204" pitchFamily="18" charset="0"/>
              </a:rPr>
              <a:t>high voltage level </a:t>
            </a:r>
            <a:r>
              <a:rPr lang="en-US" sz="1600" dirty="0" smtClean="0">
                <a:latin typeface="Cambria" panose="02040503050406030204" pitchFamily="18" charset="0"/>
              </a:rPr>
              <a:t>of the signal?</a:t>
            </a:r>
          </a:p>
          <a:p>
            <a:endParaRPr lang="en-US" sz="1600" dirty="0">
              <a:latin typeface="Cambria" panose="02040503050406030204" pitchFamily="18" charset="0"/>
            </a:endParaRPr>
          </a:p>
          <a:p>
            <a:r>
              <a:rPr lang="en-US" sz="1600" dirty="0" smtClean="0">
                <a:latin typeface="Cambria" panose="02040503050406030204" pitchFamily="18" charset="0"/>
              </a:rPr>
              <a:t>Which </a:t>
            </a:r>
            <a:r>
              <a:rPr lang="en-US" sz="1600" dirty="0" smtClean="0">
                <a:solidFill>
                  <a:srgbClr val="FF0000"/>
                </a:solidFill>
                <a:latin typeface="Cambria" panose="02040503050406030204" pitchFamily="18" charset="0"/>
              </a:rPr>
              <a:t>channel</a:t>
            </a:r>
            <a:r>
              <a:rPr lang="en-US" sz="1600" dirty="0" smtClean="0">
                <a:latin typeface="Cambria" panose="02040503050406030204" pitchFamily="18" charset="0"/>
              </a:rPr>
              <a:t> is displayed?</a:t>
            </a:r>
            <a:endParaRPr lang="en-US" sz="1600" dirty="0"/>
          </a:p>
        </p:txBody>
      </p:sp>
    </p:spTree>
    <p:extLst>
      <p:ext uri="{BB962C8B-B14F-4D97-AF65-F5344CB8AC3E}">
        <p14:creationId xmlns:p14="http://schemas.microsoft.com/office/powerpoint/2010/main" val="311931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31</a:t>
            </a:fld>
            <a:endParaRPr lang="en-US"/>
          </a:p>
        </p:txBody>
      </p:sp>
      <p:pic>
        <p:nvPicPr>
          <p:cNvPr id="3" name="Picture 2"/>
          <p:cNvPicPr>
            <a:picLocks noChangeAspect="1"/>
          </p:cNvPicPr>
          <p:nvPr/>
        </p:nvPicPr>
        <p:blipFill>
          <a:blip r:embed="rId2"/>
          <a:stretch>
            <a:fillRect/>
          </a:stretch>
        </p:blipFill>
        <p:spPr>
          <a:xfrm>
            <a:off x="7303158" y="1441162"/>
            <a:ext cx="3925172" cy="1708365"/>
          </a:xfrm>
          <a:prstGeom prst="rect">
            <a:avLst/>
          </a:prstGeom>
        </p:spPr>
      </p:pic>
      <p:pic>
        <p:nvPicPr>
          <p:cNvPr id="7" name="Picture 6"/>
          <p:cNvPicPr>
            <a:picLocks noChangeAspect="1"/>
          </p:cNvPicPr>
          <p:nvPr/>
        </p:nvPicPr>
        <p:blipFill>
          <a:blip r:embed="rId3"/>
          <a:stretch>
            <a:fillRect/>
          </a:stretch>
        </p:blipFill>
        <p:spPr>
          <a:xfrm>
            <a:off x="969484" y="3085720"/>
            <a:ext cx="6167041" cy="3291659"/>
          </a:xfrm>
          <a:prstGeom prst="rect">
            <a:avLst/>
          </a:prstGeom>
        </p:spPr>
      </p:pic>
      <p:pic>
        <p:nvPicPr>
          <p:cNvPr id="9" name="Picture 8"/>
          <p:cNvPicPr>
            <a:picLocks noChangeAspect="1"/>
          </p:cNvPicPr>
          <p:nvPr/>
        </p:nvPicPr>
        <p:blipFill>
          <a:blip r:embed="rId4"/>
          <a:stretch>
            <a:fillRect/>
          </a:stretch>
        </p:blipFill>
        <p:spPr>
          <a:xfrm>
            <a:off x="7303158" y="3263513"/>
            <a:ext cx="4033199" cy="3048506"/>
          </a:xfrm>
          <a:prstGeom prst="rect">
            <a:avLst/>
          </a:prstGeom>
        </p:spPr>
      </p:pic>
      <p:sp>
        <p:nvSpPr>
          <p:cNvPr id="2" name="Rectangle 1"/>
          <p:cNvSpPr/>
          <p:nvPr/>
        </p:nvSpPr>
        <p:spPr>
          <a:xfrm>
            <a:off x="969484" y="1441162"/>
            <a:ext cx="5993176" cy="923330"/>
          </a:xfrm>
          <a:prstGeom prst="rect">
            <a:avLst/>
          </a:prstGeom>
        </p:spPr>
        <p:txBody>
          <a:bodyPr wrap="square">
            <a:spAutoFit/>
          </a:bodyPr>
          <a:lstStyle/>
          <a:p>
            <a:r>
              <a:rPr lang="en-US" dirty="0">
                <a:effectLst>
                  <a:outerShdw blurRad="38100" dist="38100" dir="2700000" algn="tl">
                    <a:srgbClr val="000000">
                      <a:alpha val="43137"/>
                    </a:srgbClr>
                  </a:outerShdw>
                </a:effectLst>
              </a:rPr>
              <a:t>Frequency is 100 Hz</a:t>
            </a:r>
            <a:r>
              <a:rPr lang="en-US" dirty="0" smtClean="0">
                <a:effectLst>
                  <a:outerShdw blurRad="38100" dist="38100" dir="2700000" algn="tl">
                    <a:srgbClr val="000000">
                      <a:alpha val="43137"/>
                    </a:srgbClr>
                  </a:outerShdw>
                </a:effectLst>
              </a:rPr>
              <a:t>. Output is measured on PFI3 (programmable function input 3)  </a:t>
            </a:r>
          </a:p>
          <a:p>
            <a:r>
              <a:rPr lang="en-US" dirty="0" smtClean="0">
                <a:effectLst>
                  <a:outerShdw blurRad="38100" dist="38100" dir="2700000" algn="tl">
                    <a:srgbClr val="000000">
                      <a:alpha val="43137"/>
                    </a:srgbClr>
                  </a:outerShdw>
                </a:effectLst>
              </a:rPr>
              <a:t>Time </a:t>
            </a:r>
            <a:r>
              <a:rPr lang="en-US" dirty="0">
                <a:effectLst>
                  <a:outerShdw blurRad="38100" dist="38100" dir="2700000" algn="tl">
                    <a:srgbClr val="000000">
                      <a:alpha val="43137"/>
                    </a:srgbClr>
                  </a:outerShdw>
                </a:effectLst>
              </a:rPr>
              <a:t>high = 1 </a:t>
            </a:r>
            <a:r>
              <a:rPr lang="en-US" dirty="0" smtClean="0">
                <a:effectLst>
                  <a:outerShdw blurRad="38100" dist="38100" dir="2700000" algn="tl">
                    <a:srgbClr val="000000">
                      <a:alpha val="43137"/>
                    </a:srgbClr>
                  </a:outerShdw>
                </a:effectLst>
              </a:rPr>
              <a:t>ms.  Time </a:t>
            </a:r>
            <a:r>
              <a:rPr lang="en-US" dirty="0">
                <a:effectLst>
                  <a:outerShdw blurRad="38100" dist="38100" dir="2700000" algn="tl">
                    <a:srgbClr val="000000">
                      <a:alpha val="43137"/>
                    </a:srgbClr>
                  </a:outerShdw>
                </a:effectLst>
              </a:rPr>
              <a:t>Low = 9 ms.</a:t>
            </a:r>
            <a:endParaRPr lang="en-CA" dirty="0"/>
          </a:p>
        </p:txBody>
      </p:sp>
      <p:sp>
        <p:nvSpPr>
          <p:cNvPr id="10" name="Rectangle 9"/>
          <p:cNvSpPr/>
          <p:nvPr/>
        </p:nvSpPr>
        <p:spPr>
          <a:xfrm>
            <a:off x="1963792" y="3690645"/>
            <a:ext cx="3081228" cy="369332"/>
          </a:xfrm>
          <a:prstGeom prst="rect">
            <a:avLst/>
          </a:prstGeom>
        </p:spPr>
        <p:txBody>
          <a:bodyPr wrap="none">
            <a:spAutoFit/>
          </a:bodyPr>
          <a:lstStyle/>
          <a:p>
            <a:r>
              <a:rPr lang="en-US" dirty="0">
                <a:effectLst>
                  <a:outerShdw blurRad="38100" dist="38100" dir="2700000" algn="tl">
                    <a:srgbClr val="000000">
                      <a:alpha val="43137"/>
                    </a:srgbClr>
                  </a:outerShdw>
                </a:effectLst>
              </a:rPr>
              <a:t>Volts/div = 2,    time/div = 5 ms</a:t>
            </a:r>
            <a:endParaRPr lang="en-CA" dirty="0"/>
          </a:p>
        </p:txBody>
      </p:sp>
      <p:grpSp>
        <p:nvGrpSpPr>
          <p:cNvPr id="11" name="Group 10"/>
          <p:cNvGrpSpPr/>
          <p:nvPr/>
        </p:nvGrpSpPr>
        <p:grpSpPr>
          <a:xfrm>
            <a:off x="1258134" y="303535"/>
            <a:ext cx="8901866" cy="610342"/>
            <a:chOff x="0" y="181"/>
            <a:chExt cx="7616578" cy="610342"/>
          </a:xfrm>
          <a:scene3d>
            <a:camera prst="orthographicFront"/>
            <a:lightRig rig="flat" dir="t"/>
          </a:scene3d>
        </p:grpSpPr>
        <p:sp>
          <p:nvSpPr>
            <p:cNvPr id="12" name="Rounded Rectangle 11"/>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My DAQ Pulse Output Setup and Scope Measurement</a:t>
              </a:r>
              <a:endParaRPr lang="en-US" sz="2800" kern="1200" dirty="0"/>
            </a:p>
          </p:txBody>
        </p:sp>
      </p:grpSp>
    </p:spTree>
    <p:extLst>
      <p:ext uri="{BB962C8B-B14F-4D97-AF65-F5344CB8AC3E}">
        <p14:creationId xmlns:p14="http://schemas.microsoft.com/office/powerpoint/2010/main" val="21652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32</a:t>
            </a:fld>
            <a:endParaRPr lang="en-US"/>
          </a:p>
        </p:txBody>
      </p:sp>
      <p:pic>
        <p:nvPicPr>
          <p:cNvPr id="2" name="Picture 1"/>
          <p:cNvPicPr>
            <a:picLocks noChangeAspect="1"/>
          </p:cNvPicPr>
          <p:nvPr/>
        </p:nvPicPr>
        <p:blipFill>
          <a:blip r:embed="rId2"/>
          <a:stretch>
            <a:fillRect/>
          </a:stretch>
        </p:blipFill>
        <p:spPr>
          <a:xfrm>
            <a:off x="351088" y="1503211"/>
            <a:ext cx="7423402" cy="3972171"/>
          </a:xfrm>
          <a:prstGeom prst="rect">
            <a:avLst/>
          </a:prstGeom>
        </p:spPr>
      </p:pic>
      <p:pic>
        <p:nvPicPr>
          <p:cNvPr id="6" name="Picture 5"/>
          <p:cNvPicPr>
            <a:picLocks noChangeAspect="1"/>
          </p:cNvPicPr>
          <p:nvPr/>
        </p:nvPicPr>
        <p:blipFill>
          <a:blip r:embed="rId3"/>
          <a:stretch>
            <a:fillRect/>
          </a:stretch>
        </p:blipFill>
        <p:spPr>
          <a:xfrm>
            <a:off x="8143130" y="1418084"/>
            <a:ext cx="3600450" cy="1466850"/>
          </a:xfrm>
          <a:prstGeom prst="rect">
            <a:avLst/>
          </a:prstGeom>
        </p:spPr>
      </p:pic>
      <p:pic>
        <p:nvPicPr>
          <p:cNvPr id="9" name="Picture 8"/>
          <p:cNvPicPr>
            <a:picLocks noChangeAspect="1"/>
          </p:cNvPicPr>
          <p:nvPr/>
        </p:nvPicPr>
        <p:blipFill>
          <a:blip r:embed="rId4"/>
          <a:stretch>
            <a:fillRect/>
          </a:stretch>
        </p:blipFill>
        <p:spPr>
          <a:xfrm>
            <a:off x="8143130" y="3306085"/>
            <a:ext cx="3138413" cy="2325513"/>
          </a:xfrm>
          <a:prstGeom prst="rect">
            <a:avLst/>
          </a:prstGeom>
        </p:spPr>
      </p:pic>
      <p:grpSp>
        <p:nvGrpSpPr>
          <p:cNvPr id="10" name="Group 9"/>
          <p:cNvGrpSpPr/>
          <p:nvPr/>
        </p:nvGrpSpPr>
        <p:grpSpPr>
          <a:xfrm>
            <a:off x="716096" y="386591"/>
            <a:ext cx="8901866" cy="610342"/>
            <a:chOff x="0" y="181"/>
            <a:chExt cx="7616578" cy="610342"/>
          </a:xfrm>
          <a:scene3d>
            <a:camera prst="orthographicFront"/>
            <a:lightRig rig="flat" dir="t"/>
          </a:scene3d>
        </p:grpSpPr>
        <p:sp>
          <p:nvSpPr>
            <p:cNvPr id="11" name="Rounded Rectangle 10"/>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My DAQ Pulse Output Setup and Scope Measurement</a:t>
              </a:r>
              <a:endParaRPr lang="en-US" sz="2800" kern="1200" dirty="0"/>
            </a:p>
          </p:txBody>
        </p:sp>
      </p:grpSp>
    </p:spTree>
    <p:extLst>
      <p:ext uri="{BB962C8B-B14F-4D97-AF65-F5344CB8AC3E}">
        <p14:creationId xmlns:p14="http://schemas.microsoft.com/office/powerpoint/2010/main" val="28807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33</a:t>
            </a:fld>
            <a:endParaRPr lang="en-US"/>
          </a:p>
        </p:txBody>
      </p:sp>
      <p:pic>
        <p:nvPicPr>
          <p:cNvPr id="3" name="Picture 2"/>
          <p:cNvPicPr>
            <a:picLocks noChangeAspect="1"/>
          </p:cNvPicPr>
          <p:nvPr/>
        </p:nvPicPr>
        <p:blipFill>
          <a:blip r:embed="rId2"/>
          <a:stretch>
            <a:fillRect/>
          </a:stretch>
        </p:blipFill>
        <p:spPr>
          <a:xfrm>
            <a:off x="1746222" y="1333337"/>
            <a:ext cx="4493730" cy="4532204"/>
          </a:xfrm>
          <a:prstGeom prst="rect">
            <a:avLst/>
          </a:prstGeom>
        </p:spPr>
      </p:pic>
      <p:pic>
        <p:nvPicPr>
          <p:cNvPr id="7" name="Picture 6"/>
          <p:cNvPicPr>
            <a:picLocks noChangeAspect="1"/>
          </p:cNvPicPr>
          <p:nvPr/>
        </p:nvPicPr>
        <p:blipFill>
          <a:blip r:embed="rId3"/>
          <a:stretch>
            <a:fillRect/>
          </a:stretch>
        </p:blipFill>
        <p:spPr>
          <a:xfrm>
            <a:off x="6383686" y="1333338"/>
            <a:ext cx="4016242" cy="4677169"/>
          </a:xfrm>
          <a:prstGeom prst="rect">
            <a:avLst/>
          </a:prstGeom>
        </p:spPr>
      </p:pic>
      <p:sp>
        <p:nvSpPr>
          <p:cNvPr id="2" name="Rectangle 1"/>
          <p:cNvSpPr/>
          <p:nvPr/>
        </p:nvSpPr>
        <p:spPr>
          <a:xfrm>
            <a:off x="7055006" y="2096430"/>
            <a:ext cx="1527717" cy="245327"/>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grpSp>
        <p:nvGrpSpPr>
          <p:cNvPr id="14" name="Group 13"/>
          <p:cNvGrpSpPr/>
          <p:nvPr/>
        </p:nvGrpSpPr>
        <p:grpSpPr>
          <a:xfrm>
            <a:off x="1168677" y="377151"/>
            <a:ext cx="8901866" cy="610342"/>
            <a:chOff x="0" y="181"/>
            <a:chExt cx="7616578" cy="610342"/>
          </a:xfrm>
          <a:scene3d>
            <a:camera prst="orthographicFront"/>
            <a:lightRig rig="flat" dir="t"/>
          </a:scene3d>
        </p:grpSpPr>
        <p:sp>
          <p:nvSpPr>
            <p:cNvPr id="15" name="Rounded Rectangle 14"/>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DAQ Assistant Measure Period and Frequency</a:t>
              </a:r>
              <a:endParaRPr lang="en-US" sz="2800" kern="1200" dirty="0"/>
            </a:p>
          </p:txBody>
        </p:sp>
      </p:grpSp>
    </p:spTree>
    <p:extLst>
      <p:ext uri="{BB962C8B-B14F-4D97-AF65-F5344CB8AC3E}">
        <p14:creationId xmlns:p14="http://schemas.microsoft.com/office/powerpoint/2010/main" val="3324668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34</a:t>
            </a:fld>
            <a:endParaRPr lang="en-US"/>
          </a:p>
        </p:txBody>
      </p:sp>
      <p:pic>
        <p:nvPicPr>
          <p:cNvPr id="3" name="Picture 2"/>
          <p:cNvPicPr>
            <a:picLocks noChangeAspect="1"/>
          </p:cNvPicPr>
          <p:nvPr/>
        </p:nvPicPr>
        <p:blipFill>
          <a:blip r:embed="rId2"/>
          <a:stretch>
            <a:fillRect/>
          </a:stretch>
        </p:blipFill>
        <p:spPr>
          <a:xfrm>
            <a:off x="6036129" y="1058544"/>
            <a:ext cx="5028746" cy="5028746"/>
          </a:xfrm>
          <a:prstGeom prst="rect">
            <a:avLst/>
          </a:prstGeom>
        </p:spPr>
      </p:pic>
      <p:pic>
        <p:nvPicPr>
          <p:cNvPr id="7" name="Picture 6"/>
          <p:cNvPicPr>
            <a:picLocks noChangeAspect="1"/>
          </p:cNvPicPr>
          <p:nvPr/>
        </p:nvPicPr>
        <p:blipFill>
          <a:blip r:embed="rId3"/>
          <a:stretch>
            <a:fillRect/>
          </a:stretch>
        </p:blipFill>
        <p:spPr>
          <a:xfrm>
            <a:off x="533943" y="1154337"/>
            <a:ext cx="4916884" cy="4932953"/>
          </a:xfrm>
          <a:prstGeom prst="rect">
            <a:avLst/>
          </a:prstGeom>
        </p:spPr>
      </p:pic>
      <p:grpSp>
        <p:nvGrpSpPr>
          <p:cNvPr id="9" name="Group 8"/>
          <p:cNvGrpSpPr/>
          <p:nvPr/>
        </p:nvGrpSpPr>
        <p:grpSpPr>
          <a:xfrm>
            <a:off x="1168677" y="377151"/>
            <a:ext cx="8901866" cy="610342"/>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DAQ Assistant Measure Negative and Positive Pulse Width</a:t>
              </a:r>
              <a:endParaRPr lang="en-US" sz="2800" kern="1200" dirty="0"/>
            </a:p>
          </p:txBody>
        </p:sp>
      </p:grpSp>
      <p:sp>
        <p:nvSpPr>
          <p:cNvPr id="2" name="TextBox 1"/>
          <p:cNvSpPr txBox="1"/>
          <p:nvPr/>
        </p:nvSpPr>
        <p:spPr>
          <a:xfrm>
            <a:off x="1781176" y="2105025"/>
            <a:ext cx="2000250" cy="369332"/>
          </a:xfrm>
          <a:prstGeom prst="rect">
            <a:avLst/>
          </a:prstGeom>
          <a:noFill/>
        </p:spPr>
        <p:txBody>
          <a:bodyPr wrap="square" rtlCol="0">
            <a:spAutoFit/>
          </a:bodyPr>
          <a:lstStyle/>
          <a:p>
            <a:r>
              <a:rPr lang="en-US" dirty="0" smtClean="0">
                <a:solidFill>
                  <a:srgbClr val="FF0000"/>
                </a:solidFill>
              </a:rPr>
              <a:t>Measure Low Time</a:t>
            </a:r>
            <a:endParaRPr lang="en-US" dirty="0">
              <a:solidFill>
                <a:srgbClr val="FF0000"/>
              </a:solidFill>
            </a:endParaRPr>
          </a:p>
        </p:txBody>
      </p:sp>
      <p:sp>
        <p:nvSpPr>
          <p:cNvPr id="12" name="TextBox 11"/>
          <p:cNvSpPr txBox="1"/>
          <p:nvPr/>
        </p:nvSpPr>
        <p:spPr>
          <a:xfrm>
            <a:off x="7550377" y="2038350"/>
            <a:ext cx="2000250" cy="369332"/>
          </a:xfrm>
          <a:prstGeom prst="rect">
            <a:avLst/>
          </a:prstGeom>
          <a:noFill/>
        </p:spPr>
        <p:txBody>
          <a:bodyPr wrap="square" rtlCol="0">
            <a:spAutoFit/>
          </a:bodyPr>
          <a:lstStyle/>
          <a:p>
            <a:r>
              <a:rPr lang="en-US" dirty="0" smtClean="0">
                <a:solidFill>
                  <a:srgbClr val="FF0000"/>
                </a:solidFill>
              </a:rPr>
              <a:t>Measure High Time</a:t>
            </a:r>
            <a:endParaRPr lang="en-US" dirty="0">
              <a:solidFill>
                <a:srgbClr val="FF0000"/>
              </a:solidFill>
            </a:endParaRPr>
          </a:p>
        </p:txBody>
      </p:sp>
    </p:spTree>
    <p:extLst>
      <p:ext uri="{BB962C8B-B14F-4D97-AF65-F5344CB8AC3E}">
        <p14:creationId xmlns:p14="http://schemas.microsoft.com/office/powerpoint/2010/main" val="1890734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35</a:t>
            </a:fld>
            <a:endParaRPr lang="en-US"/>
          </a:p>
        </p:txBody>
      </p:sp>
      <p:pic>
        <p:nvPicPr>
          <p:cNvPr id="2" name="Picture 1"/>
          <p:cNvPicPr>
            <a:picLocks noChangeAspect="1"/>
          </p:cNvPicPr>
          <p:nvPr/>
        </p:nvPicPr>
        <p:blipFill>
          <a:blip r:embed="rId2"/>
          <a:stretch>
            <a:fillRect/>
          </a:stretch>
        </p:blipFill>
        <p:spPr>
          <a:xfrm>
            <a:off x="123825" y="1016577"/>
            <a:ext cx="11944350" cy="3771900"/>
          </a:xfrm>
          <a:prstGeom prst="rect">
            <a:avLst/>
          </a:prstGeom>
        </p:spPr>
      </p:pic>
      <p:sp>
        <p:nvSpPr>
          <p:cNvPr id="3" name="Rectangle 2"/>
          <p:cNvSpPr/>
          <p:nvPr/>
        </p:nvSpPr>
        <p:spPr>
          <a:xfrm>
            <a:off x="415424" y="4774972"/>
            <a:ext cx="7934249" cy="1754326"/>
          </a:xfrm>
          <a:prstGeom prst="rect">
            <a:avLst/>
          </a:prstGeom>
        </p:spPr>
        <p:txBody>
          <a:bodyPr wrap="square">
            <a:spAutoFit/>
          </a:bodyPr>
          <a:lstStyle/>
          <a:p>
            <a:r>
              <a:rPr lang="en-US" dirty="0" smtClean="0">
                <a:latin typeface="Cambria" panose="02040503050406030204" pitchFamily="18" charset="0"/>
              </a:rPr>
              <a:t>This LabVIEW program uses a flat sequence structure. The code in each box is executed from left to right in sequence. When the code on the right has completed the sequence begins again on the left.  In this example the time high is measured, then the time low, then the period of the signal followed by the frequency of the signal.  The final sequence waits for the user to press the next button on the LabVIEW front panel.</a:t>
            </a:r>
            <a:endParaRPr lang="en-US" dirty="0"/>
          </a:p>
        </p:txBody>
      </p:sp>
      <p:pic>
        <p:nvPicPr>
          <p:cNvPr id="6" name="Picture 5"/>
          <p:cNvPicPr>
            <a:picLocks noChangeAspect="1"/>
          </p:cNvPicPr>
          <p:nvPr/>
        </p:nvPicPr>
        <p:blipFill>
          <a:blip r:embed="rId3"/>
          <a:stretch>
            <a:fillRect/>
          </a:stretch>
        </p:blipFill>
        <p:spPr>
          <a:xfrm>
            <a:off x="8900679" y="4788477"/>
            <a:ext cx="2977284" cy="1349222"/>
          </a:xfrm>
          <a:prstGeom prst="rect">
            <a:avLst/>
          </a:prstGeom>
        </p:spPr>
      </p:pic>
      <p:grpSp>
        <p:nvGrpSpPr>
          <p:cNvPr id="9" name="Group 8"/>
          <p:cNvGrpSpPr/>
          <p:nvPr/>
        </p:nvGrpSpPr>
        <p:grpSpPr>
          <a:xfrm>
            <a:off x="1168677" y="377151"/>
            <a:ext cx="8901866" cy="610342"/>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DAQ Assistant Timer Input</a:t>
              </a:r>
              <a:endParaRPr lang="en-US" sz="2800" kern="1200" dirty="0"/>
            </a:p>
          </p:txBody>
        </p:sp>
      </p:grpSp>
      <p:sp>
        <p:nvSpPr>
          <p:cNvPr id="7" name="TextBox 6"/>
          <p:cNvSpPr txBox="1"/>
          <p:nvPr/>
        </p:nvSpPr>
        <p:spPr>
          <a:xfrm>
            <a:off x="1981200" y="1586764"/>
            <a:ext cx="611065" cy="276999"/>
          </a:xfrm>
          <a:prstGeom prst="rect">
            <a:avLst/>
          </a:prstGeom>
          <a:noFill/>
        </p:spPr>
        <p:txBody>
          <a:bodyPr wrap="none" rtlCol="0">
            <a:spAutoFit/>
          </a:bodyPr>
          <a:lstStyle/>
          <a:p>
            <a:r>
              <a:rPr lang="en-US" sz="1200" dirty="0" smtClean="0"/>
              <a:t>(Pulse)</a:t>
            </a:r>
            <a:endParaRPr lang="en-US" sz="1200" dirty="0"/>
          </a:p>
        </p:txBody>
      </p:sp>
      <p:sp>
        <p:nvSpPr>
          <p:cNvPr id="12" name="TextBox 11"/>
          <p:cNvSpPr txBox="1"/>
          <p:nvPr/>
        </p:nvSpPr>
        <p:spPr>
          <a:xfrm>
            <a:off x="4449640" y="1621727"/>
            <a:ext cx="611065" cy="276999"/>
          </a:xfrm>
          <a:prstGeom prst="rect">
            <a:avLst/>
          </a:prstGeom>
          <a:noFill/>
        </p:spPr>
        <p:txBody>
          <a:bodyPr wrap="none" rtlCol="0">
            <a:spAutoFit/>
          </a:bodyPr>
          <a:lstStyle/>
          <a:p>
            <a:r>
              <a:rPr lang="en-US" sz="1200" dirty="0" smtClean="0"/>
              <a:t>(Pulse)</a:t>
            </a:r>
            <a:endParaRPr lang="en-US" sz="1200" dirty="0"/>
          </a:p>
        </p:txBody>
      </p:sp>
    </p:spTree>
    <p:extLst>
      <p:ext uri="{BB962C8B-B14F-4D97-AF65-F5344CB8AC3E}">
        <p14:creationId xmlns:p14="http://schemas.microsoft.com/office/powerpoint/2010/main" val="4246916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36</a:t>
            </a:fld>
            <a:endParaRPr lang="en-US"/>
          </a:p>
        </p:txBody>
      </p:sp>
      <p:pic>
        <p:nvPicPr>
          <p:cNvPr id="2" name="Picture 1"/>
          <p:cNvPicPr>
            <a:picLocks noChangeAspect="1"/>
          </p:cNvPicPr>
          <p:nvPr/>
        </p:nvPicPr>
        <p:blipFill>
          <a:blip r:embed="rId2"/>
          <a:stretch>
            <a:fillRect/>
          </a:stretch>
        </p:blipFill>
        <p:spPr>
          <a:xfrm>
            <a:off x="547255" y="1278144"/>
            <a:ext cx="4707398" cy="1880418"/>
          </a:xfrm>
          <a:prstGeom prst="rect">
            <a:avLst/>
          </a:prstGeom>
        </p:spPr>
      </p:pic>
      <p:pic>
        <p:nvPicPr>
          <p:cNvPr id="3" name="Picture 2"/>
          <p:cNvPicPr>
            <a:picLocks noChangeAspect="1"/>
          </p:cNvPicPr>
          <p:nvPr/>
        </p:nvPicPr>
        <p:blipFill>
          <a:blip r:embed="rId3"/>
          <a:stretch>
            <a:fillRect/>
          </a:stretch>
        </p:blipFill>
        <p:spPr>
          <a:xfrm>
            <a:off x="547255" y="3323479"/>
            <a:ext cx="7096680" cy="2867955"/>
          </a:xfrm>
          <a:prstGeom prst="rect">
            <a:avLst/>
          </a:prstGeom>
        </p:spPr>
      </p:pic>
      <p:pic>
        <p:nvPicPr>
          <p:cNvPr id="7" name="Picture 6"/>
          <p:cNvPicPr>
            <a:picLocks noChangeAspect="1"/>
          </p:cNvPicPr>
          <p:nvPr/>
        </p:nvPicPr>
        <p:blipFill>
          <a:blip r:embed="rId4"/>
          <a:stretch>
            <a:fillRect/>
          </a:stretch>
        </p:blipFill>
        <p:spPr>
          <a:xfrm>
            <a:off x="5379316" y="1216864"/>
            <a:ext cx="6081859" cy="1920587"/>
          </a:xfrm>
          <a:prstGeom prst="rect">
            <a:avLst/>
          </a:prstGeom>
        </p:spPr>
      </p:pic>
      <p:sp>
        <p:nvSpPr>
          <p:cNvPr id="6" name="Rectangle 5"/>
          <p:cNvSpPr/>
          <p:nvPr/>
        </p:nvSpPr>
        <p:spPr>
          <a:xfrm>
            <a:off x="7703127" y="3417454"/>
            <a:ext cx="3629891" cy="2308324"/>
          </a:xfrm>
          <a:prstGeom prst="rect">
            <a:avLst/>
          </a:prstGeom>
        </p:spPr>
        <p:txBody>
          <a:bodyPr wrap="square">
            <a:spAutoFit/>
          </a:bodyPr>
          <a:lstStyle/>
          <a:p>
            <a:r>
              <a:rPr lang="en-US" dirty="0" smtClean="0">
                <a:latin typeface="Cambria" panose="02040503050406030204" pitchFamily="18" charset="0"/>
              </a:rPr>
              <a:t>The LabVIEW </a:t>
            </a:r>
            <a:r>
              <a:rPr lang="en-US" dirty="0">
                <a:latin typeface="Cambria" panose="02040503050406030204" pitchFamily="18" charset="0"/>
              </a:rPr>
              <a:t>program </a:t>
            </a:r>
            <a:r>
              <a:rPr lang="en-US" dirty="0" smtClean="0">
                <a:latin typeface="Cambria" panose="02040503050406030204" pitchFamily="18" charset="0"/>
              </a:rPr>
              <a:t>is used to measure the period and frequency of an input signal connected to DIO0 on the myDAQ.</a:t>
            </a:r>
          </a:p>
          <a:p>
            <a:endParaRPr lang="en-US" dirty="0">
              <a:latin typeface="Cambria" panose="02040503050406030204" pitchFamily="18" charset="0"/>
            </a:endParaRPr>
          </a:p>
          <a:p>
            <a:r>
              <a:rPr lang="en-US" dirty="0" smtClean="0">
                <a:latin typeface="Cambria" panose="02040503050406030204" pitchFamily="18" charset="0"/>
              </a:rPr>
              <a:t>The program uses 4 timer DAQ assistance to determine the properties of the incoming signals.</a:t>
            </a:r>
            <a:endParaRPr lang="en-US" dirty="0"/>
          </a:p>
        </p:txBody>
      </p:sp>
      <p:grpSp>
        <p:nvGrpSpPr>
          <p:cNvPr id="9" name="Group 8"/>
          <p:cNvGrpSpPr/>
          <p:nvPr/>
        </p:nvGrpSpPr>
        <p:grpSpPr>
          <a:xfrm>
            <a:off x="1168677" y="377151"/>
            <a:ext cx="8901866" cy="610342"/>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DAQ Assistant Timer Input</a:t>
              </a:r>
              <a:endParaRPr lang="en-US" sz="2800" kern="1200" dirty="0"/>
            </a:p>
          </p:txBody>
        </p:sp>
      </p:grpSp>
    </p:spTree>
    <p:extLst>
      <p:ext uri="{BB962C8B-B14F-4D97-AF65-F5344CB8AC3E}">
        <p14:creationId xmlns:p14="http://schemas.microsoft.com/office/powerpoint/2010/main" val="734458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37</a:t>
            </a:fld>
            <a:endParaRPr lang="en-US"/>
          </a:p>
        </p:txBody>
      </p:sp>
      <p:pic>
        <p:nvPicPr>
          <p:cNvPr id="2" name="Picture 1"/>
          <p:cNvPicPr>
            <a:picLocks noChangeAspect="1"/>
          </p:cNvPicPr>
          <p:nvPr/>
        </p:nvPicPr>
        <p:blipFill>
          <a:blip r:embed="rId2"/>
          <a:stretch>
            <a:fillRect/>
          </a:stretch>
        </p:blipFill>
        <p:spPr>
          <a:xfrm>
            <a:off x="438425" y="1645559"/>
            <a:ext cx="3508819" cy="4413725"/>
          </a:xfrm>
          <a:prstGeom prst="rect">
            <a:avLst/>
          </a:prstGeom>
        </p:spPr>
      </p:pic>
      <p:pic>
        <p:nvPicPr>
          <p:cNvPr id="3" name="Picture 2"/>
          <p:cNvPicPr>
            <a:picLocks noChangeAspect="1"/>
          </p:cNvPicPr>
          <p:nvPr/>
        </p:nvPicPr>
        <p:blipFill>
          <a:blip r:embed="rId3"/>
          <a:stretch>
            <a:fillRect/>
          </a:stretch>
        </p:blipFill>
        <p:spPr>
          <a:xfrm>
            <a:off x="5960125" y="1283160"/>
            <a:ext cx="5811503" cy="5034787"/>
          </a:xfrm>
          <a:prstGeom prst="rect">
            <a:avLst/>
          </a:prstGeom>
        </p:spPr>
      </p:pic>
      <p:sp>
        <p:nvSpPr>
          <p:cNvPr id="10" name="Rectangle 9"/>
          <p:cNvSpPr/>
          <p:nvPr/>
        </p:nvSpPr>
        <p:spPr>
          <a:xfrm>
            <a:off x="2777285" y="171714"/>
            <a:ext cx="6088591"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TLC555 CMOS Astable Timer</a:t>
            </a:r>
            <a:endParaRPr lang="en-US" sz="4000" dirty="0">
              <a:ln w="0"/>
              <a:solidFill>
                <a:schemeClr val="accent1"/>
              </a:solidFill>
              <a:effectLst>
                <a:outerShdw blurRad="38100" dist="25400" dir="5400000" algn="ctr" rotWithShape="0">
                  <a:srgbClr val="6E747A">
                    <a:alpha val="43000"/>
                  </a:srgbClr>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sp>
        <p:nvSpPr>
          <p:cNvPr id="6" name="Rectangle 5"/>
          <p:cNvSpPr/>
          <p:nvPr/>
        </p:nvSpPr>
        <p:spPr>
          <a:xfrm>
            <a:off x="630771" y="918004"/>
            <a:ext cx="5640720" cy="1200329"/>
          </a:xfrm>
          <a:prstGeom prst="rect">
            <a:avLst/>
          </a:prstGeom>
        </p:spPr>
        <p:txBody>
          <a:bodyPr wrap="square">
            <a:spAutoFit/>
          </a:bodyPr>
          <a:lstStyle/>
          <a:p>
            <a:r>
              <a:rPr lang="en-US" sz="1200" dirty="0">
                <a:solidFill>
                  <a:srgbClr val="222222"/>
                </a:solidFill>
                <a:latin typeface="Cambria" panose="02040503050406030204" pitchFamily="18" charset="0"/>
              </a:rPr>
              <a:t>An </a:t>
            </a:r>
            <a:r>
              <a:rPr lang="en-US" sz="1200" b="1" dirty="0">
                <a:solidFill>
                  <a:srgbClr val="222222"/>
                </a:solidFill>
                <a:latin typeface="Cambria" panose="02040503050406030204" pitchFamily="18" charset="0"/>
              </a:rPr>
              <a:t>Astable </a:t>
            </a:r>
            <a:r>
              <a:rPr lang="en-US" sz="1200" b="1" dirty="0" smtClean="0">
                <a:solidFill>
                  <a:srgbClr val="222222"/>
                </a:solidFill>
                <a:latin typeface="Cambria" panose="02040503050406030204" pitchFamily="18" charset="0"/>
              </a:rPr>
              <a:t>timer is a device</a:t>
            </a:r>
            <a:r>
              <a:rPr lang="en-US" sz="1200" dirty="0">
                <a:solidFill>
                  <a:srgbClr val="222222"/>
                </a:solidFill>
                <a:latin typeface="Cambria" panose="02040503050406030204" pitchFamily="18" charset="0"/>
              </a:rPr>
              <a:t> which has no stable </a:t>
            </a:r>
            <a:r>
              <a:rPr lang="en-US" sz="1200" dirty="0" smtClean="0">
                <a:solidFill>
                  <a:srgbClr val="222222"/>
                </a:solidFill>
                <a:latin typeface="Cambria" panose="02040503050406030204" pitchFamily="18" charset="0"/>
              </a:rPr>
              <a:t>state. </a:t>
            </a:r>
            <a:r>
              <a:rPr lang="en-US" sz="1200" dirty="0">
                <a:solidFill>
                  <a:srgbClr val="222222"/>
                </a:solidFill>
                <a:latin typeface="Cambria" panose="02040503050406030204" pitchFamily="18" charset="0"/>
              </a:rPr>
              <a:t>Its output oscillates continuously between its two unstable states without the aid of external triggering. The time period of each </a:t>
            </a:r>
            <a:r>
              <a:rPr lang="en-US" sz="1200" dirty="0" smtClean="0">
                <a:solidFill>
                  <a:srgbClr val="222222"/>
                </a:solidFill>
                <a:latin typeface="Cambria" panose="02040503050406030204" pitchFamily="18" charset="0"/>
              </a:rPr>
              <a:t>state is </a:t>
            </a:r>
            <a:r>
              <a:rPr lang="en-US" sz="1200" dirty="0">
                <a:solidFill>
                  <a:srgbClr val="222222"/>
                </a:solidFill>
                <a:latin typeface="Cambria" panose="02040503050406030204" pitchFamily="18" charset="0"/>
              </a:rPr>
              <a:t>determined by </a:t>
            </a:r>
            <a:r>
              <a:rPr lang="en-US" sz="1200" dirty="0" smtClean="0">
                <a:solidFill>
                  <a:srgbClr val="222222"/>
                </a:solidFill>
                <a:latin typeface="Cambria" panose="02040503050406030204" pitchFamily="18" charset="0"/>
              </a:rPr>
              <a:t>a resistor/capacitor </a:t>
            </a:r>
            <a:r>
              <a:rPr lang="en-US" sz="1200" dirty="0">
                <a:solidFill>
                  <a:srgbClr val="222222"/>
                </a:solidFill>
                <a:latin typeface="Cambria" panose="02040503050406030204" pitchFamily="18" charset="0"/>
              </a:rPr>
              <a:t>( RC ) time </a:t>
            </a:r>
            <a:r>
              <a:rPr lang="en-US" sz="1200" dirty="0" smtClean="0">
                <a:solidFill>
                  <a:srgbClr val="222222"/>
                </a:solidFill>
                <a:latin typeface="Cambria" panose="02040503050406030204" pitchFamily="18" charset="0"/>
              </a:rPr>
              <a:t>constant. (Wikipedia) </a:t>
            </a:r>
            <a:r>
              <a:rPr lang="en-US" sz="1200" dirty="0">
                <a:latin typeface="Cambria" panose="02040503050406030204" pitchFamily="18" charset="0"/>
              </a:rPr>
              <a:t>The capacitor charges through RA + RB and discharges through RB only.</a:t>
            </a:r>
          </a:p>
          <a:p>
            <a:endParaRPr lang="en-US" sz="1200" dirty="0">
              <a:latin typeface="Cambria" panose="02040503050406030204" pitchFamily="18" charset="0"/>
            </a:endParaRPr>
          </a:p>
        </p:txBody>
      </p:sp>
      <p:sp>
        <p:nvSpPr>
          <p:cNvPr id="7" name="Rectangle 2"/>
          <p:cNvSpPr>
            <a:spLocks noChangeArrowheads="1"/>
          </p:cNvSpPr>
          <p:nvPr/>
        </p:nvSpPr>
        <p:spPr bwMode="auto">
          <a:xfrm>
            <a:off x="463274" y="6183061"/>
            <a:ext cx="3632561" cy="3558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The decimal value of the </a:t>
            </a:r>
            <a:r>
              <a:rPr kumimoji="0" lang="en-US" altLang="en-US" sz="1000" b="0" i="0" u="none" strike="noStrike" cap="none" normalizeH="0" baseline="0" dirty="0" smtClean="0">
                <a:ln>
                  <a:noFill/>
                </a:ln>
                <a:solidFill>
                  <a:srgbClr val="0B0080"/>
                </a:solidFill>
                <a:effectLst/>
                <a:latin typeface="Arial" panose="020B0604020202020204" pitchFamily="34" charset="0"/>
                <a:cs typeface="Arial" panose="020B0604020202020204" pitchFamily="34" charset="0"/>
                <a:hlinkClick r:id="rId5" tooltip="Natural logarithm"/>
              </a:rPr>
              <a:t>natural logarithm</a:t>
            </a:r>
            <a:r>
              <a:rPr kumimoji="0" lang="en-US" altLang="en-US" sz="10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of </a:t>
            </a:r>
            <a:r>
              <a:rPr kumimoji="0" lang="en-US" altLang="en-US" sz="1000" b="0" i="0" u="none" strike="noStrike" cap="none" normalizeH="0" baseline="0" dirty="0" smtClean="0">
                <a:ln>
                  <a:noFill/>
                </a:ln>
                <a:solidFill>
                  <a:srgbClr val="0B0080"/>
                </a:solidFill>
                <a:effectLst/>
                <a:latin typeface="Arial" panose="020B0604020202020204" pitchFamily="34" charset="0"/>
                <a:cs typeface="Arial" panose="020B0604020202020204" pitchFamily="34" charset="0"/>
                <a:hlinkClick r:id="rId6" tooltip="2 (number)"/>
              </a:rPr>
              <a:t>2</a:t>
            </a:r>
            <a:r>
              <a:rPr kumimoji="0" lang="en-US" altLang="en-US" sz="10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is approximately equal to 0.693.</a:t>
            </a:r>
          </a:p>
        </p:txBody>
      </p:sp>
      <p:sp>
        <p:nvSpPr>
          <p:cNvPr id="14" name="AutoShape 3" descr="{\displaystyle \ln(2)\approx 0.693\,147\,180\,56}"/>
          <p:cNvSpPr>
            <a:spLocks noChangeAspect="1" noChangeArrowheads="1"/>
          </p:cNvSpPr>
          <p:nvPr/>
        </p:nvSpPr>
        <p:spPr bwMode="auto">
          <a:xfrm>
            <a:off x="288925" y="160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61380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38</a:t>
            </a:fld>
            <a:endParaRPr lang="en-US"/>
          </a:p>
        </p:txBody>
      </p:sp>
      <p:pic>
        <p:nvPicPr>
          <p:cNvPr id="10" name="Picture 9"/>
          <p:cNvPicPr>
            <a:picLocks noChangeAspect="1"/>
          </p:cNvPicPr>
          <p:nvPr/>
        </p:nvPicPr>
        <p:blipFill>
          <a:blip r:embed="rId2"/>
          <a:stretch>
            <a:fillRect/>
          </a:stretch>
        </p:blipFill>
        <p:spPr>
          <a:xfrm>
            <a:off x="1225309" y="326254"/>
            <a:ext cx="8844108" cy="5866443"/>
          </a:xfrm>
          <a:prstGeom prst="rect">
            <a:avLst/>
          </a:prstGeom>
        </p:spPr>
      </p:pic>
    </p:spTree>
    <p:extLst>
      <p:ext uri="{BB962C8B-B14F-4D97-AF65-F5344CB8AC3E}">
        <p14:creationId xmlns:p14="http://schemas.microsoft.com/office/powerpoint/2010/main" val="1224145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39</a:t>
            </a:fld>
            <a:endParaRPr lang="en-US"/>
          </a:p>
        </p:txBody>
      </p:sp>
      <p:sp>
        <p:nvSpPr>
          <p:cNvPr id="8" name="Rectangle 7"/>
          <p:cNvSpPr/>
          <p:nvPr/>
        </p:nvSpPr>
        <p:spPr>
          <a:xfrm>
            <a:off x="2028332" y="215400"/>
            <a:ext cx="7583754"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DAQ Assistant </a:t>
            </a:r>
            <a:r>
              <a:rPr lang="en-US" sz="4000" dirty="0" smtClean="0">
                <a:ln w="0"/>
                <a:solidFill>
                  <a:schemeClr val="accent1"/>
                </a:solidFill>
                <a:effectLst>
                  <a:outerShdw blurRad="38100" dist="25400" dir="5400000" algn="ctr" rotWithShape="0">
                    <a:srgbClr val="6E747A">
                      <a:alpha val="43000"/>
                    </a:srgbClr>
                  </a:outerShdw>
                </a:effectLst>
              </a:rPr>
              <a:t>Timer Input </a:t>
            </a:r>
            <a:r>
              <a:rPr lang="en-US" sz="4000" dirty="0">
                <a:ln w="0"/>
                <a:solidFill>
                  <a:schemeClr val="accent1"/>
                </a:solidFill>
                <a:effectLst>
                  <a:outerShdw blurRad="38100" dist="25400" dir="5400000" algn="ctr" rotWithShape="0">
                    <a:srgbClr val="6E747A">
                      <a:alpha val="43000"/>
                    </a:srgbClr>
                  </a:outerShdw>
                </a:effectLst>
              </a:rPr>
              <a:t>Signals</a:t>
            </a:r>
          </a:p>
        </p:txBody>
      </p:sp>
      <p:pic>
        <p:nvPicPr>
          <p:cNvPr id="6" name="Picture 5"/>
          <p:cNvPicPr>
            <a:picLocks noChangeAspect="1"/>
          </p:cNvPicPr>
          <p:nvPr/>
        </p:nvPicPr>
        <p:blipFill>
          <a:blip r:embed="rId2"/>
          <a:stretch>
            <a:fillRect/>
          </a:stretch>
        </p:blipFill>
        <p:spPr>
          <a:xfrm>
            <a:off x="390660" y="1237434"/>
            <a:ext cx="6755707" cy="4597309"/>
          </a:xfrm>
          <a:prstGeom prst="rect">
            <a:avLst/>
          </a:prstGeom>
        </p:spPr>
      </p:pic>
      <p:sp>
        <p:nvSpPr>
          <p:cNvPr id="2" name="Rectangle 1"/>
          <p:cNvSpPr/>
          <p:nvPr/>
        </p:nvSpPr>
        <p:spPr>
          <a:xfrm>
            <a:off x="7462982" y="3687863"/>
            <a:ext cx="4027055" cy="2585323"/>
          </a:xfrm>
          <a:prstGeom prst="rect">
            <a:avLst/>
          </a:prstGeom>
        </p:spPr>
        <p:txBody>
          <a:bodyPr wrap="square">
            <a:spAutoFit/>
          </a:bodyPr>
          <a:lstStyle/>
          <a:p>
            <a:r>
              <a:rPr lang="en-US" dirty="0" smtClean="0">
                <a:latin typeface="Cambria" panose="02040503050406030204" pitchFamily="18" charset="0"/>
              </a:rPr>
              <a:t>This is a myDAQ Elvis scope screen capture of the signal at the output in </a:t>
            </a:r>
            <a:r>
              <a:rPr lang="en-US" dirty="0" smtClean="0">
                <a:solidFill>
                  <a:srgbClr val="0070C0"/>
                </a:solidFill>
                <a:latin typeface="Cambria" panose="02040503050406030204" pitchFamily="18" charset="0"/>
              </a:rPr>
              <a:t>blue</a:t>
            </a:r>
            <a:r>
              <a:rPr lang="en-US" dirty="0" smtClean="0">
                <a:latin typeface="Cambria" panose="02040503050406030204" pitchFamily="18" charset="0"/>
              </a:rPr>
              <a:t>.</a:t>
            </a:r>
          </a:p>
          <a:p>
            <a:endParaRPr lang="en-US" dirty="0" smtClean="0">
              <a:latin typeface="Cambria" panose="02040503050406030204" pitchFamily="18" charset="0"/>
            </a:endParaRPr>
          </a:p>
          <a:p>
            <a:r>
              <a:rPr lang="en-US" dirty="0" smtClean="0">
                <a:latin typeface="Cambria" panose="02040503050406030204" pitchFamily="18" charset="0"/>
              </a:rPr>
              <a:t>The signal in </a:t>
            </a:r>
            <a:r>
              <a:rPr lang="en-US" dirty="0" smtClean="0">
                <a:solidFill>
                  <a:srgbClr val="FF0000"/>
                </a:solidFill>
                <a:latin typeface="Cambria" panose="02040503050406030204" pitchFamily="18" charset="0"/>
              </a:rPr>
              <a:t>red</a:t>
            </a:r>
            <a:r>
              <a:rPr lang="en-US" dirty="0" smtClean="0">
                <a:latin typeface="Cambria" panose="02040503050406030204" pitchFamily="18" charset="0"/>
              </a:rPr>
              <a:t> is the charge, discharge of the capacitor on pin 2 of the CMOS 555 timer.  The capacitor charges through RA and RB and discharges only through RB.</a:t>
            </a:r>
            <a:endParaRPr lang="en-US" dirty="0"/>
          </a:p>
        </p:txBody>
      </p:sp>
      <p:pic>
        <p:nvPicPr>
          <p:cNvPr id="3" name="Picture 2"/>
          <p:cNvPicPr>
            <a:picLocks noChangeAspect="1"/>
          </p:cNvPicPr>
          <p:nvPr/>
        </p:nvPicPr>
        <p:blipFill>
          <a:blip r:embed="rId3"/>
          <a:stretch>
            <a:fillRect/>
          </a:stretch>
        </p:blipFill>
        <p:spPr>
          <a:xfrm>
            <a:off x="7432825" y="1404749"/>
            <a:ext cx="1794964" cy="1672021"/>
          </a:xfrm>
          <a:prstGeom prst="rect">
            <a:avLst/>
          </a:prstGeom>
        </p:spPr>
      </p:pic>
      <p:pic>
        <p:nvPicPr>
          <p:cNvPr id="7" name="Picture 6"/>
          <p:cNvPicPr>
            <a:picLocks noChangeAspect="1"/>
          </p:cNvPicPr>
          <p:nvPr/>
        </p:nvPicPr>
        <p:blipFill>
          <a:blip r:embed="rId4"/>
          <a:stretch>
            <a:fillRect/>
          </a:stretch>
        </p:blipFill>
        <p:spPr>
          <a:xfrm>
            <a:off x="9476509" y="959193"/>
            <a:ext cx="2463302" cy="2728670"/>
          </a:xfrm>
          <a:prstGeom prst="rect">
            <a:avLst/>
          </a:prstGeom>
        </p:spPr>
      </p:pic>
    </p:spTree>
    <p:extLst>
      <p:ext uri="{BB962C8B-B14F-4D97-AF65-F5344CB8AC3E}">
        <p14:creationId xmlns:p14="http://schemas.microsoft.com/office/powerpoint/2010/main" val="523090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4</a:t>
            </a:fld>
            <a:endParaRPr lang="en-US"/>
          </a:p>
        </p:txBody>
      </p:sp>
      <p:sp>
        <p:nvSpPr>
          <p:cNvPr id="8" name="Footer Placeholder 7"/>
          <p:cNvSpPr>
            <a:spLocks noGrp="1"/>
          </p:cNvSpPr>
          <p:nvPr>
            <p:ph type="ftr" sz="quarter" idx="11"/>
          </p:nvPr>
        </p:nvSpPr>
        <p:spPr/>
        <p:txBody>
          <a:bodyPr/>
          <a:lstStyle/>
          <a:p>
            <a:r>
              <a:rPr lang="en-US" smtClean="0"/>
              <a:t>CAM8302E F2018</a:t>
            </a:r>
            <a:endParaRPr lang="en-US"/>
          </a:p>
        </p:txBody>
      </p:sp>
      <p:sp>
        <p:nvSpPr>
          <p:cNvPr id="9" name="Content Placeholder 2"/>
          <p:cNvSpPr txBox="1">
            <a:spLocks/>
          </p:cNvSpPr>
          <p:nvPr/>
        </p:nvSpPr>
        <p:spPr>
          <a:xfrm>
            <a:off x="609600" y="1193076"/>
            <a:ext cx="10972800" cy="481987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latin typeface="Cambria" panose="02040503050406030204" pitchFamily="18" charset="0"/>
              </a:rPr>
              <a:t> </a:t>
            </a:r>
            <a:endParaRPr lang="en-US" dirty="0" smtClean="0">
              <a:solidFill>
                <a:schemeClr val="tx1"/>
              </a:solidFill>
              <a:latin typeface="Cambria" panose="02040503050406030204" pitchFamily="18" charset="0"/>
            </a:endParaRPr>
          </a:p>
          <a:p>
            <a:pPr marL="457200" indent="-457200" algn="l">
              <a:buFontTx/>
              <a:buChar char="-"/>
            </a:pPr>
            <a:r>
              <a:rPr lang="en-US" dirty="0" smtClean="0">
                <a:solidFill>
                  <a:schemeClr val="tx1"/>
                </a:solidFill>
                <a:latin typeface="Cambria" panose="02040503050406030204" pitchFamily="18" charset="0"/>
              </a:rPr>
              <a:t>Measure the </a:t>
            </a:r>
            <a:r>
              <a:rPr lang="en-US" dirty="0" smtClean="0">
                <a:solidFill>
                  <a:srgbClr val="FF0000"/>
                </a:solidFill>
                <a:latin typeface="Cambria" panose="02040503050406030204" pitchFamily="18" charset="0"/>
              </a:rPr>
              <a:t>speed</a:t>
            </a:r>
            <a:r>
              <a:rPr lang="en-US" dirty="0" smtClean="0">
                <a:solidFill>
                  <a:schemeClr val="tx1"/>
                </a:solidFill>
                <a:latin typeface="Cambria" panose="02040503050406030204" pitchFamily="18" charset="0"/>
              </a:rPr>
              <a:t> of rotation of a motor.</a:t>
            </a:r>
          </a:p>
          <a:p>
            <a:pPr marL="457200" indent="-457200" algn="l">
              <a:buFontTx/>
              <a:buChar char="-"/>
            </a:pPr>
            <a:r>
              <a:rPr lang="en-US" dirty="0" smtClean="0">
                <a:solidFill>
                  <a:schemeClr val="tx1"/>
                </a:solidFill>
                <a:latin typeface="Cambria" panose="02040503050406030204" pitchFamily="18" charset="0"/>
              </a:rPr>
              <a:t>Determine the </a:t>
            </a:r>
            <a:r>
              <a:rPr lang="en-US" dirty="0" smtClean="0">
                <a:solidFill>
                  <a:srgbClr val="FF0000"/>
                </a:solidFill>
                <a:latin typeface="Cambria" panose="02040503050406030204" pitchFamily="18" charset="0"/>
              </a:rPr>
              <a:t>direction</a:t>
            </a:r>
            <a:r>
              <a:rPr lang="en-US" dirty="0" smtClean="0">
                <a:solidFill>
                  <a:schemeClr val="tx1"/>
                </a:solidFill>
                <a:latin typeface="Cambria" panose="02040503050406030204" pitchFamily="18" charset="0"/>
              </a:rPr>
              <a:t> of a motor using quadrature encoding.</a:t>
            </a:r>
          </a:p>
          <a:p>
            <a:pPr marL="457200" indent="-457200" algn="l">
              <a:buFontTx/>
              <a:buChar char="-"/>
            </a:pPr>
            <a:r>
              <a:rPr lang="en-US" dirty="0" smtClean="0">
                <a:solidFill>
                  <a:schemeClr val="tx1"/>
                </a:solidFill>
                <a:latin typeface="Cambria" panose="02040503050406030204" pitchFamily="18" charset="0"/>
              </a:rPr>
              <a:t>Control</a:t>
            </a:r>
            <a:r>
              <a:rPr lang="en-US" dirty="0" smtClean="0">
                <a:solidFill>
                  <a:srgbClr val="FF0000"/>
                </a:solidFill>
                <a:latin typeface="Cambria" panose="02040503050406030204" pitchFamily="18" charset="0"/>
              </a:rPr>
              <a:t> </a:t>
            </a:r>
            <a:r>
              <a:rPr lang="en-US" dirty="0" smtClean="0">
                <a:solidFill>
                  <a:schemeClr val="tx1"/>
                </a:solidFill>
                <a:latin typeface="Cambria" panose="02040503050406030204" pitchFamily="18" charset="0"/>
              </a:rPr>
              <a:t>the</a:t>
            </a:r>
            <a:r>
              <a:rPr lang="en-US" dirty="0" smtClean="0">
                <a:solidFill>
                  <a:srgbClr val="FF0000"/>
                </a:solidFill>
                <a:latin typeface="Cambria" panose="02040503050406030204" pitchFamily="18" charset="0"/>
              </a:rPr>
              <a:t> speed </a:t>
            </a:r>
            <a:r>
              <a:rPr lang="en-US" dirty="0" smtClean="0">
                <a:solidFill>
                  <a:schemeClr val="tx1"/>
                </a:solidFill>
                <a:latin typeface="Cambria" panose="02040503050406030204" pitchFamily="18" charset="0"/>
              </a:rPr>
              <a:t>of a stepper motor.</a:t>
            </a:r>
          </a:p>
          <a:p>
            <a:pPr marL="457200" indent="-457200" algn="l">
              <a:buFontTx/>
              <a:buChar char="-"/>
            </a:pPr>
            <a:r>
              <a:rPr lang="en-US" dirty="0" smtClean="0">
                <a:solidFill>
                  <a:schemeClr val="tx1"/>
                </a:solidFill>
                <a:latin typeface="Cambria" panose="02040503050406030204" pitchFamily="18" charset="0"/>
              </a:rPr>
              <a:t>Count the </a:t>
            </a:r>
            <a:r>
              <a:rPr lang="en-US" dirty="0" smtClean="0">
                <a:solidFill>
                  <a:srgbClr val="FF0000"/>
                </a:solidFill>
                <a:latin typeface="Cambria" panose="02040503050406030204" pitchFamily="18" charset="0"/>
              </a:rPr>
              <a:t>number of parts </a:t>
            </a:r>
            <a:r>
              <a:rPr lang="en-US" dirty="0" smtClean="0">
                <a:solidFill>
                  <a:schemeClr val="tx1"/>
                </a:solidFill>
                <a:latin typeface="Cambria" panose="02040503050406030204" pitchFamily="18" charset="0"/>
              </a:rPr>
              <a:t>on a conveyor belt.</a:t>
            </a:r>
          </a:p>
          <a:p>
            <a:pPr marL="457200" indent="-457200" algn="l">
              <a:buFontTx/>
              <a:buChar char="-"/>
            </a:pPr>
            <a:r>
              <a:rPr lang="en-US" dirty="0" smtClean="0">
                <a:solidFill>
                  <a:schemeClr val="tx1"/>
                </a:solidFill>
                <a:latin typeface="Cambria" panose="02040503050406030204" pitchFamily="18" charset="0"/>
              </a:rPr>
              <a:t>Control</a:t>
            </a:r>
            <a:r>
              <a:rPr lang="en-US" dirty="0" smtClean="0">
                <a:solidFill>
                  <a:srgbClr val="FF0000"/>
                </a:solidFill>
                <a:latin typeface="Cambria" panose="02040503050406030204" pitchFamily="18" charset="0"/>
              </a:rPr>
              <a:t> </a:t>
            </a:r>
            <a:r>
              <a:rPr lang="en-US" dirty="0" smtClean="0">
                <a:solidFill>
                  <a:schemeClr val="tx1"/>
                </a:solidFill>
                <a:latin typeface="Cambria" panose="02040503050406030204" pitchFamily="18" charset="0"/>
              </a:rPr>
              <a:t>the</a:t>
            </a:r>
            <a:r>
              <a:rPr lang="en-US" dirty="0" smtClean="0">
                <a:solidFill>
                  <a:srgbClr val="FF0000"/>
                </a:solidFill>
                <a:latin typeface="Cambria" panose="02040503050406030204" pitchFamily="18" charset="0"/>
              </a:rPr>
              <a:t> PWM </a:t>
            </a:r>
            <a:r>
              <a:rPr lang="en-US" dirty="0" smtClean="0">
                <a:solidFill>
                  <a:schemeClr val="tx1"/>
                </a:solidFill>
                <a:latin typeface="Cambria" panose="02040503050406030204" pitchFamily="18" charset="0"/>
              </a:rPr>
              <a:t>to a servo motor.</a:t>
            </a:r>
          </a:p>
          <a:p>
            <a:pPr marL="457200" indent="-457200" algn="l">
              <a:buFontTx/>
              <a:buChar char="-"/>
            </a:pPr>
            <a:r>
              <a:rPr lang="en-US" dirty="0" smtClean="0">
                <a:solidFill>
                  <a:schemeClr val="tx1"/>
                </a:solidFill>
                <a:latin typeface="Cambria" panose="02040503050406030204" pitchFamily="18" charset="0"/>
              </a:rPr>
              <a:t>Measure</a:t>
            </a:r>
            <a:r>
              <a:rPr lang="en-US" dirty="0" smtClean="0">
                <a:solidFill>
                  <a:srgbClr val="FF0000"/>
                </a:solidFill>
                <a:latin typeface="Cambria" panose="02040503050406030204" pitchFamily="18" charset="0"/>
              </a:rPr>
              <a:t> </a:t>
            </a:r>
            <a:r>
              <a:rPr lang="en-US" dirty="0" smtClean="0">
                <a:solidFill>
                  <a:schemeClr val="tx1"/>
                </a:solidFill>
                <a:latin typeface="Cambria" panose="02040503050406030204" pitchFamily="18" charset="0"/>
              </a:rPr>
              <a:t>the</a:t>
            </a:r>
            <a:r>
              <a:rPr lang="en-US" dirty="0" smtClean="0">
                <a:solidFill>
                  <a:srgbClr val="FF0000"/>
                </a:solidFill>
                <a:latin typeface="Cambria" panose="02040503050406030204" pitchFamily="18" charset="0"/>
              </a:rPr>
              <a:t> flow rate </a:t>
            </a:r>
            <a:r>
              <a:rPr lang="en-US" dirty="0" smtClean="0">
                <a:solidFill>
                  <a:schemeClr val="tx1"/>
                </a:solidFill>
                <a:latin typeface="Cambria" panose="02040503050406030204" pitchFamily="18" charset="0"/>
              </a:rPr>
              <a:t>using a pulsed rotary flow meter.</a:t>
            </a:r>
          </a:p>
          <a:p>
            <a:pPr marL="457200" indent="-457200" algn="l">
              <a:buFontTx/>
              <a:buChar char="-"/>
            </a:pPr>
            <a:r>
              <a:rPr lang="en-US" dirty="0" smtClean="0">
                <a:solidFill>
                  <a:schemeClr val="tx1"/>
                </a:solidFill>
                <a:latin typeface="Cambria" panose="02040503050406030204" pitchFamily="18" charset="0"/>
              </a:rPr>
              <a:t>Measure </a:t>
            </a:r>
            <a:r>
              <a:rPr lang="en-US" dirty="0" smtClean="0">
                <a:solidFill>
                  <a:srgbClr val="FF0000"/>
                </a:solidFill>
                <a:latin typeface="Cambria" panose="02040503050406030204" pitchFamily="18" charset="0"/>
              </a:rPr>
              <a:t>linear position </a:t>
            </a:r>
            <a:r>
              <a:rPr lang="en-US" dirty="0" smtClean="0">
                <a:solidFill>
                  <a:schemeClr val="tx1"/>
                </a:solidFill>
                <a:latin typeface="Cambria" panose="02040503050406030204" pitchFamily="18" charset="0"/>
              </a:rPr>
              <a:t>(moving in a line) </a:t>
            </a:r>
            <a:r>
              <a:rPr lang="en-US" dirty="0" smtClean="0">
                <a:solidFill>
                  <a:srgbClr val="FF0000"/>
                </a:solidFill>
                <a:latin typeface="Cambria" panose="02040503050406030204" pitchFamily="18" charset="0"/>
              </a:rPr>
              <a:t>or angular position  </a:t>
            </a:r>
            <a:r>
              <a:rPr lang="en-US" dirty="0" smtClean="0">
                <a:solidFill>
                  <a:schemeClr val="tx1"/>
                </a:solidFill>
                <a:latin typeface="Cambria" panose="02040503050406030204" pitchFamily="18" charset="0"/>
              </a:rPr>
              <a:t>(rotating) using quadrature encoding.</a:t>
            </a:r>
            <a:endParaRPr lang="en-US" dirty="0">
              <a:solidFill>
                <a:schemeClr val="tx1"/>
              </a:solidFill>
              <a:latin typeface="Cambria" panose="02040503050406030204" pitchFamily="18" charset="0"/>
            </a:endParaRPr>
          </a:p>
        </p:txBody>
      </p:sp>
      <p:grpSp>
        <p:nvGrpSpPr>
          <p:cNvPr id="11" name="Group 10"/>
          <p:cNvGrpSpPr/>
          <p:nvPr/>
        </p:nvGrpSpPr>
        <p:grpSpPr>
          <a:xfrm>
            <a:off x="1541019" y="533990"/>
            <a:ext cx="9109962" cy="562578"/>
            <a:chOff x="0" y="181"/>
            <a:chExt cx="7616578" cy="610342"/>
          </a:xfrm>
          <a:scene3d>
            <a:camera prst="orthographicFront"/>
            <a:lightRig rig="flat" dir="t"/>
          </a:scene3d>
        </p:grpSpPr>
        <p:sp>
          <p:nvSpPr>
            <p:cNvPr id="12" name="Rounded Rectangle 11"/>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3200" b="1" dirty="0" smtClean="0"/>
                <a:t>Timer / Counter Functions  --  How are they used?</a:t>
              </a:r>
              <a:endParaRPr lang="en-US" sz="3200" b="1" kern="1200" dirty="0"/>
            </a:p>
          </p:txBody>
        </p:sp>
      </p:grpSp>
    </p:spTree>
    <p:extLst>
      <p:ext uri="{BB962C8B-B14F-4D97-AF65-F5344CB8AC3E}">
        <p14:creationId xmlns:p14="http://schemas.microsoft.com/office/powerpoint/2010/main" val="3107974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40</a:t>
            </a:fld>
            <a:endParaRPr lang="en-US"/>
          </a:p>
        </p:txBody>
      </p:sp>
      <p:sp>
        <p:nvSpPr>
          <p:cNvPr id="7" name="Rectangle 6"/>
          <p:cNvSpPr/>
          <p:nvPr/>
        </p:nvSpPr>
        <p:spPr>
          <a:xfrm>
            <a:off x="999012" y="1093808"/>
            <a:ext cx="5726696" cy="646331"/>
          </a:xfrm>
          <a:prstGeom prst="rect">
            <a:avLst/>
          </a:prstGeom>
        </p:spPr>
        <p:txBody>
          <a:bodyPr wrap="none">
            <a:spAutoFit/>
          </a:bodyPr>
          <a:lstStyle/>
          <a:p>
            <a:r>
              <a:rPr lang="en-US" dirty="0">
                <a:hlinkClick r:id="rId2"/>
              </a:rPr>
              <a:t>http://</a:t>
            </a:r>
            <a:r>
              <a:rPr lang="en-US" dirty="0" smtClean="0">
                <a:hlinkClick r:id="rId2"/>
              </a:rPr>
              <a:t>www.ohmslawcalculator.com/555-astable-calculator</a:t>
            </a:r>
            <a:endParaRPr lang="en-US" dirty="0" smtClean="0"/>
          </a:p>
          <a:p>
            <a:endParaRPr lang="en-US" dirty="0"/>
          </a:p>
        </p:txBody>
      </p:sp>
      <p:pic>
        <p:nvPicPr>
          <p:cNvPr id="8" name="Picture 7"/>
          <p:cNvPicPr>
            <a:picLocks noChangeAspect="1"/>
          </p:cNvPicPr>
          <p:nvPr/>
        </p:nvPicPr>
        <p:blipFill>
          <a:blip r:embed="rId3"/>
          <a:stretch>
            <a:fillRect/>
          </a:stretch>
        </p:blipFill>
        <p:spPr>
          <a:xfrm>
            <a:off x="999012" y="1463140"/>
            <a:ext cx="10122992" cy="4893211"/>
          </a:xfrm>
          <a:prstGeom prst="rect">
            <a:avLst/>
          </a:prstGeom>
        </p:spPr>
      </p:pic>
      <p:sp>
        <p:nvSpPr>
          <p:cNvPr id="6" name="Rectangle 5"/>
          <p:cNvSpPr/>
          <p:nvPr/>
        </p:nvSpPr>
        <p:spPr>
          <a:xfrm>
            <a:off x="2533841" y="401689"/>
            <a:ext cx="7053342" cy="584775"/>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320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TLC555  CMOS Timer Online Calculator</a:t>
            </a:r>
            <a:endPar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p:txBody>
      </p:sp>
    </p:spTree>
    <p:extLst>
      <p:ext uri="{BB962C8B-B14F-4D97-AF65-F5344CB8AC3E}">
        <p14:creationId xmlns:p14="http://schemas.microsoft.com/office/powerpoint/2010/main" val="2825780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41</a:t>
            </a:fld>
            <a:endParaRPr lang="en-US"/>
          </a:p>
        </p:txBody>
      </p:sp>
      <p:sp>
        <p:nvSpPr>
          <p:cNvPr id="6" name="Rectangle 5"/>
          <p:cNvSpPr/>
          <p:nvPr/>
        </p:nvSpPr>
        <p:spPr>
          <a:xfrm>
            <a:off x="1951367" y="401689"/>
            <a:ext cx="8218276" cy="707886"/>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4000" dirty="0" smtClean="0">
                <a:ln w="0"/>
                <a:solidFill>
                  <a:schemeClr val="tx1"/>
                </a:solidFill>
                <a:effectLst>
                  <a:outerShdw blurRad="38100" dist="19050" dir="2700000" algn="tl" rotWithShape="0">
                    <a:schemeClr val="dk1">
                      <a:alpha val="40000"/>
                    </a:schemeClr>
                  </a:outerShdw>
                </a:effectLst>
              </a:rPr>
              <a:t>Quadrature (4 edges)  Rotary Encoders</a:t>
            </a:r>
            <a:endParaRPr lang="en-US" sz="400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2"/>
          <a:stretch>
            <a:fillRect/>
          </a:stretch>
        </p:blipFill>
        <p:spPr>
          <a:xfrm>
            <a:off x="338276" y="1336386"/>
            <a:ext cx="5159655" cy="2561359"/>
          </a:xfrm>
          <a:prstGeom prst="rect">
            <a:avLst/>
          </a:prstGeom>
        </p:spPr>
      </p:pic>
      <p:pic>
        <p:nvPicPr>
          <p:cNvPr id="8" name="Picture 7"/>
          <p:cNvPicPr>
            <a:picLocks noChangeAspect="1"/>
          </p:cNvPicPr>
          <p:nvPr/>
        </p:nvPicPr>
        <p:blipFill>
          <a:blip r:embed="rId3"/>
          <a:stretch>
            <a:fillRect/>
          </a:stretch>
        </p:blipFill>
        <p:spPr>
          <a:xfrm>
            <a:off x="5637212" y="1447223"/>
            <a:ext cx="6200775" cy="4408632"/>
          </a:xfrm>
          <a:prstGeom prst="rect">
            <a:avLst/>
          </a:prstGeom>
        </p:spPr>
      </p:pic>
      <p:pic>
        <p:nvPicPr>
          <p:cNvPr id="3" name="Picture 2"/>
          <p:cNvPicPr>
            <a:picLocks noChangeAspect="1"/>
          </p:cNvPicPr>
          <p:nvPr/>
        </p:nvPicPr>
        <p:blipFill>
          <a:blip r:embed="rId4"/>
          <a:stretch>
            <a:fillRect/>
          </a:stretch>
        </p:blipFill>
        <p:spPr>
          <a:xfrm>
            <a:off x="1289621" y="3772219"/>
            <a:ext cx="4208309" cy="2584132"/>
          </a:xfrm>
          <a:prstGeom prst="rect">
            <a:avLst/>
          </a:prstGeom>
        </p:spPr>
      </p:pic>
    </p:spTree>
    <p:extLst>
      <p:ext uri="{BB962C8B-B14F-4D97-AF65-F5344CB8AC3E}">
        <p14:creationId xmlns:p14="http://schemas.microsoft.com/office/powerpoint/2010/main" val="3036043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42</a:t>
            </a:fld>
            <a:endParaRPr lang="en-US"/>
          </a:p>
        </p:txBody>
      </p:sp>
      <p:sp>
        <p:nvSpPr>
          <p:cNvPr id="3" name="Rectangle 2"/>
          <p:cNvSpPr/>
          <p:nvPr/>
        </p:nvSpPr>
        <p:spPr>
          <a:xfrm>
            <a:off x="1868922" y="1182663"/>
            <a:ext cx="3388879"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 </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2" y="1551995"/>
            <a:ext cx="5653087" cy="465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207759" y="3531682"/>
            <a:ext cx="2969680" cy="2585323"/>
          </a:xfrm>
          <a:prstGeom prst="rect">
            <a:avLst/>
          </a:prstGeom>
        </p:spPr>
        <p:txBody>
          <a:bodyPr wrap="square">
            <a:spAutoFit/>
          </a:bodyPr>
          <a:lstStyle/>
          <a:p>
            <a:r>
              <a:rPr lang="en-US" dirty="0">
                <a:latin typeface="Cambria" panose="02040503050406030204" pitchFamily="18" charset="0"/>
              </a:rPr>
              <a:t>The Hall effect sensor can detect a magnetic field.  The magnet cause the electrons in the sensor to line up on one side creating a small voltage, the Hall voltage</a:t>
            </a:r>
            <a:r>
              <a:rPr lang="en-US" dirty="0" smtClean="0">
                <a:latin typeface="Cambria" panose="02040503050406030204" pitchFamily="18" charset="0"/>
              </a:rPr>
              <a:t>. In this case two of them are used to determine the speed and direction of a DC motor.</a:t>
            </a:r>
            <a:endParaRPr lang="en-CA" dirty="0">
              <a:latin typeface="Cambria" panose="020405030504060302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sp>
        <p:nvSpPr>
          <p:cNvPr id="10" name="Rectangle 9"/>
          <p:cNvSpPr/>
          <p:nvPr/>
        </p:nvSpPr>
        <p:spPr>
          <a:xfrm>
            <a:off x="1670169" y="316037"/>
            <a:ext cx="8385055" cy="1200329"/>
          </a:xfrm>
          <a:prstGeom prst="rect">
            <a:avLst/>
          </a:prstGeom>
          <a:gradFill flip="none" rotWithShape="1">
            <a:gsLst>
              <a:gs pos="0">
                <a:schemeClr val="accent1">
                  <a:tint val="50000"/>
                  <a:satMod val="300000"/>
                  <a:lumMod val="97000"/>
                </a:schemeClr>
              </a:gs>
              <a:gs pos="35000">
                <a:schemeClr val="accent1">
                  <a:tint val="37000"/>
                  <a:satMod val="300000"/>
                </a:schemeClr>
              </a:gs>
              <a:gs pos="100000">
                <a:schemeClr val="accent1">
                  <a:tint val="15000"/>
                  <a:satMod val="350000"/>
                </a:schemeClr>
              </a:gs>
            </a:gsLst>
            <a:lin ang="2700000" scaled="1"/>
            <a:tileRect/>
          </a:gradFill>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3600" dirty="0" smtClean="0">
                <a:ln w="0"/>
                <a:solidFill>
                  <a:schemeClr val="tx1"/>
                </a:solidFill>
              </a:rPr>
              <a:t>Hall Effect Sensor – Used in the motor Quadrature Encoder</a:t>
            </a:r>
            <a:endParaRPr lang="en-US" sz="3600" dirty="0">
              <a:ln w="0"/>
              <a:solidFill>
                <a:schemeClr val="tx1"/>
              </a:solidFill>
            </a:endParaRPr>
          </a:p>
        </p:txBody>
      </p:sp>
      <p:pic>
        <p:nvPicPr>
          <p:cNvPr id="2" name="Picture 1"/>
          <p:cNvPicPr>
            <a:picLocks noChangeAspect="1"/>
          </p:cNvPicPr>
          <p:nvPr/>
        </p:nvPicPr>
        <p:blipFill>
          <a:blip r:embed="rId4"/>
          <a:stretch>
            <a:fillRect/>
          </a:stretch>
        </p:blipFill>
        <p:spPr>
          <a:xfrm>
            <a:off x="8943975" y="3438457"/>
            <a:ext cx="2562225" cy="2771775"/>
          </a:xfrm>
          <a:prstGeom prst="rect">
            <a:avLst/>
          </a:prstGeom>
        </p:spPr>
      </p:pic>
      <p:pic>
        <p:nvPicPr>
          <p:cNvPr id="11" name="Picture 10"/>
          <p:cNvPicPr>
            <a:picLocks noChangeAspect="1"/>
          </p:cNvPicPr>
          <p:nvPr/>
        </p:nvPicPr>
        <p:blipFill>
          <a:blip r:embed="rId5"/>
          <a:stretch>
            <a:fillRect/>
          </a:stretch>
        </p:blipFill>
        <p:spPr>
          <a:xfrm>
            <a:off x="5924020" y="1647732"/>
            <a:ext cx="4204759" cy="1752584"/>
          </a:xfrm>
          <a:prstGeom prst="rect">
            <a:avLst/>
          </a:prstGeom>
        </p:spPr>
      </p:pic>
    </p:spTree>
    <p:extLst>
      <p:ext uri="{BB962C8B-B14F-4D97-AF65-F5344CB8AC3E}">
        <p14:creationId xmlns:p14="http://schemas.microsoft.com/office/powerpoint/2010/main" val="23097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43</a:t>
            </a:fld>
            <a:endParaRPr lang="en-US"/>
          </a:p>
        </p:txBody>
      </p:sp>
      <p:pic>
        <p:nvPicPr>
          <p:cNvPr id="2" name="Picture 1"/>
          <p:cNvPicPr>
            <a:picLocks noChangeAspect="1"/>
          </p:cNvPicPr>
          <p:nvPr/>
        </p:nvPicPr>
        <p:blipFill>
          <a:blip r:embed="rId2"/>
          <a:stretch>
            <a:fillRect/>
          </a:stretch>
        </p:blipFill>
        <p:spPr>
          <a:xfrm>
            <a:off x="738993" y="1471817"/>
            <a:ext cx="4449471" cy="4965928"/>
          </a:xfrm>
          <a:prstGeom prst="rect">
            <a:avLst/>
          </a:prstGeom>
        </p:spPr>
      </p:pic>
      <p:pic>
        <p:nvPicPr>
          <p:cNvPr id="7" name="Picture 6"/>
          <p:cNvPicPr>
            <a:picLocks noChangeAspect="1"/>
          </p:cNvPicPr>
          <p:nvPr/>
        </p:nvPicPr>
        <p:blipFill>
          <a:blip r:embed="rId3"/>
          <a:stretch>
            <a:fillRect/>
          </a:stretch>
        </p:blipFill>
        <p:spPr>
          <a:xfrm>
            <a:off x="6313714" y="1659508"/>
            <a:ext cx="3809276" cy="2526838"/>
          </a:xfrm>
          <a:prstGeom prst="rect">
            <a:avLst/>
          </a:prstGeom>
        </p:spPr>
      </p:pic>
      <p:sp>
        <p:nvSpPr>
          <p:cNvPr id="3" name="Rectangle 2"/>
          <p:cNvSpPr/>
          <p:nvPr/>
        </p:nvSpPr>
        <p:spPr>
          <a:xfrm>
            <a:off x="1868922" y="1182663"/>
            <a:ext cx="3388879"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 </a:t>
            </a:r>
            <a:endParaRPr lang="en-CA" dirty="0"/>
          </a:p>
        </p:txBody>
      </p:sp>
      <p:sp>
        <p:nvSpPr>
          <p:cNvPr id="8" name="Rectangle 7"/>
          <p:cNvSpPr/>
          <p:nvPr/>
        </p:nvSpPr>
        <p:spPr>
          <a:xfrm>
            <a:off x="761501" y="1028880"/>
            <a:ext cx="4444486" cy="369332"/>
          </a:xfrm>
          <a:prstGeom prst="rect">
            <a:avLst/>
          </a:prstGeom>
        </p:spPr>
        <p:txBody>
          <a:bodyPr wrap="none">
            <a:spAutoFit/>
          </a:bodyPr>
          <a:lstStyle/>
          <a:p>
            <a:r>
              <a:rPr lang="en-US" dirty="0">
                <a:effectLst>
                  <a:outerShdw blurRad="38100" dist="38100" dir="2700000" algn="tl">
                    <a:srgbClr val="000000">
                      <a:alpha val="43137"/>
                    </a:srgbClr>
                  </a:outerShdw>
                </a:effectLst>
                <a:latin typeface="Calibri" panose="020F0502020204030204" pitchFamily="34" charset="0"/>
              </a:rPr>
              <a:t>Two hall sensors are placed 90 degrees apart.</a:t>
            </a:r>
            <a:endParaRPr lang="en-CA" dirty="0"/>
          </a:p>
        </p:txBody>
      </p:sp>
      <p:sp>
        <p:nvSpPr>
          <p:cNvPr id="10" name="Rectangle 9"/>
          <p:cNvSpPr/>
          <p:nvPr/>
        </p:nvSpPr>
        <p:spPr>
          <a:xfrm>
            <a:off x="5744068" y="4473356"/>
            <a:ext cx="4455846" cy="1477328"/>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As the motor rotates  in one direction or the  other the signals change position.</a:t>
            </a:r>
          </a:p>
          <a:p>
            <a:endParaRPr lang="en-US" dirty="0">
              <a:effectLst>
                <a:outerShdw blurRad="38100" dist="38100" dir="2700000" algn="tl">
                  <a:srgbClr val="000000">
                    <a:alpha val="43137"/>
                  </a:srgbClr>
                </a:outerShdw>
              </a:effectLst>
              <a:latin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rPr>
              <a:t> CW  - phase A is high followed by phase B.</a:t>
            </a:r>
            <a:endParaRPr lang="en-CA" dirty="0">
              <a:effectLst>
                <a:outerShdw blurRad="38100" dist="38100" dir="2700000" algn="tl">
                  <a:srgbClr val="000000">
                    <a:alpha val="43137"/>
                  </a:srgbClr>
                </a:outerShdw>
              </a:effectLst>
              <a:latin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rPr>
              <a:t>CCW – phase B is high followed by phase A.</a:t>
            </a:r>
            <a:endParaRPr lang="en-CA" dirty="0"/>
          </a:p>
        </p:txBody>
      </p:sp>
      <p:grpSp>
        <p:nvGrpSpPr>
          <p:cNvPr id="11" name="Group 10"/>
          <p:cNvGrpSpPr/>
          <p:nvPr/>
        </p:nvGrpSpPr>
        <p:grpSpPr>
          <a:xfrm>
            <a:off x="1142402" y="322605"/>
            <a:ext cx="9109962" cy="610342"/>
            <a:chOff x="0" y="181"/>
            <a:chExt cx="7616578" cy="610342"/>
          </a:xfrm>
          <a:scene3d>
            <a:camera prst="orthographicFront"/>
            <a:lightRig rig="flat" dir="t"/>
          </a:scene3d>
        </p:grpSpPr>
        <p:sp>
          <p:nvSpPr>
            <p:cNvPr id="12" name="Rounded Rectangle 11"/>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Quadrature (4 edges) Rotary Encoding</a:t>
              </a:r>
              <a:endParaRPr lang="en-US" sz="2800" kern="1200" dirty="0"/>
            </a:p>
          </p:txBody>
        </p:sp>
      </p:grpSp>
    </p:spTree>
    <p:extLst>
      <p:ext uri="{BB962C8B-B14F-4D97-AF65-F5344CB8AC3E}">
        <p14:creationId xmlns:p14="http://schemas.microsoft.com/office/powerpoint/2010/main" val="1399593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44</a:t>
            </a:fld>
            <a:endParaRPr lang="en-US"/>
          </a:p>
        </p:txBody>
      </p:sp>
      <p:sp>
        <p:nvSpPr>
          <p:cNvPr id="6" name="Rectangle 5"/>
          <p:cNvSpPr/>
          <p:nvPr/>
        </p:nvSpPr>
        <p:spPr>
          <a:xfrm>
            <a:off x="2960744" y="401689"/>
            <a:ext cx="6199518" cy="707886"/>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4000" dirty="0" smtClean="0">
                <a:ln w="0"/>
                <a:solidFill>
                  <a:schemeClr val="tx1"/>
                </a:solidFill>
                <a:effectLst>
                  <a:outerShdw blurRad="38100" dist="19050" dir="2700000" algn="tl" rotWithShape="0">
                    <a:schemeClr val="dk1">
                      <a:alpha val="40000"/>
                    </a:schemeClr>
                  </a:outerShdw>
                </a:effectLst>
              </a:rPr>
              <a:t>Quadrature  Rotary Encoders</a:t>
            </a:r>
            <a:endParaRPr lang="en-US" sz="400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a:stretch>
            <a:fillRect/>
          </a:stretch>
        </p:blipFill>
        <p:spPr>
          <a:xfrm>
            <a:off x="8248072" y="1592437"/>
            <a:ext cx="2974109" cy="4244984"/>
          </a:xfrm>
          <a:prstGeom prst="rect">
            <a:avLst/>
          </a:prstGeom>
        </p:spPr>
      </p:pic>
      <p:pic>
        <p:nvPicPr>
          <p:cNvPr id="9" name="Picture 8"/>
          <p:cNvPicPr>
            <a:picLocks noChangeAspect="1"/>
          </p:cNvPicPr>
          <p:nvPr/>
        </p:nvPicPr>
        <p:blipFill>
          <a:blip r:embed="rId3"/>
          <a:stretch>
            <a:fillRect/>
          </a:stretch>
        </p:blipFill>
        <p:spPr>
          <a:xfrm>
            <a:off x="123497" y="1246909"/>
            <a:ext cx="7487267" cy="5109442"/>
          </a:xfrm>
          <a:prstGeom prst="rect">
            <a:avLst/>
          </a:prstGeom>
        </p:spPr>
      </p:pic>
      <p:sp>
        <p:nvSpPr>
          <p:cNvPr id="10" name="Rounded Rectangle 9"/>
          <p:cNvSpPr/>
          <p:nvPr/>
        </p:nvSpPr>
        <p:spPr>
          <a:xfrm>
            <a:off x="7555346" y="1379163"/>
            <a:ext cx="110836" cy="4839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658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45</a:t>
            </a:fld>
            <a:endParaRPr lang="en-US"/>
          </a:p>
        </p:txBody>
      </p:sp>
      <p:pic>
        <p:nvPicPr>
          <p:cNvPr id="7" name="Picture 6"/>
          <p:cNvPicPr>
            <a:picLocks noChangeAspect="1"/>
          </p:cNvPicPr>
          <p:nvPr/>
        </p:nvPicPr>
        <p:blipFill>
          <a:blip r:embed="rId2"/>
          <a:stretch>
            <a:fillRect/>
          </a:stretch>
        </p:blipFill>
        <p:spPr>
          <a:xfrm>
            <a:off x="6113940" y="1096647"/>
            <a:ext cx="3926521" cy="2454658"/>
          </a:xfrm>
          <a:prstGeom prst="rect">
            <a:avLst/>
          </a:prstGeom>
        </p:spPr>
      </p:pic>
      <p:pic>
        <p:nvPicPr>
          <p:cNvPr id="9" name="Picture 8"/>
          <p:cNvPicPr>
            <a:picLocks noChangeAspect="1"/>
          </p:cNvPicPr>
          <p:nvPr/>
        </p:nvPicPr>
        <p:blipFill>
          <a:blip r:embed="rId3"/>
          <a:stretch>
            <a:fillRect/>
          </a:stretch>
        </p:blipFill>
        <p:spPr>
          <a:xfrm>
            <a:off x="6171937" y="3821813"/>
            <a:ext cx="3810525" cy="2264031"/>
          </a:xfrm>
          <a:prstGeom prst="rect">
            <a:avLst/>
          </a:prstGeom>
        </p:spPr>
      </p:pic>
      <p:grpSp>
        <p:nvGrpSpPr>
          <p:cNvPr id="8" name="Group 7"/>
          <p:cNvGrpSpPr/>
          <p:nvPr/>
        </p:nvGrpSpPr>
        <p:grpSpPr>
          <a:xfrm>
            <a:off x="1050038" y="250223"/>
            <a:ext cx="9109962" cy="610342"/>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Rotary Encoder – Used to measure degrees of rotation.</a:t>
              </a:r>
              <a:endParaRPr lang="en-US" sz="2800" kern="1200" dirty="0"/>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1481" y="124237"/>
            <a:ext cx="890587" cy="862314"/>
          </a:xfrm>
          <a:prstGeom prst="rect">
            <a:avLst/>
          </a:prstGeom>
        </p:spPr>
      </p:pic>
      <p:sp>
        <p:nvSpPr>
          <p:cNvPr id="13" name="Rectangle 12"/>
          <p:cNvSpPr/>
          <p:nvPr/>
        </p:nvSpPr>
        <p:spPr>
          <a:xfrm>
            <a:off x="340960" y="3493802"/>
            <a:ext cx="5284777" cy="1661993"/>
          </a:xfrm>
          <a:prstGeom prst="rect">
            <a:avLst/>
          </a:prstGeom>
        </p:spPr>
        <p:txBody>
          <a:bodyPr wrap="square">
            <a:spAutoFit/>
          </a:bodyPr>
          <a:lstStyle/>
          <a:p>
            <a:r>
              <a:rPr lang="en-US" sz="1400" dirty="0" smtClean="0">
                <a:latin typeface="Cambria" panose="02040503050406030204" pitchFamily="18" charset="0"/>
              </a:rPr>
              <a:t>A quadrature encoder has two outputs and 4 edges.</a:t>
            </a:r>
          </a:p>
          <a:p>
            <a:endParaRPr lang="en-US" sz="1400" dirty="0" smtClean="0">
              <a:latin typeface="Cambria" panose="02040503050406030204" pitchFamily="18" charset="0"/>
            </a:endParaRPr>
          </a:p>
          <a:p>
            <a:r>
              <a:rPr lang="en-US" sz="1400" dirty="0" smtClean="0">
                <a:latin typeface="Cambria" panose="02040503050406030204" pitchFamily="18" charset="0"/>
              </a:rPr>
              <a:t>As the encoder is rotated </a:t>
            </a:r>
            <a:r>
              <a:rPr lang="en-US" sz="1400" dirty="0" smtClean="0">
                <a:solidFill>
                  <a:srgbClr val="FF0000"/>
                </a:solidFill>
                <a:latin typeface="Cambria" panose="02040503050406030204" pitchFamily="18" charset="0"/>
              </a:rPr>
              <a:t>clockwise</a:t>
            </a:r>
            <a:r>
              <a:rPr lang="en-US" sz="1400" dirty="0" smtClean="0">
                <a:latin typeface="Cambria" panose="02040503050406030204" pitchFamily="18" charset="0"/>
              </a:rPr>
              <a:t> the edge sequence is as follows.</a:t>
            </a:r>
          </a:p>
          <a:p>
            <a:r>
              <a:rPr lang="en-US" sz="1400" dirty="0">
                <a:latin typeface="Cambria" panose="02040503050406030204" pitchFamily="18" charset="0"/>
              </a:rPr>
              <a:t>	</a:t>
            </a:r>
            <a:r>
              <a:rPr lang="en-US" sz="1400" dirty="0" smtClean="0">
                <a:latin typeface="Cambria" panose="02040503050406030204" pitchFamily="18" charset="0"/>
              </a:rPr>
              <a:t>- a rising edge on output A</a:t>
            </a:r>
          </a:p>
          <a:p>
            <a:r>
              <a:rPr lang="en-US" sz="1400" dirty="0">
                <a:latin typeface="Cambria" panose="02040503050406030204" pitchFamily="18" charset="0"/>
              </a:rPr>
              <a:t>	</a:t>
            </a:r>
            <a:r>
              <a:rPr lang="en-US" sz="1400" dirty="0" smtClean="0">
                <a:latin typeface="Cambria" panose="02040503050406030204" pitchFamily="18" charset="0"/>
              </a:rPr>
              <a:t>- a rising edge on output B</a:t>
            </a:r>
          </a:p>
          <a:p>
            <a:r>
              <a:rPr lang="en-US" sz="1400" dirty="0" smtClean="0">
                <a:latin typeface="Cambria" panose="02040503050406030204" pitchFamily="18" charset="0"/>
              </a:rPr>
              <a:t>	- a falling </a:t>
            </a:r>
            <a:r>
              <a:rPr lang="en-US" sz="1400" dirty="0">
                <a:latin typeface="Cambria" panose="02040503050406030204" pitchFamily="18" charset="0"/>
              </a:rPr>
              <a:t>edge on output A</a:t>
            </a:r>
          </a:p>
          <a:p>
            <a:r>
              <a:rPr lang="en-US" sz="1400" dirty="0">
                <a:latin typeface="Cambria" panose="02040503050406030204" pitchFamily="18" charset="0"/>
              </a:rPr>
              <a:t>	- a </a:t>
            </a:r>
            <a:r>
              <a:rPr lang="en-US" sz="1400" dirty="0" smtClean="0">
                <a:latin typeface="Cambria" panose="02040503050406030204" pitchFamily="18" charset="0"/>
              </a:rPr>
              <a:t>falling </a:t>
            </a:r>
            <a:r>
              <a:rPr lang="en-US" sz="1400" dirty="0">
                <a:latin typeface="Cambria" panose="02040503050406030204" pitchFamily="18" charset="0"/>
              </a:rPr>
              <a:t>edge on output </a:t>
            </a:r>
            <a:r>
              <a:rPr lang="en-US" sz="1400" dirty="0" smtClean="0">
                <a:latin typeface="Cambria" panose="02040503050406030204" pitchFamily="18" charset="0"/>
              </a:rPr>
              <a:t>B</a:t>
            </a:r>
            <a:r>
              <a:rPr lang="en-US" dirty="0" smtClean="0">
                <a:latin typeface="Cambria" panose="02040503050406030204" pitchFamily="18" charset="0"/>
              </a:rPr>
              <a:t> </a:t>
            </a:r>
            <a:endParaRPr lang="en-US" dirty="0"/>
          </a:p>
        </p:txBody>
      </p:sp>
      <p:sp>
        <p:nvSpPr>
          <p:cNvPr id="14" name="Rectangle 13"/>
          <p:cNvSpPr/>
          <p:nvPr/>
        </p:nvSpPr>
        <p:spPr>
          <a:xfrm>
            <a:off x="340960" y="5155795"/>
            <a:ext cx="5284777" cy="1446550"/>
          </a:xfrm>
          <a:prstGeom prst="rect">
            <a:avLst/>
          </a:prstGeom>
        </p:spPr>
        <p:txBody>
          <a:bodyPr wrap="square">
            <a:spAutoFit/>
          </a:bodyPr>
          <a:lstStyle/>
          <a:p>
            <a:r>
              <a:rPr lang="en-US" sz="1400" dirty="0" smtClean="0">
                <a:latin typeface="Cambria" panose="02040503050406030204" pitchFamily="18" charset="0"/>
              </a:rPr>
              <a:t>As the encoder is rotated </a:t>
            </a:r>
            <a:r>
              <a:rPr lang="en-US" sz="1400" dirty="0" smtClean="0">
                <a:solidFill>
                  <a:srgbClr val="FF0000"/>
                </a:solidFill>
                <a:latin typeface="Cambria" panose="02040503050406030204" pitchFamily="18" charset="0"/>
              </a:rPr>
              <a:t>counter clockwise </a:t>
            </a:r>
            <a:r>
              <a:rPr lang="en-US" sz="1400" dirty="0" smtClean="0">
                <a:latin typeface="Cambria" panose="02040503050406030204" pitchFamily="18" charset="0"/>
              </a:rPr>
              <a:t>the edge sequence is as follows.</a:t>
            </a:r>
          </a:p>
          <a:p>
            <a:r>
              <a:rPr lang="en-US" sz="1400" dirty="0">
                <a:latin typeface="Cambria" panose="02040503050406030204" pitchFamily="18" charset="0"/>
              </a:rPr>
              <a:t>	</a:t>
            </a:r>
            <a:r>
              <a:rPr lang="en-US" sz="1400" dirty="0" smtClean="0">
                <a:latin typeface="Cambria" panose="02040503050406030204" pitchFamily="18" charset="0"/>
              </a:rPr>
              <a:t>- a rising edge on output B</a:t>
            </a:r>
          </a:p>
          <a:p>
            <a:r>
              <a:rPr lang="en-US" sz="1400" dirty="0">
                <a:latin typeface="Cambria" panose="02040503050406030204" pitchFamily="18" charset="0"/>
              </a:rPr>
              <a:t>	</a:t>
            </a:r>
            <a:r>
              <a:rPr lang="en-US" sz="1400" dirty="0" smtClean="0">
                <a:latin typeface="Cambria" panose="02040503050406030204" pitchFamily="18" charset="0"/>
              </a:rPr>
              <a:t>- a rising edge on output A</a:t>
            </a:r>
          </a:p>
          <a:p>
            <a:r>
              <a:rPr lang="en-US" sz="1400" dirty="0" smtClean="0">
                <a:latin typeface="Cambria" panose="02040503050406030204" pitchFamily="18" charset="0"/>
              </a:rPr>
              <a:t>	- a falling </a:t>
            </a:r>
            <a:r>
              <a:rPr lang="en-US" sz="1400" dirty="0">
                <a:latin typeface="Cambria" panose="02040503050406030204" pitchFamily="18" charset="0"/>
              </a:rPr>
              <a:t>edge on output </a:t>
            </a:r>
            <a:r>
              <a:rPr lang="en-US" sz="1400" dirty="0" smtClean="0">
                <a:latin typeface="Cambria" panose="02040503050406030204" pitchFamily="18" charset="0"/>
              </a:rPr>
              <a:t>B</a:t>
            </a:r>
            <a:endParaRPr lang="en-US" sz="1400" dirty="0">
              <a:latin typeface="Cambria" panose="02040503050406030204" pitchFamily="18" charset="0"/>
            </a:endParaRPr>
          </a:p>
          <a:p>
            <a:r>
              <a:rPr lang="en-US" sz="1400" dirty="0">
                <a:latin typeface="Cambria" panose="02040503050406030204" pitchFamily="18" charset="0"/>
              </a:rPr>
              <a:t>	- a </a:t>
            </a:r>
            <a:r>
              <a:rPr lang="en-US" sz="1400" dirty="0" smtClean="0">
                <a:latin typeface="Cambria" panose="02040503050406030204" pitchFamily="18" charset="0"/>
              </a:rPr>
              <a:t>falling </a:t>
            </a:r>
            <a:r>
              <a:rPr lang="en-US" sz="1400" dirty="0">
                <a:latin typeface="Cambria" panose="02040503050406030204" pitchFamily="18" charset="0"/>
              </a:rPr>
              <a:t>edge on output A</a:t>
            </a:r>
            <a:r>
              <a:rPr lang="en-US" dirty="0" smtClean="0">
                <a:latin typeface="Cambria" panose="02040503050406030204" pitchFamily="18" charset="0"/>
              </a:rPr>
              <a:t> </a:t>
            </a:r>
            <a:endParaRPr lang="en-US" dirty="0"/>
          </a:p>
        </p:txBody>
      </p:sp>
      <p:sp>
        <p:nvSpPr>
          <p:cNvPr id="16" name="TextBox 15"/>
          <p:cNvSpPr txBox="1"/>
          <p:nvPr/>
        </p:nvSpPr>
        <p:spPr>
          <a:xfrm>
            <a:off x="5754403" y="4460718"/>
            <a:ext cx="1164162" cy="369332"/>
          </a:xfrm>
          <a:prstGeom prst="rect">
            <a:avLst/>
          </a:prstGeom>
          <a:solidFill>
            <a:srgbClr val="00B0F0"/>
          </a:solidFill>
        </p:spPr>
        <p:txBody>
          <a:bodyPr wrap="square" rtlCol="0">
            <a:spAutoFit/>
          </a:bodyPr>
          <a:lstStyle/>
          <a:p>
            <a:r>
              <a:rPr lang="en-US" dirty="0" smtClean="0"/>
              <a:t>Channel A</a:t>
            </a:r>
            <a:endParaRPr lang="en-US" dirty="0"/>
          </a:p>
        </p:txBody>
      </p:sp>
      <p:sp>
        <p:nvSpPr>
          <p:cNvPr id="18" name="TextBox 17"/>
          <p:cNvSpPr txBox="1"/>
          <p:nvPr/>
        </p:nvSpPr>
        <p:spPr>
          <a:xfrm>
            <a:off x="5754403" y="1954644"/>
            <a:ext cx="1164162" cy="369332"/>
          </a:xfrm>
          <a:prstGeom prst="rect">
            <a:avLst/>
          </a:prstGeom>
          <a:solidFill>
            <a:srgbClr val="00B0F0"/>
          </a:solidFill>
        </p:spPr>
        <p:txBody>
          <a:bodyPr wrap="square" rtlCol="0">
            <a:spAutoFit/>
          </a:bodyPr>
          <a:lstStyle/>
          <a:p>
            <a:r>
              <a:rPr lang="en-US" dirty="0" smtClean="0"/>
              <a:t>Channel A</a:t>
            </a:r>
            <a:endParaRPr lang="en-US" dirty="0"/>
          </a:p>
        </p:txBody>
      </p:sp>
      <p:sp>
        <p:nvSpPr>
          <p:cNvPr id="19" name="TextBox 18"/>
          <p:cNvSpPr txBox="1"/>
          <p:nvPr/>
        </p:nvSpPr>
        <p:spPr>
          <a:xfrm>
            <a:off x="5754403" y="2859714"/>
            <a:ext cx="1164162" cy="369332"/>
          </a:xfrm>
          <a:prstGeom prst="rect">
            <a:avLst/>
          </a:prstGeom>
          <a:solidFill>
            <a:srgbClr val="FFC000"/>
          </a:solidFill>
        </p:spPr>
        <p:txBody>
          <a:bodyPr wrap="square" rtlCol="0">
            <a:spAutoFit/>
          </a:bodyPr>
          <a:lstStyle/>
          <a:p>
            <a:r>
              <a:rPr lang="en-US" dirty="0" smtClean="0"/>
              <a:t>Channel B</a:t>
            </a:r>
            <a:endParaRPr lang="en-US" dirty="0"/>
          </a:p>
        </p:txBody>
      </p:sp>
      <p:sp>
        <p:nvSpPr>
          <p:cNvPr id="20" name="TextBox 19"/>
          <p:cNvSpPr txBox="1"/>
          <p:nvPr/>
        </p:nvSpPr>
        <p:spPr>
          <a:xfrm>
            <a:off x="5754403" y="5469241"/>
            <a:ext cx="1164162" cy="369332"/>
          </a:xfrm>
          <a:prstGeom prst="rect">
            <a:avLst/>
          </a:prstGeom>
          <a:solidFill>
            <a:srgbClr val="FFC000"/>
          </a:solidFill>
        </p:spPr>
        <p:txBody>
          <a:bodyPr wrap="square" rtlCol="0">
            <a:spAutoFit/>
          </a:bodyPr>
          <a:lstStyle/>
          <a:p>
            <a:r>
              <a:rPr lang="en-US" dirty="0" smtClean="0"/>
              <a:t>Channel B</a:t>
            </a:r>
            <a:endParaRPr lang="en-US" dirty="0"/>
          </a:p>
        </p:txBody>
      </p:sp>
      <p:sp>
        <p:nvSpPr>
          <p:cNvPr id="21" name="TextBox 20"/>
          <p:cNvSpPr txBox="1"/>
          <p:nvPr/>
        </p:nvSpPr>
        <p:spPr>
          <a:xfrm>
            <a:off x="8077199" y="1291416"/>
            <a:ext cx="1107996" cy="369332"/>
          </a:xfrm>
          <a:prstGeom prst="rect">
            <a:avLst/>
          </a:prstGeom>
          <a:noFill/>
        </p:spPr>
        <p:txBody>
          <a:bodyPr wrap="none" rtlCol="0">
            <a:spAutoFit/>
          </a:bodyPr>
          <a:lstStyle/>
          <a:p>
            <a:r>
              <a:rPr lang="en-US" dirty="0" smtClean="0">
                <a:solidFill>
                  <a:srgbClr val="FF0000"/>
                </a:solidFill>
              </a:rPr>
              <a:t>Clockwise</a:t>
            </a:r>
            <a:endParaRPr lang="en-US" dirty="0">
              <a:solidFill>
                <a:srgbClr val="FF0000"/>
              </a:solidFill>
            </a:endParaRPr>
          </a:p>
        </p:txBody>
      </p:sp>
      <p:sp>
        <p:nvSpPr>
          <p:cNvPr id="22" name="TextBox 21"/>
          <p:cNvSpPr txBox="1"/>
          <p:nvPr/>
        </p:nvSpPr>
        <p:spPr>
          <a:xfrm>
            <a:off x="7929417" y="3884417"/>
            <a:ext cx="1892056" cy="369332"/>
          </a:xfrm>
          <a:prstGeom prst="rect">
            <a:avLst/>
          </a:prstGeom>
          <a:noFill/>
        </p:spPr>
        <p:txBody>
          <a:bodyPr wrap="none" rtlCol="0">
            <a:spAutoFit/>
          </a:bodyPr>
          <a:lstStyle/>
          <a:p>
            <a:r>
              <a:rPr lang="en-US" dirty="0" smtClean="0">
                <a:solidFill>
                  <a:srgbClr val="FF0000"/>
                </a:solidFill>
              </a:rPr>
              <a:t>Counter clockwise</a:t>
            </a:r>
            <a:endParaRPr lang="en-US" dirty="0">
              <a:solidFill>
                <a:srgbClr val="FF0000"/>
              </a:solidFill>
            </a:endParaRPr>
          </a:p>
        </p:txBody>
      </p:sp>
      <p:pic>
        <p:nvPicPr>
          <p:cNvPr id="24" name="Picture 23"/>
          <p:cNvPicPr>
            <a:picLocks noChangeAspect="1"/>
          </p:cNvPicPr>
          <p:nvPr/>
        </p:nvPicPr>
        <p:blipFill>
          <a:blip r:embed="rId5"/>
          <a:stretch>
            <a:fillRect/>
          </a:stretch>
        </p:blipFill>
        <p:spPr>
          <a:xfrm>
            <a:off x="10323646" y="1868537"/>
            <a:ext cx="1055671" cy="991177"/>
          </a:xfrm>
          <a:prstGeom prst="rect">
            <a:avLst/>
          </a:prstGeom>
        </p:spPr>
      </p:pic>
      <p:pic>
        <p:nvPicPr>
          <p:cNvPr id="25" name="Picture 24"/>
          <p:cNvPicPr>
            <a:picLocks noChangeAspect="1"/>
          </p:cNvPicPr>
          <p:nvPr/>
        </p:nvPicPr>
        <p:blipFill>
          <a:blip r:embed="rId6"/>
          <a:stretch>
            <a:fillRect/>
          </a:stretch>
        </p:blipFill>
        <p:spPr>
          <a:xfrm>
            <a:off x="10170834" y="4460718"/>
            <a:ext cx="1055671" cy="1096668"/>
          </a:xfrm>
          <a:prstGeom prst="rect">
            <a:avLst/>
          </a:prstGeom>
        </p:spPr>
      </p:pic>
      <p:pic>
        <p:nvPicPr>
          <p:cNvPr id="26" name="Picture 25"/>
          <p:cNvPicPr>
            <a:picLocks noChangeAspect="1"/>
          </p:cNvPicPr>
          <p:nvPr/>
        </p:nvPicPr>
        <p:blipFill>
          <a:blip r:embed="rId5"/>
          <a:stretch>
            <a:fillRect/>
          </a:stretch>
        </p:blipFill>
        <p:spPr>
          <a:xfrm>
            <a:off x="3819992" y="4189967"/>
            <a:ext cx="681733" cy="640084"/>
          </a:xfrm>
          <a:prstGeom prst="rect">
            <a:avLst/>
          </a:prstGeom>
        </p:spPr>
      </p:pic>
      <p:pic>
        <p:nvPicPr>
          <p:cNvPr id="27" name="Picture 26"/>
          <p:cNvPicPr>
            <a:picLocks noChangeAspect="1"/>
          </p:cNvPicPr>
          <p:nvPr/>
        </p:nvPicPr>
        <p:blipFill>
          <a:blip r:embed="rId6"/>
          <a:stretch>
            <a:fillRect/>
          </a:stretch>
        </p:blipFill>
        <p:spPr>
          <a:xfrm>
            <a:off x="3747387" y="5733097"/>
            <a:ext cx="572775" cy="595019"/>
          </a:xfrm>
          <a:prstGeom prst="rect">
            <a:avLst/>
          </a:prstGeom>
        </p:spPr>
      </p:pic>
      <p:pic>
        <p:nvPicPr>
          <p:cNvPr id="28" name="Picture 27"/>
          <p:cNvPicPr>
            <a:picLocks noChangeAspect="1"/>
          </p:cNvPicPr>
          <p:nvPr/>
        </p:nvPicPr>
        <p:blipFill>
          <a:blip r:embed="rId7"/>
          <a:stretch>
            <a:fillRect/>
          </a:stretch>
        </p:blipFill>
        <p:spPr>
          <a:xfrm>
            <a:off x="531491" y="1071833"/>
            <a:ext cx="1675999" cy="2392175"/>
          </a:xfrm>
          <a:prstGeom prst="rect">
            <a:avLst/>
          </a:prstGeom>
        </p:spPr>
      </p:pic>
      <p:sp>
        <p:nvSpPr>
          <p:cNvPr id="29" name="Rectangle 28"/>
          <p:cNvSpPr/>
          <p:nvPr/>
        </p:nvSpPr>
        <p:spPr>
          <a:xfrm>
            <a:off x="2549529" y="1141904"/>
            <a:ext cx="2464123" cy="2031325"/>
          </a:xfrm>
          <a:prstGeom prst="rect">
            <a:avLst/>
          </a:prstGeom>
        </p:spPr>
        <p:txBody>
          <a:bodyPr wrap="square">
            <a:spAutoFit/>
          </a:bodyPr>
          <a:lstStyle/>
          <a:p>
            <a:r>
              <a:rPr lang="en-US" dirty="0" smtClean="0">
                <a:latin typeface="Cambria" panose="02040503050406030204" pitchFamily="18" charset="0"/>
              </a:rPr>
              <a:t>This encoder also has a built in push button switch. As the control is moved clockwise or counter-clockwise output pulses are generated.</a:t>
            </a:r>
            <a:endParaRPr lang="en-US" dirty="0"/>
          </a:p>
        </p:txBody>
      </p:sp>
    </p:spTree>
    <p:extLst>
      <p:ext uri="{BB962C8B-B14F-4D97-AF65-F5344CB8AC3E}">
        <p14:creationId xmlns:p14="http://schemas.microsoft.com/office/powerpoint/2010/main" val="15645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46</a:t>
            </a:fld>
            <a:endParaRPr lang="en-US"/>
          </a:p>
        </p:txBody>
      </p:sp>
      <p:grpSp>
        <p:nvGrpSpPr>
          <p:cNvPr id="8" name="Group 7"/>
          <p:cNvGrpSpPr/>
          <p:nvPr/>
        </p:nvGrpSpPr>
        <p:grpSpPr>
          <a:xfrm>
            <a:off x="652874" y="122104"/>
            <a:ext cx="9471491" cy="812223"/>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400" dirty="0">
                  <a:latin typeface="Cambria" panose="02040503050406030204" pitchFamily="18" charset="0"/>
                </a:rPr>
                <a:t>m</a:t>
              </a:r>
              <a:r>
                <a:rPr lang="en-US" sz="2400" dirty="0" smtClean="0">
                  <a:latin typeface="Cambria" panose="02040503050406030204" pitchFamily="18" charset="0"/>
                </a:rPr>
                <a:t>yDAQ Rotary Encoder – Used to measure rotational position.</a:t>
              </a:r>
              <a:endParaRPr lang="en-US" sz="2400" kern="1200" dirty="0">
                <a:latin typeface="Cambria" panose="02040503050406030204" pitchFamily="18" charset="0"/>
              </a:endParaRPr>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092" y="161753"/>
            <a:ext cx="890587" cy="862314"/>
          </a:xfrm>
          <a:prstGeom prst="rect">
            <a:avLst/>
          </a:prstGeom>
        </p:spPr>
      </p:pic>
      <p:pic>
        <p:nvPicPr>
          <p:cNvPr id="6" name="Picture 5"/>
          <p:cNvPicPr>
            <a:picLocks noChangeAspect="1"/>
          </p:cNvPicPr>
          <p:nvPr/>
        </p:nvPicPr>
        <p:blipFill>
          <a:blip r:embed="rId3"/>
          <a:stretch>
            <a:fillRect/>
          </a:stretch>
        </p:blipFill>
        <p:spPr>
          <a:xfrm>
            <a:off x="300277" y="1107987"/>
            <a:ext cx="8557396" cy="5000940"/>
          </a:xfrm>
          <a:prstGeom prst="rect">
            <a:avLst/>
          </a:prstGeom>
        </p:spPr>
      </p:pic>
      <p:pic>
        <p:nvPicPr>
          <p:cNvPr id="2" name="Picture 1"/>
          <p:cNvPicPr>
            <a:picLocks noChangeAspect="1"/>
          </p:cNvPicPr>
          <p:nvPr/>
        </p:nvPicPr>
        <p:blipFill>
          <a:blip r:embed="rId4"/>
          <a:stretch>
            <a:fillRect/>
          </a:stretch>
        </p:blipFill>
        <p:spPr>
          <a:xfrm>
            <a:off x="542037" y="5292437"/>
            <a:ext cx="3133213" cy="1329604"/>
          </a:xfrm>
          <a:prstGeom prst="rect">
            <a:avLst/>
          </a:prstGeom>
        </p:spPr>
      </p:pic>
      <p:sp>
        <p:nvSpPr>
          <p:cNvPr id="13" name="Rounded Rectangle 12"/>
          <p:cNvSpPr/>
          <p:nvPr/>
        </p:nvSpPr>
        <p:spPr>
          <a:xfrm>
            <a:off x="4330401" y="3331829"/>
            <a:ext cx="1666638" cy="313509"/>
          </a:xfrm>
          <a:prstGeom prst="roundRect">
            <a:avLst/>
          </a:prstGeom>
          <a:solidFill>
            <a:srgbClr val="FFFF00">
              <a:alpha val="18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096000" y="3730573"/>
            <a:ext cx="2347490" cy="313509"/>
          </a:xfrm>
          <a:prstGeom prst="roundRect">
            <a:avLst/>
          </a:prstGeom>
          <a:solidFill>
            <a:srgbClr val="FFFF00">
              <a:alpha val="18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096000" y="4529486"/>
            <a:ext cx="1728654" cy="411968"/>
          </a:xfrm>
          <a:prstGeom prst="roundRect">
            <a:avLst/>
          </a:prstGeom>
          <a:solidFill>
            <a:srgbClr val="FFFF00">
              <a:alpha val="18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8337549" y="1271492"/>
            <a:ext cx="3301615" cy="2211658"/>
          </a:xfrm>
          <a:prstGeom prst="rect">
            <a:avLst/>
          </a:prstGeom>
        </p:spPr>
      </p:pic>
      <p:pic>
        <p:nvPicPr>
          <p:cNvPr id="7" name="Picture 6"/>
          <p:cNvPicPr>
            <a:picLocks noChangeAspect="1"/>
          </p:cNvPicPr>
          <p:nvPr/>
        </p:nvPicPr>
        <p:blipFill>
          <a:blip r:embed="rId6"/>
          <a:stretch>
            <a:fillRect/>
          </a:stretch>
        </p:blipFill>
        <p:spPr>
          <a:xfrm>
            <a:off x="8785265" y="3555649"/>
            <a:ext cx="2926308" cy="1364101"/>
          </a:xfrm>
          <a:prstGeom prst="rect">
            <a:avLst/>
          </a:prstGeom>
        </p:spPr>
      </p:pic>
      <p:sp>
        <p:nvSpPr>
          <p:cNvPr id="16" name="Rounded Rectangle 15"/>
          <p:cNvSpPr/>
          <p:nvPr/>
        </p:nvSpPr>
        <p:spPr>
          <a:xfrm>
            <a:off x="7824654" y="4558355"/>
            <a:ext cx="766896" cy="361395"/>
          </a:xfrm>
          <a:prstGeom prst="roundRect">
            <a:avLst/>
          </a:prstGeom>
          <a:solidFill>
            <a:srgbClr val="FFFF00">
              <a:alpha val="18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921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47</a:t>
            </a:fld>
            <a:endParaRPr lang="en-US"/>
          </a:p>
        </p:txBody>
      </p:sp>
      <p:pic>
        <p:nvPicPr>
          <p:cNvPr id="3" name="Picture 2"/>
          <p:cNvPicPr>
            <a:picLocks noChangeAspect="1"/>
          </p:cNvPicPr>
          <p:nvPr/>
        </p:nvPicPr>
        <p:blipFill>
          <a:blip r:embed="rId2"/>
          <a:stretch>
            <a:fillRect/>
          </a:stretch>
        </p:blipFill>
        <p:spPr>
          <a:xfrm>
            <a:off x="2171208" y="1458476"/>
            <a:ext cx="7534275" cy="4067175"/>
          </a:xfrm>
          <a:prstGeom prst="rect">
            <a:avLst/>
          </a:prstGeom>
        </p:spPr>
      </p:pic>
      <p:sp>
        <p:nvSpPr>
          <p:cNvPr id="8" name="Rectangle 7"/>
          <p:cNvSpPr/>
          <p:nvPr/>
        </p:nvSpPr>
        <p:spPr>
          <a:xfrm>
            <a:off x="2171208" y="5459389"/>
            <a:ext cx="7219925" cy="369332"/>
          </a:xfrm>
          <a:prstGeom prst="rect">
            <a:avLst/>
          </a:prstGeom>
        </p:spPr>
        <p:txBody>
          <a:bodyPr wrap="none">
            <a:spAutoFit/>
          </a:bodyPr>
          <a:lstStyle/>
          <a:p>
            <a:r>
              <a:rPr lang="en-US" dirty="0">
                <a:effectLst>
                  <a:outerShdw blurRad="38100" dist="38100" dir="2700000" algn="tl">
                    <a:srgbClr val="000000">
                      <a:alpha val="43137"/>
                    </a:srgbClr>
                  </a:outerShdw>
                </a:effectLst>
                <a:latin typeface="Calibri" panose="020F0502020204030204" pitchFamily="34" charset="0"/>
              </a:rPr>
              <a:t>Can determine direction and linear movement, cm, </a:t>
            </a:r>
            <a:r>
              <a:rPr lang="en-US" dirty="0" err="1">
                <a:effectLst>
                  <a:outerShdw blurRad="38100" dist="38100" dir="2700000" algn="tl">
                    <a:srgbClr val="000000">
                      <a:alpha val="43137"/>
                    </a:srgbClr>
                  </a:outerShdw>
                </a:effectLst>
                <a:latin typeface="Calibri" panose="020F0502020204030204" pitchFamily="34" charset="0"/>
              </a:rPr>
              <a:t>metres</a:t>
            </a:r>
            <a:r>
              <a:rPr lang="en-US" dirty="0">
                <a:effectLst>
                  <a:outerShdw blurRad="38100" dist="38100" dir="2700000" algn="tl">
                    <a:srgbClr val="000000">
                      <a:alpha val="43137"/>
                    </a:srgbClr>
                  </a:outerShdw>
                </a:effectLst>
                <a:latin typeface="Calibri" panose="020F0502020204030204" pitchFamily="34" charset="0"/>
              </a:rPr>
              <a:t>, inches, speed. </a:t>
            </a:r>
            <a:endParaRPr lang="en-US"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208" y="5806951"/>
            <a:ext cx="44291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1142402" y="322605"/>
            <a:ext cx="9109962" cy="610342"/>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Quadrature (4 edges) Linear Encoding</a:t>
              </a:r>
              <a:endParaRPr lang="en-US" sz="2800" kern="1200" dirty="0"/>
            </a:p>
          </p:txBody>
        </p:sp>
      </p:grpSp>
    </p:spTree>
    <p:extLst>
      <p:ext uri="{BB962C8B-B14F-4D97-AF65-F5344CB8AC3E}">
        <p14:creationId xmlns:p14="http://schemas.microsoft.com/office/powerpoint/2010/main" val="2652401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CAM8302E F2018</a:t>
            </a:r>
            <a:endParaRPr lang="en-US"/>
          </a:p>
        </p:txBody>
      </p:sp>
      <p:sp>
        <p:nvSpPr>
          <p:cNvPr id="8" name="Slide Number Placeholder 7"/>
          <p:cNvSpPr>
            <a:spLocks noGrp="1"/>
          </p:cNvSpPr>
          <p:nvPr>
            <p:ph type="sldNum" sz="quarter" idx="12"/>
          </p:nvPr>
        </p:nvSpPr>
        <p:spPr/>
        <p:txBody>
          <a:bodyPr/>
          <a:lstStyle/>
          <a:p>
            <a:fld id="{ACB88EEA-209C-4598-B68F-AE8C8CE50CEF}" type="slidenum">
              <a:rPr lang="en-US" smtClean="0"/>
              <a:pPr/>
              <a:t>48</a:t>
            </a:fld>
            <a:endParaRPr lang="en-US"/>
          </a:p>
        </p:txBody>
      </p:sp>
      <p:sp>
        <p:nvSpPr>
          <p:cNvPr id="3" name="Rectangle 2"/>
          <p:cNvSpPr/>
          <p:nvPr/>
        </p:nvSpPr>
        <p:spPr>
          <a:xfrm>
            <a:off x="8671834" y="2085885"/>
            <a:ext cx="2822895" cy="1200329"/>
          </a:xfrm>
          <a:prstGeom prst="rect">
            <a:avLst/>
          </a:prstGeom>
        </p:spPr>
        <p:txBody>
          <a:bodyPr wrap="square">
            <a:spAutoFit/>
          </a:bodyPr>
          <a:lstStyle/>
          <a:p>
            <a:r>
              <a:rPr lang="en-US" dirty="0">
                <a:latin typeface="Cambria" panose="02040503050406030204" pitchFamily="18" charset="0"/>
              </a:rPr>
              <a:t>One phase of the encoder will attach to the clock input the other phase to the data input.</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40" y="1013957"/>
            <a:ext cx="3938060" cy="300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8699525" y="3502342"/>
            <a:ext cx="2972274" cy="2585323"/>
          </a:xfrm>
          <a:prstGeom prst="rect">
            <a:avLst/>
          </a:prstGeom>
        </p:spPr>
        <p:txBody>
          <a:bodyPr wrap="square">
            <a:spAutoFit/>
          </a:bodyPr>
          <a:lstStyle/>
          <a:p>
            <a:r>
              <a:rPr lang="en-US" dirty="0">
                <a:latin typeface="Cambria" panose="02040503050406030204" pitchFamily="18" charset="0"/>
              </a:rPr>
              <a:t>When turning in one direction the data will be low when the clock goes through a rising edge.</a:t>
            </a:r>
          </a:p>
          <a:p>
            <a:endParaRPr lang="en-US" dirty="0">
              <a:latin typeface="Cambria" panose="02040503050406030204" pitchFamily="18" charset="0"/>
            </a:endParaRPr>
          </a:p>
          <a:p>
            <a:r>
              <a:rPr lang="en-US" dirty="0">
                <a:latin typeface="Cambria" panose="02040503050406030204" pitchFamily="18" charset="0"/>
              </a:rPr>
              <a:t>In the opposite direction the data will be high when the clock goes through a positive edge,</a:t>
            </a:r>
            <a:endParaRPr lang="en-CA" dirty="0"/>
          </a:p>
        </p:txBody>
      </p:sp>
      <p:grpSp>
        <p:nvGrpSpPr>
          <p:cNvPr id="9" name="Group 8"/>
          <p:cNvGrpSpPr/>
          <p:nvPr/>
        </p:nvGrpSpPr>
        <p:grpSpPr>
          <a:xfrm>
            <a:off x="1050038" y="250223"/>
            <a:ext cx="9109962" cy="610342"/>
            <a:chOff x="0" y="181"/>
            <a:chExt cx="7616578" cy="610342"/>
          </a:xfrm>
          <a:scene3d>
            <a:camera prst="orthographicFront"/>
            <a:lightRig rig="flat" dir="t"/>
          </a:scene3d>
        </p:grpSpPr>
        <p:sp>
          <p:nvSpPr>
            <p:cNvPr id="10" name="Rounded Rectangle 9"/>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dirty="0" smtClean="0"/>
                <a:t>74HC74 – D-Type Flip Flop – Used to determine direction</a:t>
              </a:r>
              <a:endParaRPr lang="en-US" sz="2800" kern="1200" dirty="0"/>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pic>
        <p:nvPicPr>
          <p:cNvPr id="2" name="Picture 1"/>
          <p:cNvPicPr>
            <a:picLocks noChangeAspect="1"/>
          </p:cNvPicPr>
          <p:nvPr/>
        </p:nvPicPr>
        <p:blipFill>
          <a:blip r:embed="rId4"/>
          <a:stretch>
            <a:fillRect/>
          </a:stretch>
        </p:blipFill>
        <p:spPr>
          <a:xfrm>
            <a:off x="4165600" y="1692592"/>
            <a:ext cx="4200241" cy="3619500"/>
          </a:xfrm>
          <a:prstGeom prst="rect">
            <a:avLst/>
          </a:prstGeom>
        </p:spPr>
      </p:pic>
      <p:pic>
        <p:nvPicPr>
          <p:cNvPr id="4" name="Picture 3"/>
          <p:cNvPicPr>
            <a:picLocks noChangeAspect="1"/>
          </p:cNvPicPr>
          <p:nvPr/>
        </p:nvPicPr>
        <p:blipFill>
          <a:blip r:embed="rId5"/>
          <a:stretch>
            <a:fillRect/>
          </a:stretch>
        </p:blipFill>
        <p:spPr>
          <a:xfrm>
            <a:off x="1169187" y="4497294"/>
            <a:ext cx="2865741" cy="1590371"/>
          </a:xfrm>
          <a:prstGeom prst="rect">
            <a:avLst/>
          </a:prstGeom>
        </p:spPr>
      </p:pic>
      <p:pic>
        <p:nvPicPr>
          <p:cNvPr id="5" name="Picture 4"/>
          <p:cNvPicPr>
            <a:picLocks noChangeAspect="1"/>
          </p:cNvPicPr>
          <p:nvPr/>
        </p:nvPicPr>
        <p:blipFill>
          <a:blip r:embed="rId6"/>
          <a:stretch>
            <a:fillRect/>
          </a:stretch>
        </p:blipFill>
        <p:spPr>
          <a:xfrm>
            <a:off x="472669" y="4931075"/>
            <a:ext cx="781050" cy="257175"/>
          </a:xfrm>
          <a:prstGeom prst="rect">
            <a:avLst/>
          </a:prstGeom>
        </p:spPr>
      </p:pic>
      <p:pic>
        <p:nvPicPr>
          <p:cNvPr id="7" name="Picture 6"/>
          <p:cNvPicPr>
            <a:picLocks noChangeAspect="1"/>
          </p:cNvPicPr>
          <p:nvPr/>
        </p:nvPicPr>
        <p:blipFill>
          <a:blip r:embed="rId7"/>
          <a:stretch>
            <a:fillRect/>
          </a:stretch>
        </p:blipFill>
        <p:spPr>
          <a:xfrm>
            <a:off x="421165" y="5331796"/>
            <a:ext cx="828675" cy="304800"/>
          </a:xfrm>
          <a:prstGeom prst="rect">
            <a:avLst/>
          </a:prstGeom>
        </p:spPr>
      </p:pic>
      <p:sp>
        <p:nvSpPr>
          <p:cNvPr id="14" name="Rectangle 13"/>
          <p:cNvSpPr/>
          <p:nvPr/>
        </p:nvSpPr>
        <p:spPr>
          <a:xfrm>
            <a:off x="3152288" y="5292479"/>
            <a:ext cx="1359255" cy="30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02057" y="4306641"/>
            <a:ext cx="343364" cy="369332"/>
          </a:xfrm>
          <a:prstGeom prst="rect">
            <a:avLst/>
          </a:prstGeom>
        </p:spPr>
        <p:txBody>
          <a:bodyPr wrap="none">
            <a:spAutoFit/>
          </a:bodyPr>
          <a:lstStyle/>
          <a:p>
            <a:r>
              <a:rPr lang="en-US" dirty="0" smtClean="0">
                <a:latin typeface="Cambria" panose="02040503050406030204" pitchFamily="18" charset="0"/>
              </a:rPr>
              <a:t>H</a:t>
            </a:r>
            <a:endParaRPr lang="en-US" dirty="0"/>
          </a:p>
        </p:txBody>
      </p:sp>
      <p:sp>
        <p:nvSpPr>
          <p:cNvPr id="18" name="Rectangle 17"/>
          <p:cNvSpPr/>
          <p:nvPr/>
        </p:nvSpPr>
        <p:spPr>
          <a:xfrm>
            <a:off x="2504780" y="5902999"/>
            <a:ext cx="343364" cy="369332"/>
          </a:xfrm>
          <a:prstGeom prst="rect">
            <a:avLst/>
          </a:prstGeom>
        </p:spPr>
        <p:txBody>
          <a:bodyPr wrap="none">
            <a:spAutoFit/>
          </a:bodyPr>
          <a:lstStyle/>
          <a:p>
            <a:r>
              <a:rPr lang="en-US" dirty="0" smtClean="0">
                <a:latin typeface="Cambria" panose="02040503050406030204" pitchFamily="18" charset="0"/>
              </a:rPr>
              <a:t>H</a:t>
            </a:r>
            <a:endParaRPr lang="en-US" dirty="0"/>
          </a:p>
        </p:txBody>
      </p:sp>
      <p:sp>
        <p:nvSpPr>
          <p:cNvPr id="19" name="Rectangle 18"/>
          <p:cNvSpPr/>
          <p:nvPr/>
        </p:nvSpPr>
        <p:spPr>
          <a:xfrm>
            <a:off x="3231208" y="5231233"/>
            <a:ext cx="917239" cy="369332"/>
          </a:xfrm>
          <a:prstGeom prst="rect">
            <a:avLst/>
          </a:prstGeom>
        </p:spPr>
        <p:txBody>
          <a:bodyPr wrap="none">
            <a:spAutoFit/>
          </a:bodyPr>
          <a:lstStyle/>
          <a:p>
            <a:r>
              <a:rPr lang="en-US" dirty="0" smtClean="0">
                <a:solidFill>
                  <a:srgbClr val="FF0000"/>
                </a:solidFill>
                <a:latin typeface="Cambria" panose="02040503050406030204" pitchFamily="18" charset="0"/>
              </a:rPr>
              <a:t>CW = H</a:t>
            </a:r>
            <a:endParaRPr lang="en-US" dirty="0">
              <a:solidFill>
                <a:srgbClr val="FF0000"/>
              </a:solidFill>
            </a:endParaRPr>
          </a:p>
        </p:txBody>
      </p:sp>
      <p:sp>
        <p:nvSpPr>
          <p:cNvPr id="20" name="Rectangle 19"/>
          <p:cNvSpPr/>
          <p:nvPr/>
        </p:nvSpPr>
        <p:spPr>
          <a:xfrm>
            <a:off x="3231208" y="5540553"/>
            <a:ext cx="1010469" cy="369332"/>
          </a:xfrm>
          <a:prstGeom prst="rect">
            <a:avLst/>
          </a:prstGeom>
        </p:spPr>
        <p:txBody>
          <a:bodyPr wrap="none">
            <a:spAutoFit/>
          </a:bodyPr>
          <a:lstStyle/>
          <a:p>
            <a:r>
              <a:rPr lang="en-US" dirty="0" smtClean="0">
                <a:solidFill>
                  <a:srgbClr val="0070C0"/>
                </a:solidFill>
                <a:latin typeface="Cambria" panose="02040503050406030204" pitchFamily="18" charset="0"/>
              </a:rPr>
              <a:t>CCW = L</a:t>
            </a:r>
            <a:endParaRPr lang="en-US" dirty="0">
              <a:solidFill>
                <a:srgbClr val="0070C0"/>
              </a:solidFill>
            </a:endParaRPr>
          </a:p>
        </p:txBody>
      </p:sp>
    </p:spTree>
    <p:extLst>
      <p:ext uri="{BB962C8B-B14F-4D97-AF65-F5344CB8AC3E}">
        <p14:creationId xmlns:p14="http://schemas.microsoft.com/office/powerpoint/2010/main" val="35540701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49</a:t>
            </a:fld>
            <a:endParaRPr lang="en-US"/>
          </a:p>
        </p:txBody>
      </p:sp>
      <p:pic>
        <p:nvPicPr>
          <p:cNvPr id="6" name="Picture 5"/>
          <p:cNvPicPr>
            <a:picLocks noChangeAspect="1"/>
          </p:cNvPicPr>
          <p:nvPr/>
        </p:nvPicPr>
        <p:blipFill>
          <a:blip r:embed="rId2"/>
          <a:stretch>
            <a:fillRect/>
          </a:stretch>
        </p:blipFill>
        <p:spPr>
          <a:xfrm>
            <a:off x="385975" y="1390530"/>
            <a:ext cx="6479956" cy="4540787"/>
          </a:xfrm>
          <a:prstGeom prst="rect">
            <a:avLst/>
          </a:prstGeom>
        </p:spPr>
      </p:pic>
      <p:sp>
        <p:nvSpPr>
          <p:cNvPr id="9" name="Rectangle 8"/>
          <p:cNvSpPr/>
          <p:nvPr/>
        </p:nvSpPr>
        <p:spPr>
          <a:xfrm>
            <a:off x="6578548" y="1522360"/>
            <a:ext cx="3863027" cy="1754326"/>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The Express </a:t>
            </a:r>
            <a:r>
              <a:rPr lang="en-US" dirty="0" smtClean="0">
                <a:effectLst>
                  <a:outerShdw blurRad="38100" dist="38100" dir="2700000" algn="tl">
                    <a:srgbClr val="000000">
                      <a:alpha val="43137"/>
                    </a:srgbClr>
                  </a:outerShdw>
                </a:effectLst>
                <a:latin typeface="Calibri" panose="020F0502020204030204" pitchFamily="34" charset="0"/>
              </a:rPr>
              <a:t>VI </a:t>
            </a:r>
            <a:r>
              <a:rPr lang="en-US" dirty="0">
                <a:effectLst>
                  <a:outerShdw blurRad="38100" dist="38100" dir="2700000" algn="tl">
                    <a:srgbClr val="000000">
                      <a:alpha val="43137"/>
                    </a:srgbClr>
                  </a:outerShdw>
                </a:effectLst>
                <a:latin typeface="Calibri" panose="020F0502020204030204" pitchFamily="34" charset="0"/>
              </a:rPr>
              <a:t>is used to write to an Excel file. This program uses a progress bar to display the loop status.</a:t>
            </a:r>
          </a:p>
          <a:p>
            <a:endParaRPr lang="en-US" dirty="0">
              <a:effectLst>
                <a:outerShdw blurRad="38100" dist="38100" dir="2700000" algn="tl">
                  <a:srgbClr val="000000">
                    <a:alpha val="43137"/>
                  </a:srgbClr>
                </a:outerShdw>
              </a:effectLst>
              <a:latin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rPr>
              <a:t>After all data is written to the file, the array is created.</a:t>
            </a:r>
            <a:endParaRPr lang="en-US" dirty="0"/>
          </a:p>
        </p:txBody>
      </p:sp>
      <p:sp>
        <p:nvSpPr>
          <p:cNvPr id="3" name="Rectangle 2"/>
          <p:cNvSpPr/>
          <p:nvPr/>
        </p:nvSpPr>
        <p:spPr>
          <a:xfrm rot="10800000" flipV="1">
            <a:off x="6194532" y="4479683"/>
            <a:ext cx="5258079" cy="1200329"/>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The program stops when the loop counter equal </a:t>
            </a:r>
            <a:r>
              <a:rPr lang="en-US" dirty="0" smtClean="0">
                <a:effectLst>
                  <a:outerShdw blurRad="38100" dist="38100" dir="2700000" algn="tl">
                    <a:srgbClr val="000000">
                      <a:alpha val="43137"/>
                    </a:srgbClr>
                  </a:outerShdw>
                </a:effectLst>
                <a:latin typeface="Calibri" panose="020F0502020204030204" pitchFamily="34" charset="0"/>
              </a:rPr>
              <a:t>19 or the stop button is pressed. </a:t>
            </a:r>
            <a:endParaRPr lang="en-US" dirty="0">
              <a:effectLst>
                <a:outerShdw blurRad="38100" dist="38100" dir="2700000" algn="tl">
                  <a:srgbClr val="000000">
                    <a:alpha val="43137"/>
                  </a:srgbClr>
                </a:outerShdw>
              </a:effectLst>
              <a:latin typeface="Calibri" panose="020F0502020204030204" pitchFamily="34" charset="0"/>
            </a:endParaRPr>
          </a:p>
          <a:p>
            <a:endParaRPr lang="en-US" dirty="0">
              <a:effectLst>
                <a:outerShdw blurRad="38100" dist="38100" dir="2700000" algn="tl">
                  <a:srgbClr val="000000">
                    <a:alpha val="43137"/>
                  </a:srgbClr>
                </a:outerShdw>
              </a:effectLst>
              <a:latin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rPr>
              <a:t>0 to 19  </a:t>
            </a:r>
            <a:r>
              <a:rPr lang="en-US" dirty="0" smtClean="0">
                <a:effectLst>
                  <a:outerShdw blurRad="38100" dist="38100" dir="2700000" algn="tl">
                    <a:srgbClr val="000000">
                      <a:alpha val="43137"/>
                    </a:srgbClr>
                  </a:outerShdw>
                </a:effectLst>
                <a:latin typeface="Calibri" panose="020F0502020204030204" pitchFamily="34" charset="0"/>
              </a:rPr>
              <a:t>equals 20 samples.</a:t>
            </a:r>
            <a:endParaRPr lang="en-CA"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grpSp>
        <p:nvGrpSpPr>
          <p:cNvPr id="11" name="Group 10"/>
          <p:cNvGrpSpPr/>
          <p:nvPr/>
        </p:nvGrpSpPr>
        <p:grpSpPr>
          <a:xfrm>
            <a:off x="1600790" y="528216"/>
            <a:ext cx="7616578" cy="610342"/>
            <a:chOff x="0" y="181"/>
            <a:chExt cx="7616578" cy="610342"/>
          </a:xfrm>
          <a:scene3d>
            <a:camera prst="orthographicFront"/>
            <a:lightRig rig="flat" dir="t"/>
          </a:scene3d>
        </p:grpSpPr>
        <p:sp>
          <p:nvSpPr>
            <p:cNvPr id="12" name="Rounded Rectangle 11"/>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      Write to Microsoft Excel File – Block Diagram</a:t>
              </a:r>
              <a:endParaRPr lang="en-US" sz="2800" kern="1200" dirty="0"/>
            </a:p>
          </p:txBody>
        </p:sp>
      </p:grpSp>
    </p:spTree>
    <p:extLst>
      <p:ext uri="{BB962C8B-B14F-4D97-AF65-F5344CB8AC3E}">
        <p14:creationId xmlns:p14="http://schemas.microsoft.com/office/powerpoint/2010/main" val="3958835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a:t>
            </a:fld>
            <a:endParaRPr lang="en-US"/>
          </a:p>
        </p:txBody>
      </p:sp>
      <p:pic>
        <p:nvPicPr>
          <p:cNvPr id="7" name="Picture 6"/>
          <p:cNvPicPr>
            <a:picLocks noChangeAspect="1"/>
          </p:cNvPicPr>
          <p:nvPr/>
        </p:nvPicPr>
        <p:blipFill>
          <a:blip r:embed="rId2"/>
          <a:stretch>
            <a:fillRect/>
          </a:stretch>
        </p:blipFill>
        <p:spPr>
          <a:xfrm>
            <a:off x="4036423" y="1928500"/>
            <a:ext cx="1504725" cy="102370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sp>
        <p:nvSpPr>
          <p:cNvPr id="11" name="Rectangle 10"/>
          <p:cNvSpPr/>
          <p:nvPr/>
        </p:nvSpPr>
        <p:spPr>
          <a:xfrm>
            <a:off x="435429" y="1314051"/>
            <a:ext cx="5773782" cy="4801314"/>
          </a:xfrm>
          <a:prstGeom prst="rect">
            <a:avLst/>
          </a:prstGeom>
        </p:spPr>
        <p:txBody>
          <a:bodyPr wrap="square">
            <a:spAutoFit/>
          </a:bodyPr>
          <a:lstStyle/>
          <a:p>
            <a:pPr>
              <a:buFont typeface="Arial" panose="020B0604020202020204" pitchFamily="34" charset="0"/>
              <a:buChar char="•"/>
            </a:pPr>
            <a:r>
              <a:rPr lang="en-US" dirty="0">
                <a:solidFill>
                  <a:srgbClr val="FF0000"/>
                </a:solidFill>
                <a:latin typeface="Helvetica Neue"/>
              </a:rPr>
              <a:t>The NI myDAQ counter can be used for </a:t>
            </a:r>
            <a:r>
              <a:rPr lang="en-US" dirty="0" smtClean="0">
                <a:solidFill>
                  <a:srgbClr val="FF0000"/>
                </a:solidFill>
                <a:latin typeface="Helvetica Neue"/>
              </a:rPr>
              <a:t>various </a:t>
            </a:r>
            <a:r>
              <a:rPr lang="en-US" dirty="0">
                <a:solidFill>
                  <a:srgbClr val="FF0000"/>
                </a:solidFill>
                <a:latin typeface="Helvetica Neue"/>
              </a:rPr>
              <a:t>different counter tasks. These tasks </a:t>
            </a:r>
            <a:r>
              <a:rPr lang="en-US" dirty="0" smtClean="0">
                <a:solidFill>
                  <a:srgbClr val="FF0000"/>
                </a:solidFill>
                <a:latin typeface="Helvetica Neue"/>
              </a:rPr>
              <a:t>include:</a:t>
            </a:r>
          </a:p>
          <a:p>
            <a:pPr>
              <a:buFont typeface="Arial" panose="020B0604020202020204" pitchFamily="34" charset="0"/>
              <a:buChar char="•"/>
            </a:pPr>
            <a:endParaRPr lang="en-US" dirty="0" smtClean="0">
              <a:solidFill>
                <a:srgbClr val="FF0000"/>
              </a:solidFill>
              <a:latin typeface="Helvetica Neue"/>
            </a:endParaRPr>
          </a:p>
          <a:p>
            <a:pPr>
              <a:buFont typeface="Arial" panose="020B0604020202020204" pitchFamily="34" charset="0"/>
              <a:buChar char="•"/>
            </a:pPr>
            <a:r>
              <a:rPr lang="en-US" dirty="0" smtClean="0">
                <a:solidFill>
                  <a:srgbClr val="333333"/>
                </a:solidFill>
                <a:latin typeface="Helvetica Neue"/>
              </a:rPr>
              <a:t> Count rising or falling edges</a:t>
            </a:r>
            <a:r>
              <a:rPr lang="en-US" dirty="0">
                <a:solidFill>
                  <a:srgbClr val="333333"/>
                </a:solidFill>
                <a:latin typeface="Helvetica Neue"/>
              </a:rPr>
              <a:t> </a:t>
            </a:r>
          </a:p>
          <a:p>
            <a:pPr>
              <a:buFont typeface="Arial" panose="020B0604020202020204" pitchFamily="34" charset="0"/>
              <a:buChar char="•"/>
            </a:pPr>
            <a:r>
              <a:rPr lang="en-US" dirty="0" smtClean="0">
                <a:solidFill>
                  <a:srgbClr val="333333"/>
                </a:solidFill>
                <a:latin typeface="Helvetica Neue"/>
              </a:rPr>
              <a:t> Measuring </a:t>
            </a:r>
            <a:r>
              <a:rPr lang="en-US" dirty="0">
                <a:solidFill>
                  <a:srgbClr val="333333"/>
                </a:solidFill>
                <a:latin typeface="Helvetica Neue"/>
              </a:rPr>
              <a:t>frequency </a:t>
            </a:r>
          </a:p>
          <a:p>
            <a:pPr>
              <a:buFont typeface="Arial" panose="020B0604020202020204" pitchFamily="34" charset="0"/>
              <a:buChar char="•"/>
            </a:pPr>
            <a:r>
              <a:rPr lang="en-US" dirty="0" smtClean="0">
                <a:solidFill>
                  <a:srgbClr val="333333"/>
                </a:solidFill>
                <a:latin typeface="Helvetica Neue"/>
              </a:rPr>
              <a:t> Measuring </a:t>
            </a:r>
            <a:r>
              <a:rPr lang="en-US" dirty="0">
                <a:solidFill>
                  <a:srgbClr val="333333"/>
                </a:solidFill>
                <a:latin typeface="Helvetica Neue"/>
              </a:rPr>
              <a:t>period</a:t>
            </a:r>
          </a:p>
          <a:p>
            <a:pPr>
              <a:buFont typeface="Arial" panose="020B0604020202020204" pitchFamily="34" charset="0"/>
              <a:buChar char="•"/>
            </a:pPr>
            <a:r>
              <a:rPr lang="en-US" dirty="0" smtClean="0">
                <a:solidFill>
                  <a:srgbClr val="333333"/>
                </a:solidFill>
                <a:latin typeface="Helvetica Neue"/>
              </a:rPr>
              <a:t> Measuring </a:t>
            </a:r>
            <a:r>
              <a:rPr lang="en-US" dirty="0">
                <a:solidFill>
                  <a:srgbClr val="333333"/>
                </a:solidFill>
                <a:latin typeface="Helvetica Neue"/>
              </a:rPr>
              <a:t>pulse </a:t>
            </a:r>
            <a:r>
              <a:rPr lang="en-US" dirty="0" smtClean="0">
                <a:solidFill>
                  <a:srgbClr val="333333"/>
                </a:solidFill>
                <a:latin typeface="Helvetica Neue"/>
              </a:rPr>
              <a:t>width (time high or time low)</a:t>
            </a:r>
            <a:endParaRPr lang="en-US" dirty="0">
              <a:solidFill>
                <a:srgbClr val="333333"/>
              </a:solidFill>
              <a:latin typeface="Helvetica Neue"/>
            </a:endParaRPr>
          </a:p>
          <a:p>
            <a:pPr>
              <a:buFont typeface="Arial" panose="020B0604020202020204" pitchFamily="34" charset="0"/>
              <a:buChar char="•"/>
            </a:pPr>
            <a:endParaRPr lang="en-US" dirty="0">
              <a:solidFill>
                <a:srgbClr val="333333"/>
              </a:solidFill>
              <a:latin typeface="Helvetica Neue"/>
            </a:endParaRPr>
          </a:p>
          <a:p>
            <a:pPr>
              <a:buFont typeface="Arial" panose="020B0604020202020204" pitchFamily="34" charset="0"/>
              <a:buChar char="•"/>
            </a:pPr>
            <a:r>
              <a:rPr lang="en-US" dirty="0" smtClean="0">
                <a:solidFill>
                  <a:srgbClr val="333333"/>
                </a:solidFill>
                <a:latin typeface="Helvetica Neue"/>
              </a:rPr>
              <a:t> Measuring </a:t>
            </a:r>
            <a:r>
              <a:rPr lang="en-US" dirty="0">
                <a:solidFill>
                  <a:srgbClr val="333333"/>
                </a:solidFill>
                <a:latin typeface="Helvetica Neue"/>
              </a:rPr>
              <a:t>position from a linear encoder</a:t>
            </a:r>
          </a:p>
          <a:p>
            <a:pPr>
              <a:buFont typeface="Arial" panose="020B0604020202020204" pitchFamily="34" charset="0"/>
              <a:buChar char="•"/>
            </a:pPr>
            <a:r>
              <a:rPr lang="en-US" dirty="0" smtClean="0">
                <a:solidFill>
                  <a:srgbClr val="333333"/>
                </a:solidFill>
                <a:latin typeface="Helvetica Neue"/>
              </a:rPr>
              <a:t> Measuring </a:t>
            </a:r>
            <a:r>
              <a:rPr lang="en-US" dirty="0">
                <a:solidFill>
                  <a:srgbClr val="333333"/>
                </a:solidFill>
                <a:latin typeface="Helvetica Neue"/>
              </a:rPr>
              <a:t>position from an angular encoder</a:t>
            </a:r>
          </a:p>
          <a:p>
            <a:pPr>
              <a:buFont typeface="Arial" panose="020B0604020202020204" pitchFamily="34" charset="0"/>
              <a:buChar char="•"/>
            </a:pPr>
            <a:r>
              <a:rPr lang="en-US" dirty="0" smtClean="0">
                <a:solidFill>
                  <a:srgbClr val="333333"/>
                </a:solidFill>
                <a:latin typeface="Helvetica Neue"/>
              </a:rPr>
              <a:t> Generating </a:t>
            </a:r>
            <a:r>
              <a:rPr lang="en-US" dirty="0">
                <a:solidFill>
                  <a:srgbClr val="333333"/>
                </a:solidFill>
                <a:latin typeface="Helvetica Neue"/>
              </a:rPr>
              <a:t>a pulse </a:t>
            </a:r>
            <a:r>
              <a:rPr lang="en-US" dirty="0" smtClean="0">
                <a:solidFill>
                  <a:srgbClr val="333333"/>
                </a:solidFill>
                <a:latin typeface="Helvetica Neue"/>
              </a:rPr>
              <a:t>output (PWM – frequency, % DC)</a:t>
            </a:r>
          </a:p>
          <a:p>
            <a:endParaRPr lang="en-US" dirty="0">
              <a:solidFill>
                <a:srgbClr val="333333"/>
              </a:solidFill>
              <a:latin typeface="Helvetica Neue"/>
            </a:endParaRPr>
          </a:p>
          <a:p>
            <a:r>
              <a:rPr lang="en-US" dirty="0">
                <a:solidFill>
                  <a:srgbClr val="333333"/>
                </a:solidFill>
                <a:latin typeface="Helvetica Neue"/>
              </a:rPr>
              <a:t>Each of these tasks will require different </a:t>
            </a:r>
            <a:r>
              <a:rPr lang="en-US" dirty="0" smtClean="0">
                <a:solidFill>
                  <a:srgbClr val="333333"/>
                </a:solidFill>
                <a:latin typeface="Helvetica Neue"/>
              </a:rPr>
              <a:t>inputs or outputs </a:t>
            </a:r>
            <a:r>
              <a:rPr lang="en-US" dirty="0">
                <a:solidFill>
                  <a:srgbClr val="333333"/>
                </a:solidFill>
                <a:latin typeface="Helvetica Neue"/>
              </a:rPr>
              <a:t>to be connected to the </a:t>
            </a:r>
            <a:r>
              <a:rPr lang="en-US" dirty="0" smtClean="0">
                <a:solidFill>
                  <a:srgbClr val="333333"/>
                </a:solidFill>
                <a:latin typeface="Helvetica Neue"/>
              </a:rPr>
              <a:t>terminals of the myDAQ PFI (programmable function interface).</a:t>
            </a:r>
            <a:r>
              <a:rPr lang="en-US" dirty="0">
                <a:solidFill>
                  <a:srgbClr val="333333"/>
                </a:solidFill>
                <a:latin typeface="Helvetica Neue"/>
              </a:rPr>
              <a:t> </a:t>
            </a:r>
            <a:r>
              <a:rPr lang="en-US" dirty="0"/>
              <a:t/>
            </a:r>
            <a:br>
              <a:rPr lang="en-US" dirty="0"/>
            </a:br>
            <a:r>
              <a:rPr lang="en-US" dirty="0"/>
              <a:t/>
            </a:r>
            <a:br>
              <a:rPr lang="en-US" dirty="0"/>
            </a:br>
            <a:endParaRPr lang="en-US" dirty="0"/>
          </a:p>
        </p:txBody>
      </p:sp>
      <p:pic>
        <p:nvPicPr>
          <p:cNvPr id="10" name="Picture 9"/>
          <p:cNvPicPr>
            <a:picLocks noChangeAspect="1"/>
          </p:cNvPicPr>
          <p:nvPr/>
        </p:nvPicPr>
        <p:blipFill>
          <a:blip r:embed="rId4"/>
          <a:stretch>
            <a:fillRect/>
          </a:stretch>
        </p:blipFill>
        <p:spPr>
          <a:xfrm>
            <a:off x="6148443" y="1585521"/>
            <a:ext cx="5433957" cy="4339673"/>
          </a:xfrm>
          <a:prstGeom prst="rect">
            <a:avLst/>
          </a:prstGeom>
        </p:spPr>
      </p:pic>
      <p:grpSp>
        <p:nvGrpSpPr>
          <p:cNvPr id="12" name="Group 11"/>
          <p:cNvGrpSpPr/>
          <p:nvPr/>
        </p:nvGrpSpPr>
        <p:grpSpPr>
          <a:xfrm>
            <a:off x="1541019" y="533990"/>
            <a:ext cx="9109962" cy="562578"/>
            <a:chOff x="0" y="181"/>
            <a:chExt cx="7616578" cy="610342"/>
          </a:xfrm>
          <a:scene3d>
            <a:camera prst="orthographicFront"/>
            <a:lightRig rig="flat" dir="t"/>
          </a:scene3d>
        </p:grpSpPr>
        <p:sp>
          <p:nvSpPr>
            <p:cNvPr id="13" name="Rounded Rectangle 12"/>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dirty="0" smtClean="0"/>
                <a:t>myDAQ      Timer / Counter Tasks    (What can they do?)</a:t>
              </a:r>
              <a:endParaRPr lang="en-US" sz="2800" b="1" kern="1200" dirty="0"/>
            </a:p>
          </p:txBody>
        </p:sp>
      </p:grpSp>
    </p:spTree>
    <p:extLst>
      <p:ext uri="{BB962C8B-B14F-4D97-AF65-F5344CB8AC3E}">
        <p14:creationId xmlns:p14="http://schemas.microsoft.com/office/powerpoint/2010/main" val="145937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additive="base">
                                        <p:cTn id="3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anim calcmode="lin" valueType="num">
                                      <p:cBhvr additive="base">
                                        <p:cTn id="43"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11" end="11"/>
                                            </p:txEl>
                                          </p:spTgt>
                                        </p:tgtEl>
                                        <p:attrNameLst>
                                          <p:attrName>style.visibility</p:attrName>
                                        </p:attrNameLst>
                                      </p:cBhvr>
                                      <p:to>
                                        <p:strVal val="visible"/>
                                      </p:to>
                                    </p:set>
                                    <p:anim calcmode="lin" valueType="num">
                                      <p:cBhvr additive="base">
                                        <p:cTn id="55"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50</a:t>
            </a:fld>
            <a:endParaRPr lang="en-US"/>
          </a:p>
        </p:txBody>
      </p:sp>
      <p:pic>
        <p:nvPicPr>
          <p:cNvPr id="6" name="Picture 5"/>
          <p:cNvPicPr>
            <a:picLocks noChangeAspect="1"/>
          </p:cNvPicPr>
          <p:nvPr/>
        </p:nvPicPr>
        <p:blipFill>
          <a:blip r:embed="rId2"/>
          <a:stretch>
            <a:fillRect/>
          </a:stretch>
        </p:blipFill>
        <p:spPr>
          <a:xfrm>
            <a:off x="438276" y="1137785"/>
            <a:ext cx="5248275" cy="5105400"/>
          </a:xfrm>
          <a:prstGeom prst="rect">
            <a:avLst/>
          </a:prstGeom>
        </p:spPr>
      </p:pic>
      <p:sp>
        <p:nvSpPr>
          <p:cNvPr id="2" name="Rectangle 1"/>
          <p:cNvSpPr/>
          <p:nvPr/>
        </p:nvSpPr>
        <p:spPr>
          <a:xfrm>
            <a:off x="666776" y="1216162"/>
            <a:ext cx="2634343" cy="646331"/>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Front panel of the previous program.</a:t>
            </a:r>
            <a:endParaRPr lang="en-CA" dirty="0"/>
          </a:p>
        </p:txBody>
      </p:sp>
      <p:pic>
        <p:nvPicPr>
          <p:cNvPr id="8" name="Picture 7"/>
          <p:cNvPicPr>
            <a:picLocks noChangeAspect="1"/>
          </p:cNvPicPr>
          <p:nvPr/>
        </p:nvPicPr>
        <p:blipFill>
          <a:blip r:embed="rId3"/>
          <a:stretch>
            <a:fillRect/>
          </a:stretch>
        </p:blipFill>
        <p:spPr>
          <a:xfrm>
            <a:off x="6096000" y="2168433"/>
            <a:ext cx="4966102" cy="4074751"/>
          </a:xfrm>
          <a:prstGeom prst="rect">
            <a:avLst/>
          </a:prstGeom>
        </p:spPr>
      </p:pic>
      <p:sp>
        <p:nvSpPr>
          <p:cNvPr id="10" name="Rectangle 9"/>
          <p:cNvSpPr/>
          <p:nvPr/>
        </p:nvSpPr>
        <p:spPr>
          <a:xfrm>
            <a:off x="6096000" y="1123369"/>
            <a:ext cx="4841966"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Express VI to configure write to measurement file.</a:t>
            </a:r>
            <a:endParaRPr lang="en-CA" dirty="0"/>
          </a:p>
        </p:txBody>
      </p:sp>
      <p:sp>
        <p:nvSpPr>
          <p:cNvPr id="11" name="Rectangle 10"/>
          <p:cNvSpPr/>
          <p:nvPr/>
        </p:nvSpPr>
        <p:spPr>
          <a:xfrm>
            <a:off x="6096000" y="1492701"/>
            <a:ext cx="4966102" cy="646331"/>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The file can include a date and time stamp for each sample.</a:t>
            </a:r>
            <a:endParaRPr lang="en-CA" dirty="0"/>
          </a:p>
        </p:txBody>
      </p:sp>
      <p:grpSp>
        <p:nvGrpSpPr>
          <p:cNvPr id="13" name="Group 12"/>
          <p:cNvGrpSpPr/>
          <p:nvPr/>
        </p:nvGrpSpPr>
        <p:grpSpPr>
          <a:xfrm>
            <a:off x="1644333" y="207572"/>
            <a:ext cx="7616578" cy="610342"/>
            <a:chOff x="0" y="181"/>
            <a:chExt cx="7616578" cy="610342"/>
          </a:xfrm>
          <a:scene3d>
            <a:camera prst="orthographicFront"/>
            <a:lightRig rig="flat" dir="t"/>
          </a:scene3d>
        </p:grpSpPr>
        <p:sp>
          <p:nvSpPr>
            <p:cNvPr id="14" name="Rounded Rectangle 13"/>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dirty="0" smtClean="0"/>
                <a:t>      Configure and write to Microsoft Excel File</a:t>
              </a:r>
              <a:endParaRPr lang="en-US" sz="2800" kern="1200" dirty="0"/>
            </a:p>
          </p:txBody>
        </p:sp>
      </p:grpSp>
    </p:spTree>
    <p:extLst>
      <p:ext uri="{BB962C8B-B14F-4D97-AF65-F5344CB8AC3E}">
        <p14:creationId xmlns:p14="http://schemas.microsoft.com/office/powerpoint/2010/main" val="3610731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51</a:t>
            </a:fld>
            <a:endParaRPr lang="en-US"/>
          </a:p>
        </p:txBody>
      </p:sp>
      <p:sp>
        <p:nvSpPr>
          <p:cNvPr id="8" name="Rectangle 7"/>
          <p:cNvSpPr/>
          <p:nvPr/>
        </p:nvSpPr>
        <p:spPr>
          <a:xfrm>
            <a:off x="3112384" y="401689"/>
            <a:ext cx="5896229"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Write to Excel Spreadsheet</a:t>
            </a:r>
          </a:p>
        </p:txBody>
      </p:sp>
      <p:pic>
        <p:nvPicPr>
          <p:cNvPr id="2" name="Picture 1"/>
          <p:cNvPicPr>
            <a:picLocks noChangeAspect="1"/>
          </p:cNvPicPr>
          <p:nvPr/>
        </p:nvPicPr>
        <p:blipFill>
          <a:blip r:embed="rId2"/>
          <a:stretch>
            <a:fillRect/>
          </a:stretch>
        </p:blipFill>
        <p:spPr>
          <a:xfrm>
            <a:off x="1911241" y="1513654"/>
            <a:ext cx="8314034" cy="4516657"/>
          </a:xfrm>
          <a:prstGeom prst="rect">
            <a:avLst/>
          </a:prstGeom>
        </p:spPr>
      </p:pic>
      <p:sp>
        <p:nvSpPr>
          <p:cNvPr id="3" name="Rectangle 2"/>
          <p:cNvSpPr/>
          <p:nvPr/>
        </p:nvSpPr>
        <p:spPr>
          <a:xfrm>
            <a:off x="4819294" y="1840077"/>
            <a:ext cx="5187959" cy="369332"/>
          </a:xfrm>
          <a:prstGeom prst="rect">
            <a:avLst/>
          </a:prstGeom>
        </p:spPr>
        <p:txBody>
          <a:bodyPr wrap="none">
            <a:spAutoFit/>
          </a:bodyPr>
          <a:lstStyle/>
          <a:p>
            <a:r>
              <a:rPr lang="en-US" dirty="0">
                <a:effectLst>
                  <a:outerShdw blurRad="38100" dist="38100" dir="2700000" algn="tl">
                    <a:srgbClr val="000000">
                      <a:alpha val="43137"/>
                    </a:srgbClr>
                  </a:outerShdw>
                </a:effectLst>
                <a:latin typeface="Calibri" panose="020F0502020204030204" pitchFamily="34" charset="0"/>
              </a:rPr>
              <a:t>File opened in Excel to view the time stamp and data.</a:t>
            </a:r>
            <a:endParaRPr lang="en-CA" dirty="0"/>
          </a:p>
        </p:txBody>
      </p:sp>
      <p:sp>
        <p:nvSpPr>
          <p:cNvPr id="7" name="Rectangle 6"/>
          <p:cNvSpPr/>
          <p:nvPr/>
        </p:nvSpPr>
        <p:spPr>
          <a:xfrm>
            <a:off x="5374466" y="4986049"/>
            <a:ext cx="4632787" cy="1200329"/>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Graph created using the date.</a:t>
            </a:r>
          </a:p>
          <a:p>
            <a:endParaRPr lang="en-US" dirty="0">
              <a:effectLst>
                <a:outerShdw blurRad="38100" dist="38100" dir="2700000" algn="tl">
                  <a:srgbClr val="000000">
                    <a:alpha val="43137"/>
                  </a:srgbClr>
                </a:outerShdw>
              </a:effectLst>
              <a:latin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rPr>
              <a:t>The sample time can be in ms. to many seconds or even days.</a:t>
            </a:r>
            <a:endParaRPr lang="en-CA" dirty="0"/>
          </a:p>
        </p:txBody>
      </p:sp>
    </p:spTree>
    <p:extLst>
      <p:ext uri="{BB962C8B-B14F-4D97-AF65-F5344CB8AC3E}">
        <p14:creationId xmlns:p14="http://schemas.microsoft.com/office/powerpoint/2010/main" val="3465074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Scalar</a:t>
            </a:r>
            <a:r>
              <a:rPr lang="en-US" dirty="0" smtClean="0">
                <a:latin typeface="Cambria" panose="02040503050406030204" pitchFamily="18" charset="0"/>
              </a:rPr>
              <a:t> – a value with magnitude only, data type that contains a single value, scalars have no direction.</a:t>
            </a:r>
          </a:p>
          <a:p>
            <a:pPr marL="0" indent="0">
              <a:buNone/>
            </a:pPr>
            <a:endParaRPr lang="en-US" dirty="0" smtClean="0">
              <a:latin typeface="Cambria" panose="02040503050406030204" pitchFamily="18" charset="0"/>
            </a:endParaRPr>
          </a:p>
          <a:p>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Vector</a:t>
            </a:r>
            <a:r>
              <a:rPr lang="en-US" dirty="0" smtClean="0">
                <a:latin typeface="Cambria" panose="02040503050406030204" pitchFamily="18" charset="0"/>
              </a:rPr>
              <a:t> – vectors have magnitude and direction.</a:t>
            </a:r>
          </a:p>
          <a:p>
            <a:pPr marL="0" indent="0">
              <a:buNone/>
            </a:pPr>
            <a:endParaRPr lang="en-US" dirty="0" smtClean="0">
              <a:latin typeface="Cambria" panose="02040503050406030204" pitchFamily="18" charset="0"/>
            </a:endParaRPr>
          </a:p>
          <a:p>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Array</a:t>
            </a:r>
            <a:r>
              <a:rPr lang="en-US" dirty="0" smtClean="0">
                <a:latin typeface="Cambria" panose="02040503050406030204" pitchFamily="18" charset="0"/>
              </a:rPr>
              <a:t> – A collection of data elements that are all of the </a:t>
            </a:r>
            <a:r>
              <a:rPr lang="en-US" dirty="0" smtClean="0">
                <a:solidFill>
                  <a:srgbClr val="FF0000"/>
                </a:solidFill>
                <a:latin typeface="Cambria" panose="02040503050406030204" pitchFamily="18" charset="0"/>
              </a:rPr>
              <a:t>same data </a:t>
            </a:r>
            <a:r>
              <a:rPr lang="en-US" dirty="0" smtClean="0">
                <a:latin typeface="Cambria" panose="02040503050406030204" pitchFamily="18" charset="0"/>
              </a:rPr>
              <a:t>type.</a:t>
            </a:r>
            <a:endParaRPr lang="en-US" dirty="0">
              <a:latin typeface="Cambria" panose="02040503050406030204" pitchFamily="18" charset="0"/>
            </a:endParaRPr>
          </a:p>
        </p:txBody>
      </p:sp>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52</a:t>
            </a:fld>
            <a:endParaRPr lang="en-US"/>
          </a:p>
        </p:txBody>
      </p:sp>
      <p:sp>
        <p:nvSpPr>
          <p:cNvPr id="6" name="Rectangle 5"/>
          <p:cNvSpPr/>
          <p:nvPr/>
        </p:nvSpPr>
        <p:spPr>
          <a:xfrm>
            <a:off x="2131760" y="401689"/>
            <a:ext cx="7857472"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Scalars, Vectors and Arrays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spTree>
    <p:extLst>
      <p:ext uri="{BB962C8B-B14F-4D97-AF65-F5344CB8AC3E}">
        <p14:creationId xmlns:p14="http://schemas.microsoft.com/office/powerpoint/2010/main" val="283515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690" y="1155611"/>
            <a:ext cx="8229600" cy="4525963"/>
          </a:xfrm>
        </p:spPr>
        <p:txBody>
          <a:bodyPr>
            <a:normAutofit/>
          </a:bodyPr>
          <a:lstStyle/>
          <a:p>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An array is a collection of data elements that are all of the same type.</a:t>
            </a:r>
          </a:p>
          <a:p>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Arrays are accessed by their indices; each element ‘s index is in the range of 0 to </a:t>
            </a:r>
            <a:r>
              <a:rPr lang="en-US" i="1" dirty="0" smtClean="0">
                <a:solidFill>
                  <a:srgbClr val="FF0000"/>
                </a:solidFill>
                <a:effectLst>
                  <a:outerShdw blurRad="38100" dist="38100" dir="2700000" algn="tl">
                    <a:srgbClr val="000000">
                      <a:alpha val="43137"/>
                    </a:srgbClr>
                  </a:outerShdw>
                </a:effectLst>
                <a:latin typeface="Cambria" panose="02040503050406030204" pitchFamily="18" charset="0"/>
              </a:rPr>
              <a:t>N</a:t>
            </a:r>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-1 where </a:t>
            </a:r>
            <a:r>
              <a:rPr lang="en-US" i="1" dirty="0" smtClean="0">
                <a:solidFill>
                  <a:srgbClr val="FF0000"/>
                </a:solidFill>
                <a:effectLst>
                  <a:outerShdw blurRad="38100" dist="38100" dir="2700000" algn="tl">
                    <a:srgbClr val="000000">
                      <a:alpha val="43137"/>
                    </a:srgbClr>
                  </a:outerShdw>
                </a:effectLst>
                <a:latin typeface="Cambria" panose="02040503050406030204" pitchFamily="18" charset="0"/>
              </a:rPr>
              <a:t>N</a:t>
            </a:r>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 is the total elements in the array.</a:t>
            </a:r>
          </a:p>
        </p:txBody>
      </p:sp>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53</a:t>
            </a:fld>
            <a:endParaRPr lang="en-US"/>
          </a:p>
        </p:txBody>
      </p:sp>
      <p:sp>
        <p:nvSpPr>
          <p:cNvPr id="6" name="Rectangle 5"/>
          <p:cNvSpPr/>
          <p:nvPr/>
        </p:nvSpPr>
        <p:spPr>
          <a:xfrm>
            <a:off x="5054479" y="401689"/>
            <a:ext cx="2012025"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Arrays</a:t>
            </a:r>
          </a:p>
        </p:txBody>
      </p:sp>
      <p:pic>
        <p:nvPicPr>
          <p:cNvPr id="2050" name="Picture 2"/>
          <p:cNvPicPr>
            <a:picLocks noChangeAspect="1" noChangeArrowheads="1"/>
          </p:cNvPicPr>
          <p:nvPr/>
        </p:nvPicPr>
        <p:blipFill>
          <a:blip r:embed="rId2" cstate="print"/>
          <a:srcRect/>
          <a:stretch>
            <a:fillRect/>
          </a:stretch>
        </p:blipFill>
        <p:spPr bwMode="auto">
          <a:xfrm>
            <a:off x="3517854" y="4367924"/>
            <a:ext cx="6205491" cy="545083"/>
          </a:xfrm>
          <a:prstGeom prst="rect">
            <a:avLst/>
          </a:prstGeom>
          <a:noFill/>
          <a:ln w="9525">
            <a:noFill/>
            <a:miter lim="800000"/>
            <a:headEnd/>
            <a:tailEnd/>
          </a:ln>
        </p:spPr>
      </p:pic>
      <p:sp>
        <p:nvSpPr>
          <p:cNvPr id="9" name="TextBox 8"/>
          <p:cNvSpPr txBox="1"/>
          <p:nvPr/>
        </p:nvSpPr>
        <p:spPr>
          <a:xfrm>
            <a:off x="2796702" y="4337984"/>
            <a:ext cx="615361" cy="307777"/>
          </a:xfrm>
          <a:prstGeom prst="rect">
            <a:avLst/>
          </a:prstGeom>
          <a:noFill/>
        </p:spPr>
        <p:txBody>
          <a:bodyPr wrap="none" rtlCol="0">
            <a:spAutoFit/>
          </a:bodyPr>
          <a:lstStyle/>
          <a:p>
            <a:r>
              <a:rPr lang="en-US" sz="1400" dirty="0">
                <a:latin typeface="Cambria" panose="02040503050406030204" pitchFamily="18" charset="0"/>
              </a:rPr>
              <a:t>Index</a:t>
            </a:r>
          </a:p>
        </p:txBody>
      </p:sp>
      <p:sp>
        <p:nvSpPr>
          <p:cNvPr id="11" name="TextBox 10"/>
          <p:cNvSpPr txBox="1"/>
          <p:nvPr/>
        </p:nvSpPr>
        <p:spPr>
          <a:xfrm>
            <a:off x="7308374" y="5055884"/>
            <a:ext cx="2252348" cy="307777"/>
          </a:xfrm>
          <a:prstGeom prst="rect">
            <a:avLst/>
          </a:prstGeom>
          <a:noFill/>
        </p:spPr>
        <p:txBody>
          <a:bodyPr wrap="none" rtlCol="0">
            <a:spAutoFit/>
          </a:bodyPr>
          <a:lstStyle/>
          <a:p>
            <a:r>
              <a:rPr lang="en-US" sz="1400" dirty="0">
                <a:latin typeface="Cambria" panose="02040503050406030204" pitchFamily="18" charset="0"/>
              </a:rPr>
              <a:t>10-Element Numeric Array</a:t>
            </a:r>
          </a:p>
        </p:txBody>
      </p:sp>
      <p:sp>
        <p:nvSpPr>
          <p:cNvPr id="12" name="TextBox 11"/>
          <p:cNvSpPr txBox="1"/>
          <p:nvPr/>
        </p:nvSpPr>
        <p:spPr>
          <a:xfrm>
            <a:off x="2580514" y="4582868"/>
            <a:ext cx="899605" cy="307777"/>
          </a:xfrm>
          <a:prstGeom prst="rect">
            <a:avLst/>
          </a:prstGeom>
          <a:noFill/>
        </p:spPr>
        <p:txBody>
          <a:bodyPr wrap="none" rtlCol="0">
            <a:spAutoFit/>
          </a:bodyPr>
          <a:lstStyle/>
          <a:p>
            <a:r>
              <a:rPr lang="en-US" sz="1400" dirty="0">
                <a:latin typeface="Cambria" panose="02040503050406030204" pitchFamily="18" charset="0"/>
              </a:rPr>
              <a:t>Elements</a:t>
            </a:r>
          </a:p>
        </p:txBody>
      </p:sp>
      <p:sp>
        <p:nvSpPr>
          <p:cNvPr id="14" name="Rectangle 13"/>
          <p:cNvSpPr/>
          <p:nvPr/>
        </p:nvSpPr>
        <p:spPr>
          <a:xfrm>
            <a:off x="2007833" y="5547195"/>
            <a:ext cx="6511771" cy="646331"/>
          </a:xfrm>
          <a:prstGeom prst="rect">
            <a:avLst/>
          </a:prstGeom>
        </p:spPr>
        <p:txBody>
          <a:bodyPr wrap="square">
            <a:spAutoFit/>
          </a:bodyPr>
          <a:lstStyle/>
          <a:p>
            <a:r>
              <a:rPr lang="en-US" dirty="0">
                <a:hlinkClick r:id="rId3"/>
              </a:rPr>
              <a:t>http://cnx.org/content/m14768/latest/lvt_arrays-creating.html</a:t>
            </a:r>
            <a:endParaRPr lang="en-US" dirty="0"/>
          </a:p>
          <a:p>
            <a:endParaRPr lang="en-US" dirty="0"/>
          </a:p>
        </p:txBody>
      </p:sp>
      <p:sp>
        <p:nvSpPr>
          <p:cNvPr id="15" name="TextBox 14"/>
          <p:cNvSpPr txBox="1"/>
          <p:nvPr/>
        </p:nvSpPr>
        <p:spPr>
          <a:xfrm>
            <a:off x="2109925" y="5220071"/>
            <a:ext cx="3709926" cy="307777"/>
          </a:xfrm>
          <a:prstGeom prst="rect">
            <a:avLst/>
          </a:prstGeom>
          <a:noFill/>
        </p:spPr>
        <p:txBody>
          <a:bodyPr wrap="none" rtlCol="0">
            <a:spAutoFit/>
          </a:bodyPr>
          <a:lstStyle/>
          <a:p>
            <a:r>
              <a:rPr lang="en-US" sz="1400" dirty="0">
                <a:latin typeface="Cambria" panose="02040503050406030204" pitchFamily="18" charset="0"/>
              </a:rPr>
              <a:t>How to create an array Video – Good Example.</a:t>
            </a:r>
          </a:p>
        </p:txBody>
      </p:sp>
    </p:spTree>
    <p:extLst>
      <p:ext uri="{BB962C8B-B14F-4D97-AF65-F5344CB8AC3E}">
        <p14:creationId xmlns:p14="http://schemas.microsoft.com/office/powerpoint/2010/main" val="22887462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710" y="1360503"/>
            <a:ext cx="8229600" cy="4525963"/>
          </a:xfrm>
        </p:spPr>
        <p:txBody>
          <a:bodyPr>
            <a:normAutofit lnSpcReduction="10000"/>
          </a:bodyPr>
          <a:lstStyle/>
          <a:p>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Arrays are often used to store data obtained from sensors, voltages and inputs that are read from a data acquisition (DAQ) system. </a:t>
            </a:r>
          </a:p>
          <a:p>
            <a:endParaRPr lang="en-US" dirty="0" smtClean="0">
              <a:solidFill>
                <a:srgbClr val="FF0000"/>
              </a:solidFill>
              <a:effectLst>
                <a:outerShdw blurRad="38100" dist="38100" dir="2700000" algn="tl">
                  <a:srgbClr val="000000">
                    <a:alpha val="43137"/>
                  </a:srgbClr>
                </a:outerShdw>
              </a:effectLst>
              <a:latin typeface="Cambria" panose="02040503050406030204" pitchFamily="18" charset="0"/>
            </a:endParaRPr>
          </a:p>
          <a:p>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Arrays have many functions that makes working with a group of data easier.</a:t>
            </a:r>
          </a:p>
          <a:p>
            <a:pPr lvl="2"/>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Finding the number of values in the array.</a:t>
            </a:r>
          </a:p>
          <a:p>
            <a:pPr lvl="2"/>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Finding the minimum and maximum in the array.</a:t>
            </a:r>
          </a:p>
          <a:p>
            <a:pPr lvl="2"/>
            <a:r>
              <a:rPr lang="en-US" dirty="0" smtClean="0">
                <a:solidFill>
                  <a:srgbClr val="FF0000"/>
                </a:solidFill>
                <a:effectLst>
                  <a:outerShdw blurRad="38100" dist="38100" dir="2700000" algn="tl">
                    <a:srgbClr val="000000">
                      <a:alpha val="43137"/>
                    </a:srgbClr>
                  </a:outerShdw>
                </a:effectLst>
                <a:latin typeface="Cambria" panose="02040503050406030204" pitchFamily="18" charset="0"/>
              </a:rPr>
              <a:t>Finding the average of the array.</a:t>
            </a:r>
          </a:p>
          <a:p>
            <a:pPr lvl="2">
              <a:buNone/>
            </a:pPr>
            <a:endParaRPr lang="en-US" dirty="0" smtClean="0">
              <a:solidFill>
                <a:srgbClr val="FF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54</a:t>
            </a:fld>
            <a:endParaRPr lang="en-US"/>
          </a:p>
        </p:txBody>
      </p:sp>
      <p:sp>
        <p:nvSpPr>
          <p:cNvPr id="6" name="Rectangle 5"/>
          <p:cNvSpPr/>
          <p:nvPr/>
        </p:nvSpPr>
        <p:spPr>
          <a:xfrm>
            <a:off x="5054479" y="401689"/>
            <a:ext cx="2012026"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Arrays</a:t>
            </a:r>
          </a:p>
        </p:txBody>
      </p:sp>
    </p:spTree>
    <p:extLst>
      <p:ext uri="{BB962C8B-B14F-4D97-AF65-F5344CB8AC3E}">
        <p14:creationId xmlns:p14="http://schemas.microsoft.com/office/powerpoint/2010/main" val="851024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55</a:t>
            </a:fld>
            <a:endParaRPr lang="en-US"/>
          </a:p>
        </p:txBody>
      </p:sp>
      <p:sp>
        <p:nvSpPr>
          <p:cNvPr id="6" name="Rectangle 5"/>
          <p:cNvSpPr/>
          <p:nvPr/>
        </p:nvSpPr>
        <p:spPr>
          <a:xfrm>
            <a:off x="2064755" y="401689"/>
            <a:ext cx="7991483"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Creating Arrays in LabVIEW</a:t>
            </a:r>
          </a:p>
        </p:txBody>
      </p:sp>
      <p:sp>
        <p:nvSpPr>
          <p:cNvPr id="7" name="TextBox 6"/>
          <p:cNvSpPr txBox="1"/>
          <p:nvPr/>
        </p:nvSpPr>
        <p:spPr>
          <a:xfrm>
            <a:off x="1923496" y="1722269"/>
            <a:ext cx="7732450" cy="2677656"/>
          </a:xfrm>
          <a:prstGeom prst="rect">
            <a:avLst/>
          </a:prstGeom>
          <a:noFill/>
        </p:spPr>
        <p:txBody>
          <a:bodyPr wrap="square" rtlCol="0">
            <a:spAutoFit/>
          </a:bodyPr>
          <a:lstStyle/>
          <a:p>
            <a:pPr marL="342900" indent="-342900">
              <a:buFont typeface="+mj-lt"/>
              <a:buAutoNum type="arabicPeriod"/>
            </a:pPr>
            <a:r>
              <a:rPr lang="en-US" sz="2400" b="1" dirty="0">
                <a:effectLst>
                  <a:outerShdw blurRad="38100" dist="38100" dir="2700000" algn="tl">
                    <a:srgbClr val="000000">
                      <a:alpha val="43137"/>
                    </a:srgbClr>
                  </a:outerShdw>
                </a:effectLst>
                <a:latin typeface="Cambria" panose="02040503050406030204" pitchFamily="18" charset="0"/>
              </a:rPr>
              <a:t>Place an empty array shell onto the block diagram.</a:t>
            </a:r>
          </a:p>
          <a:p>
            <a:pPr marL="342900" indent="-342900">
              <a:buFont typeface="+mj-lt"/>
              <a:buAutoNum type="arabicPeriod"/>
            </a:pPr>
            <a:endParaRPr lang="en-US" sz="2400" b="1" dirty="0">
              <a:effectLst>
                <a:outerShdw blurRad="38100" dist="38100" dir="2700000" algn="tl">
                  <a:srgbClr val="000000">
                    <a:alpha val="43137"/>
                  </a:srgbClr>
                </a:outerShdw>
              </a:effectLst>
            </a:endParaRPr>
          </a:p>
          <a:p>
            <a:pPr marL="342900" indent="-342900">
              <a:buFont typeface="+mj-lt"/>
              <a:buAutoNum type="arabicPeriod"/>
            </a:pPr>
            <a:endParaRPr lang="en-US" sz="2400" b="1" dirty="0">
              <a:effectLst>
                <a:outerShdw blurRad="38100" dist="38100" dir="2700000" algn="tl">
                  <a:srgbClr val="000000">
                    <a:alpha val="43137"/>
                  </a:srgbClr>
                </a:outerShdw>
              </a:effectLst>
            </a:endParaRPr>
          </a:p>
          <a:p>
            <a:pPr marL="342900" indent="-342900">
              <a:buFont typeface="+mj-lt"/>
              <a:buAutoNum type="arabicPeriod"/>
            </a:pPr>
            <a:endParaRPr lang="en-US" sz="2400" b="1" dirty="0">
              <a:effectLst>
                <a:outerShdw blurRad="38100" dist="38100" dir="2700000" algn="tl">
                  <a:srgbClr val="000000">
                    <a:alpha val="43137"/>
                  </a:srgbClr>
                </a:outerShdw>
              </a:effectLst>
            </a:endParaRPr>
          </a:p>
          <a:p>
            <a:pPr marL="342900" indent="-342900">
              <a:buFont typeface="+mj-lt"/>
              <a:buAutoNum type="arabicPeriod"/>
            </a:pPr>
            <a:endParaRPr lang="en-US" sz="2400" b="1" dirty="0">
              <a:effectLst>
                <a:outerShdw blurRad="38100" dist="38100" dir="2700000" algn="tl">
                  <a:srgbClr val="000000">
                    <a:alpha val="43137"/>
                  </a:srgbClr>
                </a:outerShdw>
              </a:effectLst>
            </a:endParaRPr>
          </a:p>
          <a:p>
            <a:pPr marL="342900" indent="-342900">
              <a:buFont typeface="+mj-lt"/>
              <a:buAutoNum type="arabicPeriod"/>
            </a:pPr>
            <a:endParaRPr lang="en-US" sz="2400" b="1" dirty="0">
              <a:effectLst>
                <a:outerShdw blurRad="38100" dist="38100" dir="2700000" algn="tl">
                  <a:srgbClr val="000000">
                    <a:alpha val="43137"/>
                  </a:srgbClr>
                </a:outerShdw>
              </a:effectLst>
            </a:endParaRPr>
          </a:p>
          <a:p>
            <a:pPr marL="342900" indent="-342900">
              <a:buFont typeface="+mj-lt"/>
              <a:buAutoNum type="arabicPeriod"/>
            </a:pPr>
            <a:endParaRPr lang="en-US" sz="24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1775144" y="2656988"/>
            <a:ext cx="4348152" cy="344988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076139" y="3064930"/>
            <a:ext cx="2980099" cy="2122412"/>
          </a:xfrm>
          <a:prstGeom prst="rect">
            <a:avLst/>
          </a:prstGeom>
          <a:noFill/>
          <a:ln w="9525">
            <a:noFill/>
            <a:miter lim="800000"/>
            <a:headEnd/>
            <a:tailEnd/>
          </a:ln>
        </p:spPr>
      </p:pic>
      <p:cxnSp>
        <p:nvCxnSpPr>
          <p:cNvPr id="10" name="Straight Arrow Connector 9"/>
          <p:cNvCxnSpPr/>
          <p:nvPr/>
        </p:nvCxnSpPr>
        <p:spPr>
          <a:xfrm flipV="1">
            <a:off x="6273422" y="4012442"/>
            <a:ext cx="782453" cy="5033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64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56</a:t>
            </a:fld>
            <a:endParaRPr lang="en-US"/>
          </a:p>
        </p:txBody>
      </p:sp>
      <p:sp>
        <p:nvSpPr>
          <p:cNvPr id="6" name="Rectangle 5"/>
          <p:cNvSpPr/>
          <p:nvPr/>
        </p:nvSpPr>
        <p:spPr>
          <a:xfrm>
            <a:off x="2064755" y="401689"/>
            <a:ext cx="7991483"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Creating Arrays in LabVIEW</a:t>
            </a:r>
          </a:p>
        </p:txBody>
      </p:sp>
      <p:sp>
        <p:nvSpPr>
          <p:cNvPr id="7" name="TextBox 6"/>
          <p:cNvSpPr txBox="1"/>
          <p:nvPr/>
        </p:nvSpPr>
        <p:spPr>
          <a:xfrm>
            <a:off x="2180948" y="1296140"/>
            <a:ext cx="7732450" cy="1569660"/>
          </a:xfrm>
          <a:prstGeom prst="rect">
            <a:avLst/>
          </a:prstGeom>
          <a:noFill/>
        </p:spPr>
        <p:txBody>
          <a:bodyPr wrap="square" rtlCol="0">
            <a:spAutoFit/>
          </a:bodyPr>
          <a:lstStyle/>
          <a:p>
            <a:pPr marL="457200" indent="-457200">
              <a:buFont typeface="+mj-lt"/>
              <a:buAutoNum type="arabicPeriod" startAt="2"/>
            </a:pPr>
            <a:r>
              <a:rPr lang="en-US" sz="2400" b="1" dirty="0">
                <a:effectLst>
                  <a:outerShdw blurRad="38100" dist="38100" dir="2700000" algn="tl">
                    <a:srgbClr val="000000">
                      <a:alpha val="43137"/>
                    </a:srgbClr>
                  </a:outerShdw>
                </a:effectLst>
                <a:latin typeface="Cambria" panose="02040503050406030204" pitchFamily="18" charset="0"/>
              </a:rPr>
              <a:t>Drag a data object(such as a numeric indicator or control) into the empty element window. Resize the shell by dragging the frame handles.</a:t>
            </a:r>
          </a:p>
          <a:p>
            <a:pPr marL="342900" indent="-342900">
              <a:buFont typeface="+mj-lt"/>
              <a:buAutoNum type="arabicPeriod" startAt="2"/>
            </a:pPr>
            <a:endParaRPr lang="en-US" sz="2400" b="1" dirty="0">
              <a:effectLst>
                <a:outerShdw blurRad="38100" dist="38100" dir="2700000" algn="tl">
                  <a:srgbClr val="000000">
                    <a:alpha val="43137"/>
                  </a:srgbClr>
                </a:outerShdw>
              </a:effectLst>
            </a:endParaRPr>
          </a:p>
        </p:txBody>
      </p:sp>
      <p:pic>
        <p:nvPicPr>
          <p:cNvPr id="3077" name="Picture 5"/>
          <p:cNvPicPr>
            <a:picLocks noChangeAspect="1" noChangeArrowheads="1"/>
          </p:cNvPicPr>
          <p:nvPr/>
        </p:nvPicPr>
        <p:blipFill>
          <a:blip r:embed="rId2" cstate="print"/>
          <a:srcRect/>
          <a:stretch>
            <a:fillRect/>
          </a:stretch>
        </p:blipFill>
        <p:spPr bwMode="auto">
          <a:xfrm>
            <a:off x="5554461" y="2512381"/>
            <a:ext cx="3834208" cy="1464814"/>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5962560" y="4176437"/>
            <a:ext cx="3277751" cy="1718336"/>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2529951" y="3144683"/>
            <a:ext cx="2342567" cy="2687946"/>
          </a:xfrm>
          <a:prstGeom prst="rect">
            <a:avLst/>
          </a:prstGeom>
          <a:noFill/>
          <a:ln w="9525">
            <a:noFill/>
            <a:miter lim="800000"/>
            <a:headEnd/>
            <a:tailEnd/>
          </a:ln>
        </p:spPr>
      </p:pic>
    </p:spTree>
    <p:extLst>
      <p:ext uri="{BB962C8B-B14F-4D97-AF65-F5344CB8AC3E}">
        <p14:creationId xmlns:p14="http://schemas.microsoft.com/office/powerpoint/2010/main" val="1800578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57</a:t>
            </a:fld>
            <a:endParaRPr lang="en-US"/>
          </a:p>
        </p:txBody>
      </p:sp>
      <p:sp>
        <p:nvSpPr>
          <p:cNvPr id="6" name="Rectangle 5"/>
          <p:cNvSpPr/>
          <p:nvPr/>
        </p:nvSpPr>
        <p:spPr>
          <a:xfrm>
            <a:off x="2210564" y="401689"/>
            <a:ext cx="769986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Arrays Example - LabVIEW</a:t>
            </a:r>
          </a:p>
        </p:txBody>
      </p:sp>
      <p:pic>
        <p:nvPicPr>
          <p:cNvPr id="7173" name="Picture 5"/>
          <p:cNvPicPr>
            <a:picLocks noChangeAspect="1" noChangeArrowheads="1"/>
          </p:cNvPicPr>
          <p:nvPr/>
        </p:nvPicPr>
        <p:blipFill>
          <a:blip r:embed="rId2" cstate="print"/>
          <a:srcRect/>
          <a:stretch>
            <a:fillRect/>
          </a:stretch>
        </p:blipFill>
        <p:spPr bwMode="auto">
          <a:xfrm>
            <a:off x="1938836" y="3814716"/>
            <a:ext cx="4074356" cy="1426024"/>
          </a:xfrm>
          <a:prstGeom prst="rect">
            <a:avLst/>
          </a:prstGeom>
          <a:noFill/>
          <a:ln w="9525">
            <a:noFill/>
            <a:miter lim="800000"/>
            <a:headEnd/>
            <a:tailEnd/>
          </a:ln>
        </p:spPr>
      </p:pic>
      <p:pic>
        <p:nvPicPr>
          <p:cNvPr id="7174" name="Picture 6"/>
          <p:cNvPicPr>
            <a:picLocks noChangeAspect="1" noChangeArrowheads="1"/>
          </p:cNvPicPr>
          <p:nvPr/>
        </p:nvPicPr>
        <p:blipFill>
          <a:blip r:embed="rId3" cstate="print"/>
          <a:srcRect/>
          <a:stretch>
            <a:fillRect/>
          </a:stretch>
        </p:blipFill>
        <p:spPr bwMode="auto">
          <a:xfrm>
            <a:off x="1955729" y="1501255"/>
            <a:ext cx="3866459" cy="1650318"/>
          </a:xfrm>
          <a:prstGeom prst="rect">
            <a:avLst/>
          </a:prstGeom>
          <a:noFill/>
          <a:ln w="9525">
            <a:noFill/>
            <a:miter lim="800000"/>
            <a:headEnd/>
            <a:tailEnd/>
          </a:ln>
        </p:spPr>
      </p:pic>
      <p:sp>
        <p:nvSpPr>
          <p:cNvPr id="15" name="TextBox 14"/>
          <p:cNvSpPr txBox="1"/>
          <p:nvPr/>
        </p:nvSpPr>
        <p:spPr>
          <a:xfrm>
            <a:off x="6149267" y="1953086"/>
            <a:ext cx="3506679" cy="2862322"/>
          </a:xfrm>
          <a:prstGeom prst="rect">
            <a:avLst/>
          </a:prstGeom>
          <a:noFill/>
        </p:spPr>
        <p:txBody>
          <a:bodyPr wrap="square" rtlCol="0">
            <a:spAutoFit/>
          </a:bodyPr>
          <a:lstStyle/>
          <a:p>
            <a:pPr>
              <a:buFont typeface="Arial" pitchFamily="34" charset="0"/>
              <a:buChar char="•"/>
            </a:pP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mbria" panose="02040503050406030204" pitchFamily="18" charset="0"/>
              </a:rPr>
              <a:t>Arrays can be a group of characters, Booleans, Numeric etc.</a:t>
            </a:r>
          </a:p>
          <a:p>
            <a:pPr>
              <a:buFont typeface="Arial" pitchFamily="34" charset="0"/>
              <a:buChar char="•"/>
            </a:pPr>
            <a:endParaRPr lang="en-US" dirty="0">
              <a:effectLst>
                <a:outerShdw blurRad="38100" dist="38100" dir="2700000" algn="tl">
                  <a:srgbClr val="000000">
                    <a:alpha val="43137"/>
                  </a:srgbClr>
                </a:outerShdw>
              </a:effectLst>
              <a:latin typeface="Cambria" panose="02040503050406030204" pitchFamily="18" charset="0"/>
            </a:endParaRPr>
          </a:p>
          <a:p>
            <a:pPr>
              <a:buFont typeface="Arial" pitchFamily="34" charset="0"/>
              <a:buChar char="•"/>
            </a:pPr>
            <a:r>
              <a:rPr lang="en-US" dirty="0">
                <a:effectLst>
                  <a:outerShdw blurRad="38100" dist="38100" dir="2700000" algn="tl">
                    <a:srgbClr val="000000">
                      <a:alpha val="43137"/>
                    </a:srgbClr>
                  </a:outerShdw>
                </a:effectLst>
                <a:latin typeface="Cambria" panose="02040503050406030204" pitchFamily="18" charset="0"/>
              </a:rPr>
              <a:t>Wires connecting the array Control to the Array Indicator are bolder.</a:t>
            </a:r>
          </a:p>
          <a:p>
            <a:endParaRPr lang="en-US" dirty="0">
              <a:effectLst>
                <a:outerShdw blurRad="38100" dist="38100" dir="2700000" algn="tl">
                  <a:srgbClr val="000000">
                    <a:alpha val="43137"/>
                  </a:srgbClr>
                </a:outerShdw>
              </a:effectLst>
              <a:latin typeface="Cambria" panose="02040503050406030204" pitchFamily="18" charset="0"/>
            </a:endParaRPr>
          </a:p>
          <a:p>
            <a:pPr>
              <a:buFont typeface="Arial" pitchFamily="34" charset="0"/>
              <a:buChar char="•"/>
            </a:pPr>
            <a:r>
              <a:rPr lang="en-US" dirty="0">
                <a:effectLst>
                  <a:outerShdw blurRad="38100" dist="38100" dir="2700000" algn="tl">
                    <a:srgbClr val="000000">
                      <a:alpha val="43137"/>
                    </a:srgbClr>
                  </a:outerShdw>
                </a:effectLst>
                <a:latin typeface="Cambria" panose="02040503050406030204" pitchFamily="18" charset="0"/>
              </a:rPr>
              <a:t>  Arrays can be indicators or controls.</a:t>
            </a:r>
          </a:p>
        </p:txBody>
      </p:sp>
    </p:spTree>
    <p:extLst>
      <p:ext uri="{BB962C8B-B14F-4D97-AF65-F5344CB8AC3E}">
        <p14:creationId xmlns:p14="http://schemas.microsoft.com/office/powerpoint/2010/main" val="2177078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58</a:t>
            </a:fld>
            <a:endParaRPr lang="en-US"/>
          </a:p>
        </p:txBody>
      </p:sp>
      <p:sp>
        <p:nvSpPr>
          <p:cNvPr id="6" name="Rectangle 5"/>
          <p:cNvSpPr/>
          <p:nvPr/>
        </p:nvSpPr>
        <p:spPr>
          <a:xfrm>
            <a:off x="2538828" y="401689"/>
            <a:ext cx="7043338" cy="830997"/>
          </a:xfrm>
          <a:prstGeom prst="rect">
            <a:avLst/>
          </a:prstGeom>
          <a:noFill/>
        </p:spPr>
        <p:txBody>
          <a:bodyPr wrap="none" lIns="91440" tIns="45720" rIns="91440" bIns="45720">
            <a:spAutoFit/>
          </a:bodyPr>
          <a:lstStyle/>
          <a:p>
            <a:pPr algn="ctr"/>
            <a:r>
              <a:rPr lang="en-US" sz="4800" b="1" dirty="0">
                <a:ln w="0"/>
                <a:solidFill>
                  <a:srgbClr val="0070C0"/>
                </a:solidFill>
                <a:effectLst>
                  <a:outerShdw blurRad="38100" dist="19050" dir="2700000" algn="tl" rotWithShape="0">
                    <a:schemeClr val="dk1">
                      <a:alpha val="40000"/>
                    </a:schemeClr>
                  </a:outerShdw>
                </a:effectLst>
              </a:rPr>
              <a:t>LabVIEW – Array Functions</a:t>
            </a:r>
          </a:p>
        </p:txBody>
      </p:sp>
      <p:sp>
        <p:nvSpPr>
          <p:cNvPr id="7" name="TextBox 6"/>
          <p:cNvSpPr txBox="1"/>
          <p:nvPr/>
        </p:nvSpPr>
        <p:spPr>
          <a:xfrm>
            <a:off x="859006" y="1350927"/>
            <a:ext cx="7732450" cy="2677656"/>
          </a:xfrm>
          <a:prstGeom prst="rect">
            <a:avLst/>
          </a:prstGeom>
          <a:noFill/>
        </p:spPr>
        <p:txBody>
          <a:bodyPr wrap="square" rtlCol="0">
            <a:spAutoFit/>
          </a:bodyPr>
          <a:lstStyle/>
          <a:p>
            <a:pPr marL="342900" indent="-342900">
              <a:buFont typeface="+mj-lt"/>
              <a:buAutoNum type="arabicPeriod"/>
            </a:pPr>
            <a:r>
              <a:rPr lang="en-US" sz="2400" b="1" dirty="0">
                <a:effectLst>
                  <a:outerShdw blurRad="38100" dist="38100" dir="2700000" algn="tl">
                    <a:srgbClr val="000000">
                      <a:alpha val="43137"/>
                    </a:srgbClr>
                  </a:outerShdw>
                </a:effectLst>
                <a:latin typeface="Cambria" panose="02040503050406030204" pitchFamily="18" charset="0"/>
              </a:rPr>
              <a:t>Array Palette</a:t>
            </a:r>
          </a:p>
          <a:p>
            <a:pPr marL="342900" indent="-342900">
              <a:buFont typeface="+mj-lt"/>
              <a:buAutoNum type="arabicPeriod"/>
            </a:pPr>
            <a:endParaRPr lang="en-US" sz="2400" b="1" dirty="0">
              <a:effectLst>
                <a:outerShdw blurRad="38100" dist="38100" dir="2700000" algn="tl">
                  <a:srgbClr val="000000">
                    <a:alpha val="43137"/>
                  </a:srgbClr>
                </a:outerShdw>
              </a:effectLst>
            </a:endParaRPr>
          </a:p>
          <a:p>
            <a:pPr marL="342900" indent="-342900">
              <a:buFont typeface="+mj-lt"/>
              <a:buAutoNum type="arabicPeriod"/>
            </a:pPr>
            <a:endParaRPr lang="en-US" sz="2400" b="1" dirty="0">
              <a:effectLst>
                <a:outerShdw blurRad="38100" dist="38100" dir="2700000" algn="tl">
                  <a:srgbClr val="000000">
                    <a:alpha val="43137"/>
                  </a:srgbClr>
                </a:outerShdw>
              </a:effectLst>
            </a:endParaRPr>
          </a:p>
          <a:p>
            <a:pPr marL="342900" indent="-342900"/>
            <a:endParaRPr lang="en-US" sz="2400" b="1" dirty="0">
              <a:effectLst>
                <a:outerShdw blurRad="38100" dist="38100" dir="2700000" algn="tl">
                  <a:srgbClr val="000000">
                    <a:alpha val="43137"/>
                  </a:srgbClr>
                </a:outerShdw>
              </a:effectLst>
            </a:endParaRPr>
          </a:p>
          <a:p>
            <a:pPr marL="342900" indent="-342900"/>
            <a:endParaRPr lang="en-US" sz="2400" b="1" dirty="0">
              <a:effectLst>
                <a:outerShdw blurRad="38100" dist="38100" dir="2700000" algn="tl">
                  <a:srgbClr val="000000">
                    <a:alpha val="43137"/>
                  </a:srgbClr>
                </a:outerShdw>
              </a:effectLst>
            </a:endParaRPr>
          </a:p>
          <a:p>
            <a:pPr marL="342900" indent="-342900">
              <a:buFont typeface="+mj-lt"/>
              <a:buAutoNum type="arabicPeriod"/>
            </a:pPr>
            <a:endParaRPr lang="en-US" sz="2400" b="1" dirty="0">
              <a:effectLst>
                <a:outerShdw blurRad="38100" dist="38100" dir="2700000" algn="tl">
                  <a:srgbClr val="000000">
                    <a:alpha val="43137"/>
                  </a:srgbClr>
                </a:outerShdw>
              </a:effectLst>
            </a:endParaRPr>
          </a:p>
          <a:p>
            <a:pPr marL="342900" indent="-342900">
              <a:buFont typeface="+mj-lt"/>
              <a:buAutoNum type="arabicPeriod"/>
            </a:pPr>
            <a:endParaRPr lang="en-US" sz="2400" b="1" dirty="0">
              <a:effectLst>
                <a:outerShdw blurRad="38100" dist="38100" dir="2700000" algn="tl">
                  <a:srgbClr val="000000">
                    <a:alpha val="43137"/>
                  </a:srgbClr>
                </a:outerShdw>
              </a:effectLst>
            </a:endParaRPr>
          </a:p>
        </p:txBody>
      </p:sp>
      <p:pic>
        <p:nvPicPr>
          <p:cNvPr id="13316" name="Picture 4"/>
          <p:cNvPicPr>
            <a:picLocks noChangeAspect="1" noChangeArrowheads="1"/>
          </p:cNvPicPr>
          <p:nvPr/>
        </p:nvPicPr>
        <p:blipFill>
          <a:blip r:embed="rId2" cstate="print"/>
          <a:srcRect/>
          <a:stretch>
            <a:fillRect/>
          </a:stretch>
        </p:blipFill>
        <p:spPr bwMode="auto">
          <a:xfrm>
            <a:off x="1954009" y="2157274"/>
            <a:ext cx="5286375" cy="3781425"/>
          </a:xfrm>
          <a:prstGeom prst="rect">
            <a:avLst/>
          </a:prstGeom>
          <a:noFill/>
          <a:ln w="9525">
            <a:noFill/>
            <a:miter lim="800000"/>
            <a:headEnd/>
            <a:tailEnd/>
          </a:ln>
        </p:spPr>
      </p:pic>
      <p:sp>
        <p:nvSpPr>
          <p:cNvPr id="17" name="Rectangle 16"/>
          <p:cNvSpPr/>
          <p:nvPr/>
        </p:nvSpPr>
        <p:spPr>
          <a:xfrm>
            <a:off x="2260847" y="2938510"/>
            <a:ext cx="577048" cy="488271"/>
          </a:xfrm>
          <a:prstGeom prst="rect">
            <a:avLst/>
          </a:prstGeom>
          <a:solidFill>
            <a:srgbClr val="FFFF00">
              <a:alpha val="14000"/>
            </a:srgbClr>
          </a:solidFill>
          <a:ln w="127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59837" y="3497803"/>
            <a:ext cx="577048" cy="488271"/>
          </a:xfrm>
          <a:prstGeom prst="rect">
            <a:avLst/>
          </a:prstGeom>
          <a:solidFill>
            <a:srgbClr val="FFFF00">
              <a:alpha val="14000"/>
            </a:srgbClr>
          </a:solidFill>
          <a:ln w="127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68715" y="2911877"/>
            <a:ext cx="577048" cy="514904"/>
          </a:xfrm>
          <a:prstGeom prst="rect">
            <a:avLst/>
          </a:prstGeom>
          <a:solidFill>
            <a:srgbClr val="FFFF00">
              <a:alpha val="14000"/>
            </a:srgbClr>
          </a:solidFill>
          <a:ln w="127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66695" y="3435660"/>
            <a:ext cx="648070" cy="532659"/>
          </a:xfrm>
          <a:prstGeom prst="rect">
            <a:avLst/>
          </a:prstGeom>
          <a:solidFill>
            <a:srgbClr val="FFFF00">
              <a:alpha val="14000"/>
            </a:srgbClr>
          </a:solidFill>
          <a:ln w="127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36559" y="5086906"/>
            <a:ext cx="754602" cy="559292"/>
          </a:xfrm>
          <a:prstGeom prst="rect">
            <a:avLst/>
          </a:prstGeom>
          <a:solidFill>
            <a:srgbClr val="FFFF00">
              <a:alpha val="14000"/>
            </a:srgbClr>
          </a:solidFill>
          <a:ln w="127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36559" y="4500980"/>
            <a:ext cx="754602" cy="559292"/>
          </a:xfrm>
          <a:prstGeom prst="rect">
            <a:avLst/>
          </a:prstGeom>
          <a:solidFill>
            <a:srgbClr val="FFFF00">
              <a:alpha val="14000"/>
            </a:srgbClr>
          </a:solidFill>
          <a:ln w="127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8" name="Picture 6"/>
          <p:cNvPicPr>
            <a:picLocks noChangeAspect="1" noChangeArrowheads="1"/>
          </p:cNvPicPr>
          <p:nvPr/>
        </p:nvPicPr>
        <p:blipFill>
          <a:blip r:embed="rId3" cstate="print"/>
          <a:srcRect/>
          <a:stretch>
            <a:fillRect/>
          </a:stretch>
        </p:blipFill>
        <p:spPr bwMode="auto">
          <a:xfrm>
            <a:off x="7181619" y="2138364"/>
            <a:ext cx="3190875" cy="752475"/>
          </a:xfrm>
          <a:prstGeom prst="rect">
            <a:avLst/>
          </a:prstGeom>
          <a:noFill/>
          <a:ln w="9525">
            <a:noFill/>
            <a:miter lim="800000"/>
            <a:headEnd/>
            <a:tailEnd/>
          </a:ln>
        </p:spPr>
      </p:pic>
      <p:pic>
        <p:nvPicPr>
          <p:cNvPr id="13319" name="Picture 7"/>
          <p:cNvPicPr>
            <a:picLocks noChangeAspect="1" noChangeArrowheads="1"/>
          </p:cNvPicPr>
          <p:nvPr/>
        </p:nvPicPr>
        <p:blipFill>
          <a:blip r:embed="rId4" cstate="print"/>
          <a:srcRect/>
          <a:stretch>
            <a:fillRect/>
          </a:stretch>
        </p:blipFill>
        <p:spPr bwMode="auto">
          <a:xfrm>
            <a:off x="7170200" y="1511700"/>
            <a:ext cx="2295374" cy="645574"/>
          </a:xfrm>
          <a:prstGeom prst="rect">
            <a:avLst/>
          </a:prstGeom>
          <a:noFill/>
          <a:ln w="9525">
            <a:noFill/>
            <a:miter lim="800000"/>
            <a:headEnd/>
            <a:tailEnd/>
          </a:ln>
        </p:spPr>
      </p:pic>
      <p:pic>
        <p:nvPicPr>
          <p:cNvPr id="13320" name="Picture 8"/>
          <p:cNvPicPr>
            <a:picLocks noChangeAspect="1" noChangeArrowheads="1"/>
          </p:cNvPicPr>
          <p:nvPr/>
        </p:nvPicPr>
        <p:blipFill>
          <a:blip r:embed="rId5" cstate="print"/>
          <a:srcRect/>
          <a:stretch>
            <a:fillRect/>
          </a:stretch>
        </p:blipFill>
        <p:spPr bwMode="auto">
          <a:xfrm>
            <a:off x="7167885" y="2852044"/>
            <a:ext cx="2419350" cy="781050"/>
          </a:xfrm>
          <a:prstGeom prst="rect">
            <a:avLst/>
          </a:prstGeom>
          <a:noFill/>
          <a:ln w="9525">
            <a:noFill/>
            <a:miter lim="800000"/>
            <a:headEnd/>
            <a:tailEnd/>
          </a:ln>
        </p:spPr>
      </p:pic>
      <p:pic>
        <p:nvPicPr>
          <p:cNvPr id="13321" name="Picture 9"/>
          <p:cNvPicPr>
            <a:picLocks noChangeAspect="1" noChangeArrowheads="1"/>
          </p:cNvPicPr>
          <p:nvPr/>
        </p:nvPicPr>
        <p:blipFill>
          <a:blip r:embed="rId6" cstate="print"/>
          <a:srcRect/>
          <a:stretch>
            <a:fillRect/>
          </a:stretch>
        </p:blipFill>
        <p:spPr bwMode="auto">
          <a:xfrm>
            <a:off x="7177412" y="3634575"/>
            <a:ext cx="2400300" cy="742950"/>
          </a:xfrm>
          <a:prstGeom prst="rect">
            <a:avLst/>
          </a:prstGeom>
          <a:noFill/>
          <a:ln w="9525">
            <a:noFill/>
            <a:miter lim="800000"/>
            <a:headEnd/>
            <a:tailEnd/>
          </a:ln>
        </p:spPr>
      </p:pic>
      <p:pic>
        <p:nvPicPr>
          <p:cNvPr id="13322" name="Picture 10"/>
          <p:cNvPicPr>
            <a:picLocks noChangeAspect="1" noChangeArrowheads="1"/>
          </p:cNvPicPr>
          <p:nvPr/>
        </p:nvPicPr>
        <p:blipFill>
          <a:blip r:embed="rId7" cstate="print"/>
          <a:srcRect/>
          <a:stretch>
            <a:fillRect/>
          </a:stretch>
        </p:blipFill>
        <p:spPr bwMode="auto">
          <a:xfrm>
            <a:off x="7166221" y="4402584"/>
            <a:ext cx="2990850" cy="728709"/>
          </a:xfrm>
          <a:prstGeom prst="rect">
            <a:avLst/>
          </a:prstGeom>
          <a:noFill/>
          <a:ln w="9525">
            <a:noFill/>
            <a:miter lim="800000"/>
            <a:headEnd/>
            <a:tailEnd/>
          </a:ln>
        </p:spPr>
      </p:pic>
      <p:pic>
        <p:nvPicPr>
          <p:cNvPr id="13323" name="Picture 11"/>
          <p:cNvPicPr>
            <a:picLocks noChangeAspect="1" noChangeArrowheads="1"/>
          </p:cNvPicPr>
          <p:nvPr/>
        </p:nvPicPr>
        <p:blipFill>
          <a:blip r:embed="rId8" cstate="print"/>
          <a:srcRect/>
          <a:stretch>
            <a:fillRect/>
          </a:stretch>
        </p:blipFill>
        <p:spPr bwMode="auto">
          <a:xfrm>
            <a:off x="7290927" y="5151131"/>
            <a:ext cx="1019175" cy="657225"/>
          </a:xfrm>
          <a:prstGeom prst="rect">
            <a:avLst/>
          </a:prstGeom>
          <a:noFill/>
          <a:ln w="9525">
            <a:noFill/>
            <a:miter lim="800000"/>
            <a:headEnd/>
            <a:tailEnd/>
          </a:ln>
        </p:spPr>
      </p:pic>
      <p:sp>
        <p:nvSpPr>
          <p:cNvPr id="33" name="TextBox 32"/>
          <p:cNvSpPr txBox="1"/>
          <p:nvPr/>
        </p:nvSpPr>
        <p:spPr>
          <a:xfrm>
            <a:off x="8226640" y="5228948"/>
            <a:ext cx="1174489" cy="276999"/>
          </a:xfrm>
          <a:prstGeom prst="rect">
            <a:avLst/>
          </a:prstGeom>
          <a:noFill/>
        </p:spPr>
        <p:txBody>
          <a:bodyPr wrap="none" rtlCol="0">
            <a:spAutoFit/>
          </a:bodyPr>
          <a:lstStyle/>
          <a:p>
            <a:r>
              <a:rPr lang="en-US" sz="1200" dirty="0">
                <a:solidFill>
                  <a:srgbClr val="FF0000"/>
                </a:solidFill>
                <a:latin typeface="Cambria" panose="02040503050406030204" pitchFamily="18" charset="0"/>
              </a:rPr>
              <a:t>Array Constant</a:t>
            </a:r>
          </a:p>
        </p:txBody>
      </p:sp>
      <p:sp>
        <p:nvSpPr>
          <p:cNvPr id="35" name="TextBox 34"/>
          <p:cNvSpPr txBox="1"/>
          <p:nvPr/>
        </p:nvSpPr>
        <p:spPr>
          <a:xfrm>
            <a:off x="9522779" y="1597981"/>
            <a:ext cx="555730" cy="461665"/>
          </a:xfrm>
          <a:prstGeom prst="rect">
            <a:avLst/>
          </a:prstGeom>
          <a:noFill/>
        </p:spPr>
        <p:txBody>
          <a:bodyPr wrap="none" rtlCol="0">
            <a:spAutoFit/>
          </a:bodyPr>
          <a:lstStyle/>
          <a:p>
            <a:r>
              <a:rPr lang="en-US" sz="1200" dirty="0">
                <a:solidFill>
                  <a:srgbClr val="FF0000"/>
                </a:solidFill>
                <a:latin typeface="Cambria" panose="02040503050406030204" pitchFamily="18" charset="0"/>
              </a:rPr>
              <a:t>Array</a:t>
            </a:r>
          </a:p>
          <a:p>
            <a:r>
              <a:rPr lang="en-US" sz="1200" dirty="0">
                <a:solidFill>
                  <a:srgbClr val="FF0000"/>
                </a:solidFill>
                <a:latin typeface="Cambria" panose="02040503050406030204" pitchFamily="18" charset="0"/>
              </a:rPr>
              <a:t>Size</a:t>
            </a:r>
          </a:p>
        </p:txBody>
      </p:sp>
      <p:sp>
        <p:nvSpPr>
          <p:cNvPr id="36" name="TextBox 35"/>
          <p:cNvSpPr txBox="1"/>
          <p:nvPr/>
        </p:nvSpPr>
        <p:spPr>
          <a:xfrm>
            <a:off x="9602678" y="2991775"/>
            <a:ext cx="555730" cy="461665"/>
          </a:xfrm>
          <a:prstGeom prst="rect">
            <a:avLst/>
          </a:prstGeom>
          <a:noFill/>
        </p:spPr>
        <p:txBody>
          <a:bodyPr wrap="none" rtlCol="0">
            <a:spAutoFit/>
          </a:bodyPr>
          <a:lstStyle/>
          <a:p>
            <a:r>
              <a:rPr lang="en-US" sz="1200" dirty="0">
                <a:solidFill>
                  <a:srgbClr val="FF0000"/>
                </a:solidFill>
                <a:latin typeface="Cambria" panose="02040503050406030204" pitchFamily="18" charset="0"/>
              </a:rPr>
              <a:t>Build</a:t>
            </a:r>
          </a:p>
          <a:p>
            <a:r>
              <a:rPr lang="en-US" sz="1200" dirty="0">
                <a:solidFill>
                  <a:srgbClr val="FF0000"/>
                </a:solidFill>
                <a:latin typeface="Cambria" panose="02040503050406030204" pitchFamily="18" charset="0"/>
              </a:rPr>
              <a:t>Array</a:t>
            </a:r>
          </a:p>
        </p:txBody>
      </p:sp>
      <p:sp>
        <p:nvSpPr>
          <p:cNvPr id="37" name="TextBox 36"/>
          <p:cNvSpPr txBox="1"/>
          <p:nvPr/>
        </p:nvSpPr>
        <p:spPr>
          <a:xfrm>
            <a:off x="9584924" y="3764132"/>
            <a:ext cx="788999" cy="461665"/>
          </a:xfrm>
          <a:prstGeom prst="rect">
            <a:avLst/>
          </a:prstGeom>
          <a:noFill/>
        </p:spPr>
        <p:txBody>
          <a:bodyPr wrap="none" rtlCol="0">
            <a:spAutoFit/>
          </a:bodyPr>
          <a:lstStyle/>
          <a:p>
            <a:r>
              <a:rPr lang="en-US" sz="1200" dirty="0">
                <a:solidFill>
                  <a:srgbClr val="FF0000"/>
                </a:solidFill>
                <a:latin typeface="Cambria" panose="02040503050406030204" pitchFamily="18" charset="0"/>
              </a:rPr>
              <a:t>Array</a:t>
            </a:r>
          </a:p>
          <a:p>
            <a:r>
              <a:rPr lang="en-US" sz="1200" dirty="0">
                <a:solidFill>
                  <a:srgbClr val="FF0000"/>
                </a:solidFill>
                <a:latin typeface="Cambria" panose="02040503050406030204" pitchFamily="18" charset="0"/>
              </a:rPr>
              <a:t>Min/Max</a:t>
            </a:r>
          </a:p>
        </p:txBody>
      </p:sp>
      <p:sp>
        <p:nvSpPr>
          <p:cNvPr id="38" name="TextBox 37"/>
          <p:cNvSpPr txBox="1"/>
          <p:nvPr/>
        </p:nvSpPr>
        <p:spPr>
          <a:xfrm>
            <a:off x="7161320" y="4394446"/>
            <a:ext cx="1828800" cy="276999"/>
          </a:xfrm>
          <a:prstGeom prst="rect">
            <a:avLst/>
          </a:prstGeom>
          <a:noFill/>
        </p:spPr>
        <p:txBody>
          <a:bodyPr wrap="square" rtlCol="0">
            <a:spAutoFit/>
          </a:bodyPr>
          <a:lstStyle/>
          <a:p>
            <a:r>
              <a:rPr lang="en-US" sz="1200" dirty="0">
                <a:solidFill>
                  <a:srgbClr val="FF0000"/>
                </a:solidFill>
                <a:latin typeface="Cambria" panose="02040503050406030204" pitchFamily="18" charset="0"/>
              </a:rPr>
              <a:t>Linear Interpolation</a:t>
            </a:r>
          </a:p>
        </p:txBody>
      </p:sp>
      <p:sp>
        <p:nvSpPr>
          <p:cNvPr id="39" name="TextBox 38"/>
          <p:cNvSpPr txBox="1"/>
          <p:nvPr/>
        </p:nvSpPr>
        <p:spPr>
          <a:xfrm>
            <a:off x="7179075" y="2130640"/>
            <a:ext cx="957891" cy="276999"/>
          </a:xfrm>
          <a:prstGeom prst="rect">
            <a:avLst/>
          </a:prstGeom>
          <a:noFill/>
        </p:spPr>
        <p:txBody>
          <a:bodyPr wrap="none" rtlCol="0">
            <a:spAutoFit/>
          </a:bodyPr>
          <a:lstStyle/>
          <a:p>
            <a:r>
              <a:rPr lang="en-US" sz="1200" dirty="0">
                <a:solidFill>
                  <a:srgbClr val="FF0000"/>
                </a:solidFill>
                <a:latin typeface="Cambria" panose="02040503050406030204" pitchFamily="18" charset="0"/>
              </a:rPr>
              <a:t>Index Array</a:t>
            </a:r>
          </a:p>
        </p:txBody>
      </p:sp>
    </p:spTree>
    <p:extLst>
      <p:ext uri="{BB962C8B-B14F-4D97-AF65-F5344CB8AC3E}">
        <p14:creationId xmlns:p14="http://schemas.microsoft.com/office/powerpoint/2010/main" val="1519720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59</a:t>
            </a:fld>
            <a:endParaRPr lang="en-US"/>
          </a:p>
        </p:txBody>
      </p:sp>
      <p:sp>
        <p:nvSpPr>
          <p:cNvPr id="6" name="Rectangle 5"/>
          <p:cNvSpPr/>
          <p:nvPr/>
        </p:nvSpPr>
        <p:spPr>
          <a:xfrm>
            <a:off x="2745068" y="401689"/>
            <a:ext cx="6630853" cy="830997"/>
          </a:xfrm>
          <a:prstGeom prst="rect">
            <a:avLst/>
          </a:prstGeom>
          <a:noFill/>
        </p:spPr>
        <p:txBody>
          <a:bodyPr wrap="none" lIns="91440" tIns="45720" rIns="91440" bIns="45720">
            <a:spAutoFit/>
          </a:bodyPr>
          <a:lstStyle/>
          <a:p>
            <a:pPr algn="ctr"/>
            <a:r>
              <a:rPr lang="en-US" sz="4800" b="1" dirty="0">
                <a:ln w="12700" cmpd="sng">
                  <a:solidFill>
                    <a:schemeClr val="accent4"/>
                  </a:solidFill>
                  <a:prstDash val="solid"/>
                </a:ln>
                <a:solidFill>
                  <a:srgbClr val="0070C0"/>
                </a:solidFill>
              </a:rPr>
              <a:t>Boolean and Meter Array</a:t>
            </a:r>
          </a:p>
        </p:txBody>
      </p:sp>
      <p:pic>
        <p:nvPicPr>
          <p:cNvPr id="8194" name="Picture 2"/>
          <p:cNvPicPr>
            <a:picLocks noChangeAspect="1" noChangeArrowheads="1"/>
          </p:cNvPicPr>
          <p:nvPr/>
        </p:nvPicPr>
        <p:blipFill>
          <a:blip r:embed="rId2" cstate="print"/>
          <a:srcRect/>
          <a:stretch>
            <a:fillRect/>
          </a:stretch>
        </p:blipFill>
        <p:spPr bwMode="auto">
          <a:xfrm>
            <a:off x="1781082" y="2164760"/>
            <a:ext cx="2362200" cy="20478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435044" y="1617021"/>
            <a:ext cx="5726929" cy="3143352"/>
          </a:xfrm>
          <a:prstGeom prst="rect">
            <a:avLst/>
          </a:prstGeom>
          <a:noFill/>
          <a:ln w="9525">
            <a:noFill/>
            <a:miter lim="800000"/>
            <a:headEnd/>
            <a:tailEnd/>
          </a:ln>
        </p:spPr>
      </p:pic>
      <p:sp>
        <p:nvSpPr>
          <p:cNvPr id="9" name="TextBox 8"/>
          <p:cNvSpPr txBox="1"/>
          <p:nvPr/>
        </p:nvSpPr>
        <p:spPr>
          <a:xfrm>
            <a:off x="2189826" y="5033638"/>
            <a:ext cx="7892248" cy="646331"/>
          </a:xfrm>
          <a:prstGeom prst="rect">
            <a:avLst/>
          </a:prstGeom>
          <a:noFill/>
        </p:spPr>
        <p:txBody>
          <a:bodyPr wrap="square" rtlCol="0">
            <a:spAutoFit/>
          </a:bodyPr>
          <a:lstStyle/>
          <a:p>
            <a:pPr>
              <a:buFont typeface="Arial" pitchFamily="34" charset="0"/>
              <a:buChar char="•"/>
            </a:pPr>
            <a:r>
              <a:rPr lang="en-US" dirty="0">
                <a:effectLst>
                  <a:outerShdw blurRad="38100" dist="38100" dir="2700000" algn="tl">
                    <a:srgbClr val="000000">
                      <a:alpha val="43137"/>
                    </a:srgbClr>
                  </a:outerShdw>
                </a:effectLst>
              </a:rPr>
              <a:t> </a:t>
            </a:r>
            <a:r>
              <a:rPr lang="en-US" dirty="0">
                <a:latin typeface="Cambria" panose="02040503050406030204" pitchFamily="18" charset="0"/>
              </a:rPr>
              <a:t>Example 1: This example shows how arrays can be a group of numeric values, Booleans and even an array of meters. Practice arrays by creating this VI.</a:t>
            </a:r>
          </a:p>
        </p:txBody>
      </p:sp>
    </p:spTree>
    <p:extLst>
      <p:ext uri="{BB962C8B-B14F-4D97-AF65-F5344CB8AC3E}">
        <p14:creationId xmlns:p14="http://schemas.microsoft.com/office/powerpoint/2010/main" val="1008857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pic>
        <p:nvPicPr>
          <p:cNvPr id="11" name="Picture 10"/>
          <p:cNvPicPr>
            <a:picLocks noChangeAspect="1"/>
          </p:cNvPicPr>
          <p:nvPr/>
        </p:nvPicPr>
        <p:blipFill>
          <a:blip r:embed="rId3"/>
          <a:stretch>
            <a:fillRect/>
          </a:stretch>
        </p:blipFill>
        <p:spPr>
          <a:xfrm>
            <a:off x="1628758" y="960959"/>
            <a:ext cx="8525435" cy="5184054"/>
          </a:xfrm>
          <a:prstGeom prst="rect">
            <a:avLst/>
          </a:prstGeom>
        </p:spPr>
      </p:pic>
      <p:grpSp>
        <p:nvGrpSpPr>
          <p:cNvPr id="7" name="Group 6"/>
          <p:cNvGrpSpPr/>
          <p:nvPr/>
        </p:nvGrpSpPr>
        <p:grpSpPr>
          <a:xfrm>
            <a:off x="1541019" y="533990"/>
            <a:ext cx="9109962" cy="562578"/>
            <a:chOff x="0" y="181"/>
            <a:chExt cx="7616578" cy="610342"/>
          </a:xfrm>
          <a:scene3d>
            <a:camera prst="orthographicFront"/>
            <a:lightRig rig="flat" dir="t"/>
          </a:scene3d>
        </p:grpSpPr>
        <p:sp>
          <p:nvSpPr>
            <p:cNvPr id="8" name="Rounded Rectangle 7"/>
            <p:cNvSpPr/>
            <p:nvPr/>
          </p:nvSpPr>
          <p:spPr>
            <a:xfrm>
              <a:off x="0" y="181"/>
              <a:ext cx="7616578" cy="61034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ounded Rectangle 4"/>
            <p:cNvSpPr/>
            <p:nvPr/>
          </p:nvSpPr>
          <p:spPr>
            <a:xfrm>
              <a:off x="29794" y="29975"/>
              <a:ext cx="7556990" cy="5507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3200" b="1" dirty="0" smtClean="0"/>
                <a:t>myDAQ Timer / Counter Functions</a:t>
              </a:r>
              <a:endParaRPr lang="en-US" sz="3200" b="1" kern="1200" dirty="0"/>
            </a:p>
          </p:txBody>
        </p:sp>
      </p:grpSp>
    </p:spTree>
    <p:extLst>
      <p:ext uri="{BB962C8B-B14F-4D97-AF65-F5344CB8AC3E}">
        <p14:creationId xmlns:p14="http://schemas.microsoft.com/office/powerpoint/2010/main" val="613067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60</a:t>
            </a:fld>
            <a:endParaRPr lang="en-US"/>
          </a:p>
        </p:txBody>
      </p:sp>
      <p:sp>
        <p:nvSpPr>
          <p:cNvPr id="6" name="Rectangle 5"/>
          <p:cNvSpPr/>
          <p:nvPr/>
        </p:nvSpPr>
        <p:spPr>
          <a:xfrm>
            <a:off x="2092136" y="401689"/>
            <a:ext cx="79367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0070C0"/>
                </a:solidFill>
              </a:rPr>
              <a:t>Array Example 2 - LabVIEW</a:t>
            </a:r>
          </a:p>
        </p:txBody>
      </p:sp>
      <p:pic>
        <p:nvPicPr>
          <p:cNvPr id="15362" name="Picture 2"/>
          <p:cNvPicPr>
            <a:picLocks noChangeAspect="1" noChangeArrowheads="1"/>
          </p:cNvPicPr>
          <p:nvPr/>
        </p:nvPicPr>
        <p:blipFill>
          <a:blip r:embed="rId2" cstate="print"/>
          <a:srcRect/>
          <a:stretch>
            <a:fillRect/>
          </a:stretch>
        </p:blipFill>
        <p:spPr bwMode="auto">
          <a:xfrm>
            <a:off x="2305697" y="1341361"/>
            <a:ext cx="7359126" cy="5097631"/>
          </a:xfrm>
          <a:prstGeom prst="rect">
            <a:avLst/>
          </a:prstGeom>
          <a:noFill/>
          <a:ln w="9525">
            <a:noFill/>
            <a:miter lim="800000"/>
            <a:headEnd/>
            <a:tailEnd/>
          </a:ln>
        </p:spPr>
      </p:pic>
      <p:sp>
        <p:nvSpPr>
          <p:cNvPr id="7" name="Rectangle 6"/>
          <p:cNvSpPr/>
          <p:nvPr/>
        </p:nvSpPr>
        <p:spPr>
          <a:xfrm>
            <a:off x="2558241" y="5360757"/>
            <a:ext cx="5812787" cy="646331"/>
          </a:xfrm>
          <a:prstGeom prst="rect">
            <a:avLst/>
          </a:prstGeom>
        </p:spPr>
        <p:txBody>
          <a:bodyPr wrap="square">
            <a:spAutoFit/>
          </a:bodyPr>
          <a:lstStyle/>
          <a:p>
            <a:pPr>
              <a:buFont typeface="Arial" pitchFamily="34" charset="0"/>
              <a:buChar char="•"/>
            </a:pPr>
            <a:r>
              <a:rPr lang="en-US" dirty="0">
                <a:effectLst>
                  <a:outerShdw blurRad="38100" dist="38100" dir="2700000" algn="tl">
                    <a:srgbClr val="000000">
                      <a:alpha val="43137"/>
                    </a:srgbClr>
                  </a:outerShdw>
                </a:effectLst>
              </a:rPr>
              <a:t> This example includes a linear interpolation of data between two sample.  Ex. (7296.44+13472.2/2) = 10384.3</a:t>
            </a:r>
          </a:p>
        </p:txBody>
      </p:sp>
      <p:sp>
        <p:nvSpPr>
          <p:cNvPr id="9" name="Rectangle 8"/>
          <p:cNvSpPr/>
          <p:nvPr/>
        </p:nvSpPr>
        <p:spPr>
          <a:xfrm>
            <a:off x="8583169" y="2055571"/>
            <a:ext cx="665683" cy="182880"/>
          </a:xfrm>
          <a:prstGeom prst="rect">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75854" y="2311602"/>
            <a:ext cx="665683" cy="182880"/>
          </a:xfrm>
          <a:prstGeom prst="rect">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74277" y="1600256"/>
            <a:ext cx="218388" cy="184666"/>
          </a:xfrm>
          <a:prstGeom prst="rect">
            <a:avLst/>
          </a:prstGeom>
          <a:solidFill>
            <a:schemeClr val="bg2">
              <a:lumMod val="90000"/>
            </a:schemeClr>
          </a:solidFill>
        </p:spPr>
        <p:txBody>
          <a:bodyPr wrap="square" lIns="0" tIns="0" rIns="0" bIns="0" rtlCol="0">
            <a:spAutoFit/>
          </a:bodyPr>
          <a:lstStyle/>
          <a:p>
            <a:r>
              <a:rPr lang="en-US" sz="1200" dirty="0">
                <a:latin typeface="Cambria" panose="02040503050406030204" pitchFamily="18" charset="0"/>
              </a:rPr>
              <a:t>0</a:t>
            </a:r>
          </a:p>
        </p:txBody>
      </p:sp>
      <p:sp>
        <p:nvSpPr>
          <p:cNvPr id="12" name="TextBox 11"/>
          <p:cNvSpPr txBox="1"/>
          <p:nvPr/>
        </p:nvSpPr>
        <p:spPr>
          <a:xfrm>
            <a:off x="9381592" y="2083059"/>
            <a:ext cx="218388" cy="184666"/>
          </a:xfrm>
          <a:prstGeom prst="rect">
            <a:avLst/>
          </a:prstGeom>
          <a:solidFill>
            <a:schemeClr val="bg2">
              <a:lumMod val="90000"/>
            </a:schemeClr>
          </a:solidFill>
        </p:spPr>
        <p:txBody>
          <a:bodyPr wrap="square" lIns="0" tIns="0" rIns="0" bIns="0" rtlCol="0">
            <a:spAutoFit/>
          </a:bodyPr>
          <a:lstStyle/>
          <a:p>
            <a:r>
              <a:rPr lang="en-US" sz="1200" dirty="0">
                <a:latin typeface="Cambria" panose="02040503050406030204" pitchFamily="18" charset="0"/>
              </a:rPr>
              <a:t>2</a:t>
            </a:r>
          </a:p>
        </p:txBody>
      </p:sp>
      <p:sp>
        <p:nvSpPr>
          <p:cNvPr id="13" name="TextBox 12"/>
          <p:cNvSpPr txBox="1"/>
          <p:nvPr/>
        </p:nvSpPr>
        <p:spPr>
          <a:xfrm>
            <a:off x="9403538" y="6011322"/>
            <a:ext cx="218388" cy="184666"/>
          </a:xfrm>
          <a:prstGeom prst="rect">
            <a:avLst/>
          </a:prstGeom>
          <a:solidFill>
            <a:schemeClr val="bg2">
              <a:lumMod val="90000"/>
            </a:schemeClr>
          </a:solidFill>
        </p:spPr>
        <p:txBody>
          <a:bodyPr wrap="square" lIns="0" tIns="0" rIns="0" bIns="0" rtlCol="0">
            <a:spAutoFit/>
          </a:bodyPr>
          <a:lstStyle/>
          <a:p>
            <a:r>
              <a:rPr lang="en-US" sz="1200" dirty="0">
                <a:latin typeface="Cambria" panose="02040503050406030204" pitchFamily="18" charset="0"/>
              </a:rPr>
              <a:t>19</a:t>
            </a:r>
          </a:p>
        </p:txBody>
      </p:sp>
      <p:sp>
        <p:nvSpPr>
          <p:cNvPr id="14" name="TextBox 13"/>
          <p:cNvSpPr txBox="1"/>
          <p:nvPr/>
        </p:nvSpPr>
        <p:spPr>
          <a:xfrm>
            <a:off x="9374277" y="2324461"/>
            <a:ext cx="218388" cy="184666"/>
          </a:xfrm>
          <a:prstGeom prst="rect">
            <a:avLst/>
          </a:prstGeom>
          <a:solidFill>
            <a:schemeClr val="bg2">
              <a:lumMod val="90000"/>
            </a:schemeClr>
          </a:solidFill>
        </p:spPr>
        <p:txBody>
          <a:bodyPr wrap="square" lIns="0" tIns="0" rIns="0" bIns="0" rtlCol="0">
            <a:spAutoFit/>
          </a:bodyPr>
          <a:lstStyle/>
          <a:p>
            <a:r>
              <a:rPr lang="en-US" sz="1200" dirty="0">
                <a:latin typeface="Cambria" panose="02040503050406030204" pitchFamily="18" charset="0"/>
              </a:rPr>
              <a:t>3</a:t>
            </a:r>
          </a:p>
        </p:txBody>
      </p:sp>
    </p:spTree>
    <p:extLst>
      <p:ext uri="{BB962C8B-B14F-4D97-AF65-F5344CB8AC3E}">
        <p14:creationId xmlns:p14="http://schemas.microsoft.com/office/powerpoint/2010/main" val="4822944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61</a:t>
            </a:fld>
            <a:endParaRPr lang="en-US"/>
          </a:p>
        </p:txBody>
      </p:sp>
      <p:sp>
        <p:nvSpPr>
          <p:cNvPr id="6" name="Rectangle 5"/>
          <p:cNvSpPr/>
          <p:nvPr/>
        </p:nvSpPr>
        <p:spPr>
          <a:xfrm>
            <a:off x="2676243" y="315201"/>
            <a:ext cx="6304483"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solidFill>
                  <a:srgbClr val="0070C0"/>
                </a:solidFill>
              </a:rPr>
              <a:t>Build Array- LabVIEW</a:t>
            </a:r>
          </a:p>
        </p:txBody>
      </p:sp>
      <p:sp>
        <p:nvSpPr>
          <p:cNvPr id="17" name="TextBox 16"/>
          <p:cNvSpPr txBox="1"/>
          <p:nvPr/>
        </p:nvSpPr>
        <p:spPr>
          <a:xfrm>
            <a:off x="3045244" y="5919219"/>
            <a:ext cx="5629939" cy="369332"/>
          </a:xfrm>
          <a:prstGeom prst="rect">
            <a:avLst/>
          </a:prstGeom>
          <a:noFill/>
          <a:ln>
            <a:solidFill>
              <a:srgbClr val="FF0000"/>
            </a:solidFill>
          </a:ln>
        </p:spPr>
        <p:txBody>
          <a:bodyPr wrap="none" rtlCol="0">
            <a:spAutoFit/>
          </a:bodyPr>
          <a:lstStyle/>
          <a:p>
            <a:r>
              <a:rPr lang="en-US" dirty="0">
                <a:latin typeface="Cambria" panose="02040503050406030204" pitchFamily="18" charset="0"/>
              </a:rPr>
              <a:t>Build array function – Used to add elements to an array.</a:t>
            </a:r>
          </a:p>
        </p:txBody>
      </p:sp>
      <p:pic>
        <p:nvPicPr>
          <p:cNvPr id="3" name="Picture 2"/>
          <p:cNvPicPr>
            <a:picLocks noChangeAspect="1"/>
          </p:cNvPicPr>
          <p:nvPr/>
        </p:nvPicPr>
        <p:blipFill>
          <a:blip r:embed="rId2"/>
          <a:stretch>
            <a:fillRect/>
          </a:stretch>
        </p:blipFill>
        <p:spPr>
          <a:xfrm>
            <a:off x="3265266" y="1238531"/>
            <a:ext cx="5819596" cy="4686577"/>
          </a:xfrm>
          <a:prstGeom prst="rect">
            <a:avLst/>
          </a:prstGeom>
        </p:spPr>
      </p:pic>
    </p:spTree>
    <p:extLst>
      <p:ext uri="{BB962C8B-B14F-4D97-AF65-F5344CB8AC3E}">
        <p14:creationId xmlns:p14="http://schemas.microsoft.com/office/powerpoint/2010/main" val="607681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62</a:t>
            </a:fld>
            <a:endParaRPr lang="en-US"/>
          </a:p>
        </p:txBody>
      </p:sp>
      <p:sp>
        <p:nvSpPr>
          <p:cNvPr id="6" name="Rectangle 5"/>
          <p:cNvSpPr/>
          <p:nvPr/>
        </p:nvSpPr>
        <p:spPr>
          <a:xfrm>
            <a:off x="2620746" y="315201"/>
            <a:ext cx="641547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Index Array- LabVIEW</a:t>
            </a:r>
          </a:p>
        </p:txBody>
      </p:sp>
      <p:pic>
        <p:nvPicPr>
          <p:cNvPr id="16" name="Picture 15"/>
          <p:cNvPicPr/>
          <p:nvPr/>
        </p:nvPicPr>
        <p:blipFill>
          <a:blip r:embed="rId2"/>
          <a:stretch>
            <a:fillRect/>
          </a:stretch>
        </p:blipFill>
        <p:spPr>
          <a:xfrm>
            <a:off x="1728718" y="1238531"/>
            <a:ext cx="8686799" cy="4241964"/>
          </a:xfrm>
          <a:prstGeom prst="rect">
            <a:avLst/>
          </a:prstGeom>
        </p:spPr>
      </p:pic>
      <p:sp>
        <p:nvSpPr>
          <p:cNvPr id="17" name="TextBox 16"/>
          <p:cNvSpPr txBox="1"/>
          <p:nvPr/>
        </p:nvSpPr>
        <p:spPr>
          <a:xfrm>
            <a:off x="3154427" y="5681707"/>
            <a:ext cx="5645713" cy="646331"/>
          </a:xfrm>
          <a:prstGeom prst="rect">
            <a:avLst/>
          </a:prstGeom>
          <a:noFill/>
          <a:ln>
            <a:solidFill>
              <a:srgbClr val="FF0000"/>
            </a:solidFill>
          </a:ln>
        </p:spPr>
        <p:txBody>
          <a:bodyPr wrap="none" rtlCol="0">
            <a:spAutoFit/>
          </a:bodyPr>
          <a:lstStyle/>
          <a:p>
            <a:r>
              <a:rPr lang="en-US" dirty="0">
                <a:latin typeface="Cambria" panose="02040503050406030204" pitchFamily="18" charset="0"/>
              </a:rPr>
              <a:t>Index array function – Used to select an element within </a:t>
            </a:r>
          </a:p>
          <a:p>
            <a:r>
              <a:rPr lang="en-US" dirty="0">
                <a:latin typeface="Cambria" panose="02040503050406030204" pitchFamily="18" charset="0"/>
              </a:rPr>
              <a:t>an array.</a:t>
            </a:r>
          </a:p>
        </p:txBody>
      </p:sp>
    </p:spTree>
    <p:extLst>
      <p:ext uri="{BB962C8B-B14F-4D97-AF65-F5344CB8AC3E}">
        <p14:creationId xmlns:p14="http://schemas.microsoft.com/office/powerpoint/2010/main" val="12169884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63</a:t>
            </a:fld>
            <a:endParaRPr lang="en-US"/>
          </a:p>
        </p:txBody>
      </p:sp>
      <p:sp>
        <p:nvSpPr>
          <p:cNvPr id="6" name="Rectangle 5"/>
          <p:cNvSpPr/>
          <p:nvPr/>
        </p:nvSpPr>
        <p:spPr>
          <a:xfrm>
            <a:off x="2515870" y="305733"/>
            <a:ext cx="73036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Array Average - LabVIEW</a:t>
            </a:r>
          </a:p>
        </p:txBody>
      </p:sp>
      <p:pic>
        <p:nvPicPr>
          <p:cNvPr id="15" name="Picture 14"/>
          <p:cNvPicPr/>
          <p:nvPr/>
        </p:nvPicPr>
        <p:blipFill>
          <a:blip r:embed="rId2"/>
          <a:stretch>
            <a:fillRect/>
          </a:stretch>
        </p:blipFill>
        <p:spPr>
          <a:xfrm>
            <a:off x="2077058" y="1173709"/>
            <a:ext cx="7742479" cy="4473351"/>
          </a:xfrm>
          <a:prstGeom prst="rect">
            <a:avLst/>
          </a:prstGeom>
        </p:spPr>
      </p:pic>
      <p:sp>
        <p:nvSpPr>
          <p:cNvPr id="9" name="TextBox 8"/>
          <p:cNvSpPr txBox="1"/>
          <p:nvPr/>
        </p:nvSpPr>
        <p:spPr>
          <a:xfrm>
            <a:off x="3507403" y="5782919"/>
            <a:ext cx="4782207" cy="369332"/>
          </a:xfrm>
          <a:prstGeom prst="rect">
            <a:avLst/>
          </a:prstGeom>
          <a:noFill/>
          <a:ln>
            <a:solidFill>
              <a:srgbClr val="FF0000"/>
            </a:solidFill>
          </a:ln>
        </p:spPr>
        <p:txBody>
          <a:bodyPr wrap="none" rtlCol="0">
            <a:spAutoFit/>
          </a:bodyPr>
          <a:lstStyle/>
          <a:p>
            <a:r>
              <a:rPr lang="en-US" dirty="0">
                <a:latin typeface="Cambria" panose="02040503050406030204" pitchFamily="18" charset="0"/>
              </a:rPr>
              <a:t>Array size and sum – used to calculate average.</a:t>
            </a:r>
          </a:p>
        </p:txBody>
      </p:sp>
    </p:spTree>
    <p:extLst>
      <p:ext uri="{BB962C8B-B14F-4D97-AF65-F5344CB8AC3E}">
        <p14:creationId xmlns:p14="http://schemas.microsoft.com/office/powerpoint/2010/main" val="12004679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64</a:t>
            </a:fld>
            <a:endParaRPr lang="en-US"/>
          </a:p>
        </p:txBody>
      </p:sp>
      <p:sp>
        <p:nvSpPr>
          <p:cNvPr id="6" name="Rectangle 5"/>
          <p:cNvSpPr/>
          <p:nvPr/>
        </p:nvSpPr>
        <p:spPr>
          <a:xfrm>
            <a:off x="3638230" y="251561"/>
            <a:ext cx="4844531"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Array Example 2</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02" y="1145588"/>
            <a:ext cx="6002237" cy="528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554523" y="1338684"/>
            <a:ext cx="2711142" cy="4247317"/>
          </a:xfrm>
          <a:prstGeom prst="rect">
            <a:avLst/>
          </a:prstGeom>
        </p:spPr>
        <p:txBody>
          <a:bodyPr wrap="square">
            <a:spAutoFit/>
          </a:bodyPr>
          <a:lstStyle/>
          <a:p>
            <a:pPr>
              <a:buFont typeface="Arial" pitchFamily="34" charset="0"/>
              <a:buChar char="•"/>
            </a:pP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mbria" panose="02040503050406030204" pitchFamily="18" charset="0"/>
              </a:rPr>
              <a:t>This example determines the:</a:t>
            </a:r>
          </a:p>
          <a:p>
            <a:pPr>
              <a:buFont typeface="Arial" pitchFamily="34" charset="0"/>
              <a:buChar char="•"/>
            </a:pPr>
            <a:endParaRPr lang="en-US" dirty="0">
              <a:effectLst>
                <a:outerShdw blurRad="38100" dist="38100" dir="2700000" algn="tl">
                  <a:srgbClr val="000000">
                    <a:alpha val="43137"/>
                  </a:srgbClr>
                </a:outerShdw>
              </a:effectLst>
              <a:latin typeface="Cambria" panose="02040503050406030204" pitchFamily="18" charset="0"/>
            </a:endParaRPr>
          </a:p>
          <a:p>
            <a:pPr>
              <a:buFont typeface="Arial" pitchFamily="34" charset="0"/>
              <a:buChar char="•"/>
            </a:pPr>
            <a:r>
              <a:rPr lang="en-US" dirty="0">
                <a:effectLst>
                  <a:outerShdw blurRad="38100" dist="38100" dir="2700000" algn="tl">
                    <a:srgbClr val="000000">
                      <a:alpha val="43137"/>
                    </a:srgbClr>
                  </a:outerShdw>
                </a:effectLst>
                <a:latin typeface="Cambria" panose="02040503050406030204" pitchFamily="18" charset="0"/>
              </a:rPr>
              <a:t> Max value and element of the array.</a:t>
            </a:r>
          </a:p>
          <a:p>
            <a:pPr>
              <a:buFont typeface="Arial" pitchFamily="34" charset="0"/>
              <a:buChar char="•"/>
            </a:pPr>
            <a:endParaRPr lang="en-US" dirty="0">
              <a:effectLst>
                <a:outerShdw blurRad="38100" dist="38100" dir="2700000" algn="tl">
                  <a:srgbClr val="000000">
                    <a:alpha val="43137"/>
                  </a:srgbClr>
                </a:outerShdw>
              </a:effectLst>
              <a:latin typeface="Cambria" panose="02040503050406030204" pitchFamily="18" charset="0"/>
            </a:endParaRPr>
          </a:p>
          <a:p>
            <a:pPr>
              <a:buFont typeface="Arial" pitchFamily="34" charset="0"/>
              <a:buChar char="•"/>
            </a:pPr>
            <a:r>
              <a:rPr lang="en-US" dirty="0">
                <a:effectLst>
                  <a:outerShdw blurRad="38100" dist="38100" dir="2700000" algn="tl">
                    <a:srgbClr val="000000">
                      <a:alpha val="43137"/>
                    </a:srgbClr>
                  </a:outerShdw>
                </a:effectLst>
                <a:latin typeface="Cambria" panose="02040503050406030204" pitchFamily="18" charset="0"/>
              </a:rPr>
              <a:t>Min value and element of the array.</a:t>
            </a:r>
          </a:p>
          <a:p>
            <a:pPr>
              <a:buFont typeface="Arial" pitchFamily="34" charset="0"/>
              <a:buChar char="•"/>
            </a:pPr>
            <a:endParaRPr lang="en-US" dirty="0">
              <a:effectLst>
                <a:outerShdw blurRad="38100" dist="38100" dir="2700000" algn="tl">
                  <a:srgbClr val="000000">
                    <a:alpha val="43137"/>
                  </a:srgbClr>
                </a:outerShdw>
              </a:effectLst>
              <a:latin typeface="Cambria" panose="02040503050406030204" pitchFamily="18" charset="0"/>
            </a:endParaRPr>
          </a:p>
          <a:p>
            <a:pPr>
              <a:buFont typeface="Arial" pitchFamily="34" charset="0"/>
              <a:buChar char="•"/>
            </a:pPr>
            <a:r>
              <a:rPr lang="en-US" dirty="0">
                <a:effectLst>
                  <a:outerShdw blurRad="38100" dist="38100" dir="2700000" algn="tl">
                    <a:srgbClr val="000000">
                      <a:alpha val="43137"/>
                    </a:srgbClr>
                  </a:outerShdw>
                </a:effectLst>
                <a:latin typeface="Cambria" panose="02040503050406030204" pitchFamily="18" charset="0"/>
              </a:rPr>
              <a:t>Finds the array size.</a:t>
            </a:r>
          </a:p>
          <a:p>
            <a:pPr>
              <a:buFont typeface="Arial" pitchFamily="34" charset="0"/>
              <a:buChar char="•"/>
            </a:pPr>
            <a:endParaRPr lang="en-US" dirty="0">
              <a:effectLst>
                <a:outerShdw blurRad="38100" dist="38100" dir="2700000" algn="tl">
                  <a:srgbClr val="000000">
                    <a:alpha val="43137"/>
                  </a:srgbClr>
                </a:outerShdw>
              </a:effectLst>
              <a:latin typeface="Cambria" panose="02040503050406030204" pitchFamily="18" charset="0"/>
            </a:endParaRPr>
          </a:p>
          <a:p>
            <a:pPr>
              <a:buFont typeface="Arial" pitchFamily="34" charset="0"/>
              <a:buChar char="•"/>
            </a:pPr>
            <a:r>
              <a:rPr lang="en-US" dirty="0">
                <a:effectLst>
                  <a:outerShdw blurRad="38100" dist="38100" dir="2700000" algn="tl">
                    <a:srgbClr val="000000">
                      <a:alpha val="43137"/>
                    </a:srgbClr>
                  </a:outerShdw>
                </a:effectLst>
                <a:latin typeface="Cambria" panose="02040503050406030204" pitchFamily="18" charset="0"/>
              </a:rPr>
              <a:t>An selects and element from the array.</a:t>
            </a:r>
          </a:p>
          <a:p>
            <a:pPr>
              <a:buFont typeface="Arial" pitchFamily="34" charset="0"/>
              <a:buChar char="•"/>
            </a:pPr>
            <a:endParaRPr lang="en-US" dirty="0">
              <a:effectLst>
                <a:outerShdw blurRad="38100" dist="38100" dir="2700000" algn="tl">
                  <a:srgbClr val="000000">
                    <a:alpha val="43137"/>
                  </a:srgbClr>
                </a:outerShdw>
              </a:effectLst>
            </a:endParaRPr>
          </a:p>
          <a:p>
            <a:pPr>
              <a:buFont typeface="Arial" pitchFamily="34" charset="0"/>
              <a:buChar cha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91369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65</a:t>
            </a:fld>
            <a:endParaRPr lang="en-US"/>
          </a:p>
        </p:txBody>
      </p:sp>
      <p:sp>
        <p:nvSpPr>
          <p:cNvPr id="6" name="Rectangle 5"/>
          <p:cNvSpPr/>
          <p:nvPr/>
        </p:nvSpPr>
        <p:spPr>
          <a:xfrm>
            <a:off x="2092136" y="401689"/>
            <a:ext cx="793672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Array Example 2 - LabVIEW</a:t>
            </a:r>
          </a:p>
        </p:txBody>
      </p:sp>
      <p:pic>
        <p:nvPicPr>
          <p:cNvPr id="16386" name="Picture 2"/>
          <p:cNvPicPr>
            <a:picLocks noChangeAspect="1" noChangeArrowheads="1"/>
          </p:cNvPicPr>
          <p:nvPr/>
        </p:nvPicPr>
        <p:blipFill>
          <a:blip r:embed="rId2" cstate="print"/>
          <a:srcRect/>
          <a:stretch>
            <a:fillRect/>
          </a:stretch>
        </p:blipFill>
        <p:spPr bwMode="auto">
          <a:xfrm>
            <a:off x="2652715" y="1229328"/>
            <a:ext cx="6550471" cy="5001189"/>
          </a:xfrm>
          <a:prstGeom prst="rect">
            <a:avLst/>
          </a:prstGeom>
          <a:noFill/>
          <a:ln w="9525">
            <a:noFill/>
            <a:miter lim="800000"/>
            <a:headEnd/>
            <a:tailEnd/>
          </a:ln>
        </p:spPr>
      </p:pic>
      <p:sp>
        <p:nvSpPr>
          <p:cNvPr id="7" name="Rectangle 6"/>
          <p:cNvSpPr/>
          <p:nvPr/>
        </p:nvSpPr>
        <p:spPr>
          <a:xfrm>
            <a:off x="2016916" y="2991917"/>
            <a:ext cx="2711142" cy="3693319"/>
          </a:xfrm>
          <a:prstGeom prst="rect">
            <a:avLst/>
          </a:prstGeom>
        </p:spPr>
        <p:txBody>
          <a:bodyPr wrap="square">
            <a:spAutoFit/>
          </a:bodyPr>
          <a:lstStyle/>
          <a:p>
            <a:pPr>
              <a:buFont typeface="Arial" pitchFamily="34" charset="0"/>
              <a:buChar char="•"/>
            </a:pP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mbria" panose="02040503050406030204" pitchFamily="18" charset="0"/>
              </a:rPr>
              <a:t>This example reads a data file, displays the data on a waveform chart and then finds the minimum, maximum and the number of elements in the array.</a:t>
            </a:r>
          </a:p>
          <a:p>
            <a:pPr>
              <a:buFont typeface="Arial" pitchFamily="34" charset="0"/>
              <a:buChar char="•"/>
            </a:pPr>
            <a:endParaRPr lang="en-US" dirty="0">
              <a:effectLst>
                <a:outerShdw blurRad="38100" dist="38100" dir="2700000" algn="tl">
                  <a:srgbClr val="000000">
                    <a:alpha val="43137"/>
                  </a:srgbClr>
                </a:outerShdw>
              </a:effectLst>
              <a:latin typeface="Cambria" panose="02040503050406030204" pitchFamily="18" charset="0"/>
            </a:endParaRPr>
          </a:p>
          <a:p>
            <a:pPr>
              <a:buFont typeface="Arial" pitchFamily="34" charset="0"/>
              <a:buChar char="•"/>
            </a:pPr>
            <a:r>
              <a:rPr lang="en-US" dirty="0">
                <a:effectLst>
                  <a:outerShdw blurRad="38100" dist="38100" dir="2700000" algn="tl">
                    <a:srgbClr val="000000">
                      <a:alpha val="43137"/>
                    </a:srgbClr>
                  </a:outerShdw>
                </a:effectLst>
                <a:latin typeface="Cambria" panose="02040503050406030204" pitchFamily="18" charset="0"/>
              </a:rPr>
              <a:t>This VI also interpolates a value between two elements in the array.</a:t>
            </a:r>
          </a:p>
          <a:p>
            <a:pPr>
              <a:buFont typeface="Arial" pitchFamily="34" charset="0"/>
              <a:buChar char="•"/>
            </a:pPr>
            <a:endParaRPr lang="en-US" dirty="0">
              <a:effectLst>
                <a:outerShdw blurRad="38100" dist="38100" dir="2700000" algn="tl">
                  <a:srgbClr val="000000">
                    <a:alpha val="43137"/>
                  </a:srgbClr>
                </a:outerShdw>
              </a:effectLst>
            </a:endParaRPr>
          </a:p>
          <a:p>
            <a:pPr>
              <a:buFont typeface="Arial" pitchFamily="34" charset="0"/>
              <a:buChar char="•"/>
            </a:pPr>
            <a:endParaRPr lang="en-US" dirty="0">
              <a:effectLst>
                <a:outerShdw blurRad="38100" dist="38100" dir="2700000" algn="tl">
                  <a:srgbClr val="000000">
                    <a:alpha val="43137"/>
                  </a:srgbClr>
                </a:outerShdw>
              </a:effectLst>
            </a:endParaRPr>
          </a:p>
        </p:txBody>
      </p:sp>
      <p:sp>
        <p:nvSpPr>
          <p:cNvPr id="9" name="TextBox 8"/>
          <p:cNvSpPr txBox="1"/>
          <p:nvPr/>
        </p:nvSpPr>
        <p:spPr>
          <a:xfrm>
            <a:off x="6001970" y="2448820"/>
            <a:ext cx="447238" cy="123111"/>
          </a:xfrm>
          <a:prstGeom prst="rect">
            <a:avLst/>
          </a:prstGeom>
          <a:solidFill>
            <a:schemeClr val="bg2">
              <a:lumMod val="90000"/>
            </a:schemeClr>
          </a:solidFill>
        </p:spPr>
        <p:txBody>
          <a:bodyPr wrap="none" lIns="0" tIns="0" rIns="0" bIns="0" rtlCol="0">
            <a:spAutoFit/>
          </a:bodyPr>
          <a:lstStyle/>
          <a:p>
            <a:r>
              <a:rPr lang="en-US" sz="800" dirty="0">
                <a:latin typeface="Cambria" panose="02040503050406030204" pitchFamily="18" charset="0"/>
              </a:rPr>
              <a:t>Array Size</a:t>
            </a:r>
          </a:p>
        </p:txBody>
      </p:sp>
      <p:sp>
        <p:nvSpPr>
          <p:cNvPr id="10" name="TextBox 9"/>
          <p:cNvSpPr txBox="1"/>
          <p:nvPr/>
        </p:nvSpPr>
        <p:spPr>
          <a:xfrm>
            <a:off x="6031232" y="3019406"/>
            <a:ext cx="402354" cy="123111"/>
          </a:xfrm>
          <a:prstGeom prst="rect">
            <a:avLst/>
          </a:prstGeom>
          <a:solidFill>
            <a:schemeClr val="bg2">
              <a:lumMod val="90000"/>
            </a:schemeClr>
          </a:solidFill>
        </p:spPr>
        <p:txBody>
          <a:bodyPr wrap="none" lIns="0" tIns="0" rIns="0" bIns="0" rtlCol="0">
            <a:spAutoFit/>
          </a:bodyPr>
          <a:lstStyle/>
          <a:p>
            <a:r>
              <a:rPr lang="en-US" sz="800" dirty="0">
                <a:latin typeface="Cambria" panose="02040503050406030204" pitchFamily="18" charset="0"/>
              </a:rPr>
              <a:t>Min/Max</a:t>
            </a:r>
          </a:p>
        </p:txBody>
      </p:sp>
      <p:sp>
        <p:nvSpPr>
          <p:cNvPr id="11" name="TextBox 10"/>
          <p:cNvSpPr txBox="1"/>
          <p:nvPr/>
        </p:nvSpPr>
        <p:spPr>
          <a:xfrm>
            <a:off x="7596684" y="3677774"/>
            <a:ext cx="714939" cy="246221"/>
          </a:xfrm>
          <a:prstGeom prst="rect">
            <a:avLst/>
          </a:prstGeom>
          <a:solidFill>
            <a:schemeClr val="bg2">
              <a:lumMod val="90000"/>
            </a:schemeClr>
          </a:solidFill>
        </p:spPr>
        <p:txBody>
          <a:bodyPr wrap="none" lIns="0" tIns="0" rIns="0" bIns="0" rtlCol="0">
            <a:spAutoFit/>
          </a:bodyPr>
          <a:lstStyle/>
          <a:p>
            <a:r>
              <a:rPr lang="en-US" sz="800" dirty="0">
                <a:latin typeface="Cambria" panose="02040503050406030204" pitchFamily="18" charset="0"/>
              </a:rPr>
              <a:t>Index of the </a:t>
            </a:r>
          </a:p>
          <a:p>
            <a:r>
              <a:rPr lang="en-US" sz="800" dirty="0">
                <a:latin typeface="Cambria" panose="02040503050406030204" pitchFamily="18" charset="0"/>
              </a:rPr>
              <a:t>Maximum value.</a:t>
            </a:r>
          </a:p>
        </p:txBody>
      </p:sp>
      <p:sp>
        <p:nvSpPr>
          <p:cNvPr id="12" name="TextBox 11"/>
          <p:cNvSpPr txBox="1"/>
          <p:nvPr/>
        </p:nvSpPr>
        <p:spPr>
          <a:xfrm>
            <a:off x="8086802" y="2375668"/>
            <a:ext cx="1399422" cy="123111"/>
          </a:xfrm>
          <a:prstGeom prst="rect">
            <a:avLst/>
          </a:prstGeom>
          <a:solidFill>
            <a:schemeClr val="bg2">
              <a:lumMod val="90000"/>
            </a:schemeClr>
          </a:solidFill>
        </p:spPr>
        <p:txBody>
          <a:bodyPr wrap="none" lIns="0" tIns="0" rIns="0" bIns="0" rtlCol="0">
            <a:spAutoFit/>
          </a:bodyPr>
          <a:lstStyle/>
          <a:p>
            <a:r>
              <a:rPr lang="en-US" sz="800" dirty="0">
                <a:latin typeface="Cambria" panose="02040503050406030204" pitchFamily="18" charset="0"/>
              </a:rPr>
              <a:t>Total Sum/Element in the Array</a:t>
            </a:r>
          </a:p>
        </p:txBody>
      </p:sp>
    </p:spTree>
    <p:extLst>
      <p:ext uri="{BB962C8B-B14F-4D97-AF65-F5344CB8AC3E}">
        <p14:creationId xmlns:p14="http://schemas.microsoft.com/office/powerpoint/2010/main" val="9346443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66</a:t>
            </a:fld>
            <a:endParaRPr lang="en-US"/>
          </a:p>
        </p:txBody>
      </p:sp>
      <p:sp>
        <p:nvSpPr>
          <p:cNvPr id="6" name="Rectangle 5"/>
          <p:cNvSpPr/>
          <p:nvPr/>
        </p:nvSpPr>
        <p:spPr>
          <a:xfrm>
            <a:off x="3057338" y="401689"/>
            <a:ext cx="60063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LabVIEW “For Loop”</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807" y="1608542"/>
            <a:ext cx="5140193" cy="386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101841" y="1425298"/>
            <a:ext cx="3288182" cy="4247317"/>
          </a:xfrm>
          <a:prstGeom prst="rect">
            <a:avLst/>
          </a:prstGeom>
        </p:spPr>
        <p:txBody>
          <a:bodyPr wrap="square">
            <a:spAutoFit/>
          </a:bodyPr>
          <a:lstStyle/>
          <a:p>
            <a:r>
              <a:rPr lang="en-US" b="1" dirty="0">
                <a:solidFill>
                  <a:srgbClr val="FF0000"/>
                </a:solidFill>
                <a:latin typeface="Cambria" panose="02040503050406030204" pitchFamily="18" charset="0"/>
              </a:rPr>
              <a:t>For Loop:</a:t>
            </a:r>
          </a:p>
          <a:p>
            <a:endParaRPr lang="en-US" b="1" dirty="0">
              <a:latin typeface="Cambria" panose="02040503050406030204" pitchFamily="18" charset="0"/>
            </a:endParaRPr>
          </a:p>
          <a:p>
            <a:r>
              <a:rPr lang="en-US" dirty="0">
                <a:latin typeface="Cambria" panose="02040503050406030204" pitchFamily="18" charset="0"/>
              </a:rPr>
              <a:t>The For Loop executes the code within the loop the number of times indicated by the loop control.</a:t>
            </a:r>
          </a:p>
          <a:p>
            <a:endParaRPr lang="en-US" dirty="0">
              <a:latin typeface="Cambria" panose="02040503050406030204" pitchFamily="18" charset="0"/>
            </a:endParaRPr>
          </a:p>
          <a:p>
            <a:r>
              <a:rPr lang="en-US" dirty="0">
                <a:latin typeface="Cambria" panose="02040503050406030204" pitchFamily="18" charset="0"/>
              </a:rPr>
              <a:t>In this example the “For Loop” will end after reading 20 samples (0-19). Each loop takes 100 ms. So the program will loop for 2 seconds.  If the progress bar is set to 19 it shows the progress of the acquisition loop.</a:t>
            </a:r>
          </a:p>
        </p:txBody>
      </p:sp>
    </p:spTree>
    <p:extLst>
      <p:ext uri="{BB962C8B-B14F-4D97-AF65-F5344CB8AC3E}">
        <p14:creationId xmlns:p14="http://schemas.microsoft.com/office/powerpoint/2010/main" val="95291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67</a:t>
            </a:fld>
            <a:endParaRPr lang="en-US"/>
          </a:p>
        </p:txBody>
      </p:sp>
      <p:sp>
        <p:nvSpPr>
          <p:cNvPr id="6" name="Rectangle 5"/>
          <p:cNvSpPr/>
          <p:nvPr/>
        </p:nvSpPr>
        <p:spPr>
          <a:xfrm>
            <a:off x="1977542" y="584569"/>
            <a:ext cx="8497346"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LabVIEW Write to Spreadsheet File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887" y="1382878"/>
            <a:ext cx="19145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855" y="1658417"/>
            <a:ext cx="25241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8210092" y="2830983"/>
            <a:ext cx="497434" cy="468173"/>
          </a:xfrm>
          <a:prstGeom prst="roundRect">
            <a:avLst/>
          </a:prstGeom>
          <a:solidFill>
            <a:srgbClr val="FFFF00">
              <a:alpha val="10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627058" y="3350363"/>
            <a:ext cx="497434" cy="468173"/>
          </a:xfrm>
          <a:prstGeom prst="roundRect">
            <a:avLst/>
          </a:prstGeom>
          <a:solidFill>
            <a:srgbClr val="FFFF00">
              <a:alpha val="10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64787" y="1836115"/>
            <a:ext cx="3401568" cy="3139321"/>
          </a:xfrm>
          <a:prstGeom prst="rect">
            <a:avLst/>
          </a:prstGeom>
          <a:noFill/>
        </p:spPr>
        <p:txBody>
          <a:bodyPr wrap="square" rtlCol="0">
            <a:spAutoFit/>
          </a:bodyPr>
          <a:lstStyle/>
          <a:p>
            <a:r>
              <a:rPr lang="en-US" b="1" dirty="0">
                <a:solidFill>
                  <a:srgbClr val="FF0000"/>
                </a:solidFill>
                <a:latin typeface="Cambria" panose="02040503050406030204" pitchFamily="18" charset="0"/>
              </a:rPr>
              <a:t>Write to spreadsheet file.</a:t>
            </a:r>
          </a:p>
          <a:p>
            <a:endParaRPr lang="en-US" dirty="0">
              <a:latin typeface="Cambria" panose="02040503050406030204" pitchFamily="18" charset="0"/>
            </a:endParaRPr>
          </a:p>
          <a:p>
            <a:r>
              <a:rPr lang="en-US" dirty="0">
                <a:latin typeface="Cambria" panose="02040503050406030204" pitchFamily="18" charset="0"/>
              </a:rPr>
              <a:t>This function allows the user to write the array data to a file compatible with Microsoft Excel.</a:t>
            </a:r>
          </a:p>
          <a:p>
            <a:endParaRPr lang="en-US" dirty="0">
              <a:latin typeface="Cambria" panose="02040503050406030204" pitchFamily="18" charset="0"/>
            </a:endParaRPr>
          </a:p>
          <a:p>
            <a:r>
              <a:rPr lang="en-US" dirty="0">
                <a:latin typeface="Cambria" panose="02040503050406030204" pitchFamily="18" charset="0"/>
              </a:rPr>
              <a:t>You must attach a path and file name to the dialog box. The path must exist. The file will be created or overwritten every time you write to the file.</a:t>
            </a:r>
          </a:p>
        </p:txBody>
      </p:sp>
      <p:sp>
        <p:nvSpPr>
          <p:cNvPr id="11" name="Rounded Rectangle 10"/>
          <p:cNvSpPr/>
          <p:nvPr/>
        </p:nvSpPr>
        <p:spPr>
          <a:xfrm>
            <a:off x="9300057" y="4403752"/>
            <a:ext cx="497434" cy="468173"/>
          </a:xfrm>
          <a:prstGeom prst="roundRect">
            <a:avLst/>
          </a:prstGeom>
          <a:solidFill>
            <a:srgbClr val="FFFF00">
              <a:alpha val="1000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9180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68</a:t>
            </a:fld>
            <a:endParaRPr lang="en-US"/>
          </a:p>
        </p:txBody>
      </p:sp>
      <p:sp>
        <p:nvSpPr>
          <p:cNvPr id="6" name="Rectangle 5"/>
          <p:cNvSpPr/>
          <p:nvPr/>
        </p:nvSpPr>
        <p:spPr>
          <a:xfrm>
            <a:off x="618836" y="417854"/>
            <a:ext cx="10474037"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Dialog Box and Write to Spreadsheet File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545" y="1519960"/>
            <a:ext cx="47053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109155" y="1578915"/>
            <a:ext cx="3141878" cy="3970318"/>
          </a:xfrm>
          <a:prstGeom prst="rect">
            <a:avLst/>
          </a:prstGeom>
        </p:spPr>
        <p:txBody>
          <a:bodyPr wrap="square">
            <a:spAutoFit/>
          </a:bodyPr>
          <a:lstStyle/>
          <a:p>
            <a:r>
              <a:rPr lang="en-US" b="1" dirty="0">
                <a:solidFill>
                  <a:srgbClr val="FF0000"/>
                </a:solidFill>
                <a:latin typeface="Cambria" panose="02040503050406030204" pitchFamily="18" charset="0"/>
              </a:rPr>
              <a:t>Dialog box –</a:t>
            </a:r>
          </a:p>
          <a:p>
            <a:endParaRPr lang="en-US" b="1" dirty="0">
              <a:solidFill>
                <a:srgbClr val="FF0000"/>
              </a:solidFill>
              <a:latin typeface="Cambria" panose="02040503050406030204" pitchFamily="18" charset="0"/>
            </a:endParaRPr>
          </a:p>
          <a:p>
            <a:r>
              <a:rPr lang="en-US" dirty="0">
                <a:latin typeface="Cambria" panose="02040503050406030204" pitchFamily="18" charset="0"/>
              </a:rPr>
              <a:t>When executed the dialog box places a pop-up message on the front panel.  The user must then click on the message to continue.</a:t>
            </a:r>
          </a:p>
          <a:p>
            <a:endParaRPr lang="en-US" b="1" dirty="0">
              <a:solidFill>
                <a:srgbClr val="FF0000"/>
              </a:solidFill>
              <a:latin typeface="Cambria" panose="02040503050406030204" pitchFamily="18" charset="0"/>
            </a:endParaRPr>
          </a:p>
          <a:p>
            <a:r>
              <a:rPr lang="en-US" b="1" dirty="0">
                <a:solidFill>
                  <a:srgbClr val="FF0000"/>
                </a:solidFill>
                <a:latin typeface="Cambria" panose="02040503050406030204" pitchFamily="18" charset="0"/>
              </a:rPr>
              <a:t>Read from Spreadsheet File –</a:t>
            </a:r>
          </a:p>
          <a:p>
            <a:endParaRPr lang="en-US" b="1" dirty="0">
              <a:latin typeface="Cambria" panose="02040503050406030204" pitchFamily="18" charset="0"/>
            </a:endParaRPr>
          </a:p>
          <a:p>
            <a:r>
              <a:rPr lang="en-US" dirty="0">
                <a:latin typeface="Cambria" panose="02040503050406030204" pitchFamily="18" charset="0"/>
              </a:rPr>
              <a:t>This function will read the data from a file and place it into an array.</a:t>
            </a:r>
          </a:p>
        </p:txBody>
      </p:sp>
    </p:spTree>
    <p:extLst>
      <p:ext uri="{BB962C8B-B14F-4D97-AF65-F5344CB8AC3E}">
        <p14:creationId xmlns:p14="http://schemas.microsoft.com/office/powerpoint/2010/main" val="14142880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69</a:t>
            </a:fld>
            <a:endParaRPr lang="en-US"/>
          </a:p>
        </p:txBody>
      </p:sp>
      <p:sp>
        <p:nvSpPr>
          <p:cNvPr id="6" name="Rectangle 5"/>
          <p:cNvSpPr/>
          <p:nvPr/>
        </p:nvSpPr>
        <p:spPr>
          <a:xfrm>
            <a:off x="3692031" y="401689"/>
            <a:ext cx="4736938"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Clearing Chart History</a:t>
            </a:r>
          </a:p>
        </p:txBody>
      </p:sp>
      <p:sp>
        <p:nvSpPr>
          <p:cNvPr id="7" name="TextBox 6"/>
          <p:cNvSpPr txBox="1"/>
          <p:nvPr/>
        </p:nvSpPr>
        <p:spPr>
          <a:xfrm>
            <a:off x="7632193" y="1587396"/>
            <a:ext cx="2728569" cy="4801314"/>
          </a:xfrm>
          <a:prstGeom prst="rect">
            <a:avLst/>
          </a:prstGeom>
          <a:noFill/>
        </p:spPr>
        <p:txBody>
          <a:bodyPr wrap="square" rtlCol="0">
            <a:spAutoFit/>
          </a:bodyPr>
          <a:lstStyle/>
          <a:p>
            <a:r>
              <a:rPr lang="en-US" b="1" dirty="0">
                <a:solidFill>
                  <a:srgbClr val="FF0000"/>
                </a:solidFill>
              </a:rPr>
              <a:t>Property Node:</a:t>
            </a:r>
          </a:p>
          <a:p>
            <a:endParaRPr lang="en-US" b="1" dirty="0"/>
          </a:p>
          <a:p>
            <a:r>
              <a:rPr lang="en-US" dirty="0"/>
              <a:t>A property node gives the programmer the ability to change the properties of a chart, control, indicator or other front panel objects programmatically. Property nodes can be used to change the colour, position, size and other properties of front panel objects.</a:t>
            </a:r>
          </a:p>
          <a:p>
            <a:endParaRPr lang="en-US" dirty="0"/>
          </a:p>
          <a:p>
            <a:r>
              <a:rPr lang="en-US" dirty="0"/>
              <a:t>The node can be changed to read or write the property.</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90" y="5431481"/>
            <a:ext cx="1162316" cy="56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151" y="3406115"/>
            <a:ext cx="2850070" cy="307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3820972" y="5676596"/>
            <a:ext cx="680314" cy="138989"/>
          </a:xfrm>
          <a:prstGeom prst="roundRect">
            <a:avLst/>
          </a:prstGeom>
          <a:solidFill>
            <a:srgbClr val="FFFF00">
              <a:alpha val="1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233573" y="4645153"/>
            <a:ext cx="877825" cy="131674"/>
          </a:xfrm>
          <a:prstGeom prst="roundRect">
            <a:avLst/>
          </a:prstGeom>
          <a:solidFill>
            <a:srgbClr val="FFFF00">
              <a:alpha val="1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01669" y="4842664"/>
            <a:ext cx="877825" cy="131674"/>
          </a:xfrm>
          <a:prstGeom prst="roundRect">
            <a:avLst/>
          </a:prstGeom>
          <a:solidFill>
            <a:srgbClr val="FFFF00">
              <a:alpha val="10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15839" y="1777590"/>
            <a:ext cx="2757830" cy="3539430"/>
          </a:xfrm>
          <a:prstGeom prst="rect">
            <a:avLst/>
          </a:prstGeom>
          <a:noFill/>
        </p:spPr>
        <p:txBody>
          <a:bodyPr wrap="square" rtlCol="0">
            <a:spAutoFit/>
          </a:bodyPr>
          <a:lstStyle/>
          <a:p>
            <a:r>
              <a:rPr lang="en-US" sz="1600" dirty="0">
                <a:solidFill>
                  <a:srgbClr val="FF0000"/>
                </a:solidFill>
              </a:rPr>
              <a:t>To change the visibility of the waveform chart.</a:t>
            </a:r>
          </a:p>
          <a:p>
            <a:endParaRPr lang="en-US" sz="1600" dirty="0"/>
          </a:p>
          <a:p>
            <a:pPr marL="342900" indent="-342900">
              <a:buAutoNum type="arabicPeriod"/>
            </a:pPr>
            <a:r>
              <a:rPr lang="en-US" sz="1600" dirty="0"/>
              <a:t>Right click on the chart.</a:t>
            </a:r>
          </a:p>
          <a:p>
            <a:pPr marL="342900" indent="-342900">
              <a:buAutoNum type="arabicPeriod"/>
            </a:pPr>
            <a:r>
              <a:rPr lang="en-US" sz="1600" dirty="0"/>
              <a:t>Select Create</a:t>
            </a:r>
          </a:p>
          <a:p>
            <a:pPr marL="342900" indent="-342900">
              <a:buAutoNum type="arabicPeriod"/>
            </a:pPr>
            <a:r>
              <a:rPr lang="en-US" sz="1600" dirty="0"/>
              <a:t>Select Property Node</a:t>
            </a:r>
          </a:p>
          <a:p>
            <a:pPr marL="342900" indent="-342900">
              <a:buAutoNum type="arabicPeriod"/>
            </a:pPr>
            <a:r>
              <a:rPr lang="en-US" sz="1600" dirty="0"/>
              <a:t>Select Visible</a:t>
            </a:r>
          </a:p>
          <a:p>
            <a:pPr marL="342900" indent="-342900">
              <a:buAutoNum type="arabicPeriod"/>
            </a:pPr>
            <a:endParaRPr lang="en-US" sz="1600" dirty="0"/>
          </a:p>
          <a:p>
            <a:pPr marL="342900" indent="-342900">
              <a:buAutoNum type="arabicPeriod"/>
            </a:pPr>
            <a:r>
              <a:rPr lang="en-US" sz="1600" dirty="0"/>
              <a:t>The property node will be placed on the block diagram.</a:t>
            </a:r>
          </a:p>
          <a:p>
            <a:pPr marL="342900" indent="-342900">
              <a:buAutoNum type="arabicPeriod"/>
            </a:pPr>
            <a:r>
              <a:rPr lang="en-US" sz="1600" dirty="0"/>
              <a:t>Connect it to a digital control to make the object visible or invisible.</a:t>
            </a:r>
          </a:p>
        </p:txBody>
      </p:sp>
      <p:sp>
        <p:nvSpPr>
          <p:cNvPr id="13" name="TextBox 12"/>
          <p:cNvSpPr txBox="1"/>
          <p:nvPr/>
        </p:nvSpPr>
        <p:spPr>
          <a:xfrm>
            <a:off x="1831237" y="1660547"/>
            <a:ext cx="2757830" cy="1546577"/>
          </a:xfrm>
          <a:prstGeom prst="rect">
            <a:avLst/>
          </a:prstGeom>
          <a:noFill/>
        </p:spPr>
        <p:txBody>
          <a:bodyPr wrap="square" rtlCol="0">
            <a:spAutoFit/>
          </a:bodyPr>
          <a:lstStyle/>
          <a:p>
            <a:r>
              <a:rPr lang="en-US" sz="1050" b="1" dirty="0">
                <a:solidFill>
                  <a:srgbClr val="FF0000"/>
                </a:solidFill>
              </a:rPr>
              <a:t>To clear the chart history.</a:t>
            </a:r>
            <a:endParaRPr lang="en-US" sz="1050" b="1" dirty="0"/>
          </a:p>
          <a:p>
            <a:pPr marL="342900" indent="-342900">
              <a:buAutoNum type="arabicPeriod"/>
            </a:pPr>
            <a:r>
              <a:rPr lang="en-US" sz="1050" dirty="0"/>
              <a:t>Right click on the chart.</a:t>
            </a:r>
          </a:p>
          <a:p>
            <a:pPr marL="342900" indent="-342900">
              <a:buAutoNum type="arabicPeriod"/>
            </a:pPr>
            <a:r>
              <a:rPr lang="en-US" sz="1050" dirty="0"/>
              <a:t>Select Create</a:t>
            </a:r>
          </a:p>
          <a:p>
            <a:pPr marL="342900" indent="-342900">
              <a:buAutoNum type="arabicPeriod"/>
            </a:pPr>
            <a:r>
              <a:rPr lang="en-US" sz="1050" dirty="0"/>
              <a:t>Select Property Node</a:t>
            </a:r>
          </a:p>
          <a:p>
            <a:pPr marL="342900" indent="-342900">
              <a:buAutoNum type="arabicPeriod"/>
            </a:pPr>
            <a:r>
              <a:rPr lang="en-US" sz="1050" dirty="0"/>
              <a:t>Select History Data</a:t>
            </a:r>
          </a:p>
          <a:p>
            <a:pPr marL="342900" indent="-342900">
              <a:buAutoNum type="arabicPeriod"/>
            </a:pPr>
            <a:r>
              <a:rPr lang="en-US" sz="1050" dirty="0"/>
              <a:t>Right click on History Data</a:t>
            </a:r>
          </a:p>
          <a:p>
            <a:pPr marL="342900" indent="-342900">
              <a:buAutoNum type="arabicPeriod"/>
            </a:pPr>
            <a:r>
              <a:rPr lang="en-US" sz="1050" dirty="0"/>
              <a:t>Change to write.</a:t>
            </a:r>
          </a:p>
          <a:p>
            <a:pPr marL="342900" indent="-342900">
              <a:buAutoNum type="arabicPeriod"/>
            </a:pPr>
            <a:r>
              <a:rPr lang="en-US" sz="1050" dirty="0"/>
              <a:t>Right click on the History Data Terminal and select create constant.</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948" y="1799539"/>
            <a:ext cx="1274516" cy="61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536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7</a:t>
            </a:fld>
            <a:endParaRPr lang="en-US"/>
          </a:p>
        </p:txBody>
      </p:sp>
      <p:sp>
        <p:nvSpPr>
          <p:cNvPr id="6" name="Rectangle 5"/>
          <p:cNvSpPr/>
          <p:nvPr/>
        </p:nvSpPr>
        <p:spPr>
          <a:xfrm>
            <a:off x="1338407" y="253073"/>
            <a:ext cx="8011425" cy="707886"/>
          </a:xfrm>
          <a:prstGeom prst="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DAQ Assistant </a:t>
            </a:r>
            <a:r>
              <a:rPr lang="en-US" sz="4000" dirty="0" smtClean="0">
                <a:ln w="0"/>
                <a:solidFill>
                  <a:schemeClr val="accent1"/>
                </a:solidFill>
                <a:effectLst>
                  <a:outerShdw blurRad="38100" dist="25400" dir="5400000" algn="ctr" rotWithShape="0">
                    <a:srgbClr val="6E747A">
                      <a:alpha val="43000"/>
                    </a:srgbClr>
                  </a:outerShdw>
                </a:effectLst>
              </a:rPr>
              <a:t>Timer / Counter  (CTr0)</a:t>
            </a:r>
            <a:endParaRPr lang="en-US" sz="400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2"/>
          <a:stretch>
            <a:fillRect/>
          </a:stretch>
        </p:blipFill>
        <p:spPr>
          <a:xfrm>
            <a:off x="393161" y="1281954"/>
            <a:ext cx="7824952" cy="4323829"/>
          </a:xfrm>
          <a:prstGeom prst="rect">
            <a:avLst/>
          </a:prstGeom>
        </p:spPr>
      </p:pic>
      <p:sp>
        <p:nvSpPr>
          <p:cNvPr id="2" name="Rectangle 1"/>
          <p:cNvSpPr/>
          <p:nvPr/>
        </p:nvSpPr>
        <p:spPr>
          <a:xfrm>
            <a:off x="1561520" y="5161965"/>
            <a:ext cx="5488234" cy="646331"/>
          </a:xfrm>
          <a:prstGeom prst="rect">
            <a:avLst/>
          </a:prstGeom>
        </p:spPr>
        <p:txBody>
          <a:bodyPr wrap="none">
            <a:spAutoFit/>
          </a:bodyPr>
          <a:lstStyle/>
          <a:p>
            <a:r>
              <a:rPr lang="en-US" dirty="0">
                <a:effectLst>
                  <a:outerShdw blurRad="38100" dist="38100" dir="2700000" algn="tl">
                    <a:srgbClr val="000000">
                      <a:alpha val="43137"/>
                    </a:srgbClr>
                  </a:outerShdw>
                </a:effectLst>
                <a:latin typeface="+mj-lt"/>
              </a:rPr>
              <a:t>D3 is an output terminal for the counter/timer output.</a:t>
            </a:r>
          </a:p>
          <a:p>
            <a:r>
              <a:rPr lang="en-US" dirty="0" smtClean="0">
                <a:effectLst>
                  <a:outerShdw blurRad="38100" dist="38100" dir="2700000" algn="tl">
                    <a:srgbClr val="000000">
                      <a:alpha val="43137"/>
                    </a:srgbClr>
                  </a:outerShdw>
                </a:effectLst>
                <a:latin typeface="+mj-lt"/>
              </a:rPr>
              <a:t>This </a:t>
            </a:r>
            <a:r>
              <a:rPr lang="en-US" dirty="0">
                <a:effectLst>
                  <a:outerShdw blurRad="38100" dist="38100" dir="2700000" algn="tl">
                    <a:srgbClr val="000000">
                      <a:alpha val="43137"/>
                    </a:srgbClr>
                  </a:outerShdw>
                </a:effectLst>
                <a:latin typeface="+mj-lt"/>
              </a:rPr>
              <a:t>pin is used to create output pulses.</a:t>
            </a:r>
            <a:endParaRPr lang="en-CA" dirty="0">
              <a:latin typeface="+mj-lt"/>
            </a:endParaRPr>
          </a:p>
        </p:txBody>
      </p:sp>
      <p:sp>
        <p:nvSpPr>
          <p:cNvPr id="8" name="Rectangle 7"/>
          <p:cNvSpPr/>
          <p:nvPr/>
        </p:nvSpPr>
        <p:spPr>
          <a:xfrm>
            <a:off x="8294254" y="1533156"/>
            <a:ext cx="3186545" cy="923330"/>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mj-lt"/>
              </a:rPr>
              <a:t>Digital I/O pins 0,1,2,3 are used by counter timer 0 on the myDAQ terminal.</a:t>
            </a:r>
            <a:endParaRPr lang="en-CA" dirty="0">
              <a:latin typeface="+mj-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sp>
        <p:nvSpPr>
          <p:cNvPr id="10" name="Rectangle 9"/>
          <p:cNvSpPr/>
          <p:nvPr/>
        </p:nvSpPr>
        <p:spPr>
          <a:xfrm>
            <a:off x="8369831" y="2797538"/>
            <a:ext cx="2770948" cy="646331"/>
          </a:xfrm>
          <a:prstGeom prst="rect">
            <a:avLst/>
          </a:prstGeom>
        </p:spPr>
        <p:txBody>
          <a:bodyPr wrap="square">
            <a:spAutoFit/>
          </a:bodyPr>
          <a:lstStyle/>
          <a:p>
            <a:r>
              <a:rPr lang="en-US" dirty="0">
                <a:solidFill>
                  <a:srgbClr val="FF0000"/>
                </a:solidFill>
                <a:effectLst>
                  <a:outerShdw blurRad="38100" dist="38100" dir="2700000" algn="tl">
                    <a:srgbClr val="000000">
                      <a:alpha val="43137"/>
                    </a:srgbClr>
                  </a:outerShdw>
                </a:effectLst>
              </a:rPr>
              <a:t>PFI – programmable function interface.</a:t>
            </a:r>
            <a:endParaRPr lang="en-CA" dirty="0">
              <a:solidFill>
                <a:srgbClr val="FF0000"/>
              </a:solidFill>
            </a:endParaRPr>
          </a:p>
        </p:txBody>
      </p:sp>
    </p:spTree>
    <p:extLst>
      <p:ext uri="{BB962C8B-B14F-4D97-AF65-F5344CB8AC3E}">
        <p14:creationId xmlns:p14="http://schemas.microsoft.com/office/powerpoint/2010/main" val="4030005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70</a:t>
            </a:fld>
            <a:endParaRPr lang="en-US"/>
          </a:p>
        </p:txBody>
      </p:sp>
      <p:sp>
        <p:nvSpPr>
          <p:cNvPr id="6" name="Rectangle 5"/>
          <p:cNvSpPr/>
          <p:nvPr/>
        </p:nvSpPr>
        <p:spPr>
          <a:xfrm>
            <a:off x="3114249" y="401689"/>
            <a:ext cx="5892511"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Rotary Quadrature Encoder</a:t>
            </a:r>
            <a:endParaRPr lang="en-US" sz="4000" dirty="0">
              <a:ln w="0"/>
              <a:solidFill>
                <a:schemeClr val="accent1"/>
              </a:solidFill>
              <a:effectLst>
                <a:outerShdw blurRad="38100" dist="25400" dir="5400000" algn="ctr" rotWithShape="0">
                  <a:srgbClr val="6E747A">
                    <a:alpha val="43000"/>
                  </a:srgbClr>
                </a:outerShdw>
              </a:effectLst>
            </a:endParaRPr>
          </a:p>
        </p:txBody>
      </p:sp>
      <p:pic>
        <p:nvPicPr>
          <p:cNvPr id="2" name="Picture 1"/>
          <p:cNvPicPr>
            <a:picLocks noChangeAspect="1"/>
          </p:cNvPicPr>
          <p:nvPr/>
        </p:nvPicPr>
        <p:blipFill>
          <a:blip r:embed="rId2"/>
          <a:stretch>
            <a:fillRect/>
          </a:stretch>
        </p:blipFill>
        <p:spPr>
          <a:xfrm>
            <a:off x="469038" y="1782128"/>
            <a:ext cx="5235075" cy="3556470"/>
          </a:xfrm>
          <a:prstGeom prst="rect">
            <a:avLst/>
          </a:prstGeom>
        </p:spPr>
      </p:pic>
      <p:pic>
        <p:nvPicPr>
          <p:cNvPr id="3" name="Picture 2"/>
          <p:cNvPicPr>
            <a:picLocks noChangeAspect="1"/>
          </p:cNvPicPr>
          <p:nvPr/>
        </p:nvPicPr>
        <p:blipFill>
          <a:blip r:embed="rId3"/>
          <a:stretch>
            <a:fillRect/>
          </a:stretch>
        </p:blipFill>
        <p:spPr>
          <a:xfrm>
            <a:off x="6113417" y="1897968"/>
            <a:ext cx="5016138" cy="3440630"/>
          </a:xfrm>
          <a:prstGeom prst="rect">
            <a:avLst/>
          </a:prstGeom>
        </p:spPr>
      </p:pic>
    </p:spTree>
    <p:extLst>
      <p:ext uri="{BB962C8B-B14F-4D97-AF65-F5344CB8AC3E}">
        <p14:creationId xmlns:p14="http://schemas.microsoft.com/office/powerpoint/2010/main" val="40434613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71</a:t>
            </a:fld>
            <a:endParaRPr lang="en-US"/>
          </a:p>
        </p:txBody>
      </p:sp>
      <p:sp>
        <p:nvSpPr>
          <p:cNvPr id="6" name="Rectangle 5"/>
          <p:cNvSpPr/>
          <p:nvPr/>
        </p:nvSpPr>
        <p:spPr>
          <a:xfrm>
            <a:off x="3114249" y="401689"/>
            <a:ext cx="5892511"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Rotary Quadrature Encoder</a:t>
            </a:r>
            <a:endParaRPr lang="en-US" sz="400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2"/>
          <a:stretch>
            <a:fillRect/>
          </a:stretch>
        </p:blipFill>
        <p:spPr>
          <a:xfrm>
            <a:off x="404385" y="1358537"/>
            <a:ext cx="6762770" cy="4531995"/>
          </a:xfrm>
          <a:prstGeom prst="rect">
            <a:avLst/>
          </a:prstGeom>
        </p:spPr>
      </p:pic>
      <p:pic>
        <p:nvPicPr>
          <p:cNvPr id="8" name="Picture 7"/>
          <p:cNvPicPr>
            <a:picLocks noChangeAspect="1"/>
          </p:cNvPicPr>
          <p:nvPr/>
        </p:nvPicPr>
        <p:blipFill>
          <a:blip r:embed="rId3"/>
          <a:stretch>
            <a:fillRect/>
          </a:stretch>
        </p:blipFill>
        <p:spPr>
          <a:xfrm>
            <a:off x="7550331" y="1358537"/>
            <a:ext cx="3568201" cy="4540513"/>
          </a:xfrm>
          <a:prstGeom prst="rect">
            <a:avLst/>
          </a:prstGeom>
        </p:spPr>
      </p:pic>
    </p:spTree>
    <p:extLst>
      <p:ext uri="{BB962C8B-B14F-4D97-AF65-F5344CB8AC3E}">
        <p14:creationId xmlns:p14="http://schemas.microsoft.com/office/powerpoint/2010/main" val="10952891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72</a:t>
            </a:fld>
            <a:endParaRPr lang="en-US"/>
          </a:p>
        </p:txBody>
      </p:sp>
      <p:sp>
        <p:nvSpPr>
          <p:cNvPr id="6" name="Rectangle 5"/>
          <p:cNvSpPr/>
          <p:nvPr/>
        </p:nvSpPr>
        <p:spPr>
          <a:xfrm>
            <a:off x="2686359" y="101539"/>
            <a:ext cx="6205092" cy="40011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Scope triggering – immediate and edge</a:t>
            </a:r>
            <a:endParaRPr lang="en-US" sz="2000" dirty="0">
              <a:ln w="0"/>
              <a:solidFill>
                <a:schemeClr val="accent1"/>
              </a:solidFill>
              <a:effectLst>
                <a:outerShdw blurRad="38100" dist="25400" dir="5400000" algn="ctr" rotWithShape="0">
                  <a:srgbClr val="6E747A">
                    <a:alpha val="43000"/>
                  </a:srgbClr>
                </a:outerShdw>
              </a:effectLst>
            </a:endParaRPr>
          </a:p>
        </p:txBody>
      </p:sp>
      <p:pic>
        <p:nvPicPr>
          <p:cNvPr id="2" name="LV F2018_0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81200" y="762000"/>
            <a:ext cx="8229600" cy="5334000"/>
          </a:xfrm>
          <a:prstGeom prst="rect">
            <a:avLst/>
          </a:prstGeom>
        </p:spPr>
      </p:pic>
    </p:spTree>
    <p:extLst>
      <p:ext uri="{BB962C8B-B14F-4D97-AF65-F5344CB8AC3E}">
        <p14:creationId xmlns:p14="http://schemas.microsoft.com/office/powerpoint/2010/main" val="4281304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73</a:t>
            </a:fld>
            <a:endParaRPr lang="en-US"/>
          </a:p>
        </p:txBody>
      </p:sp>
      <p:sp>
        <p:nvSpPr>
          <p:cNvPr id="6" name="Rectangle 5"/>
          <p:cNvSpPr/>
          <p:nvPr/>
        </p:nvSpPr>
        <p:spPr>
          <a:xfrm>
            <a:off x="2686359" y="101539"/>
            <a:ext cx="6205092" cy="40011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rPr>
              <a:t>Scope triggering – immediate and edge</a:t>
            </a:r>
            <a:endParaRPr lang="en-US" sz="2000" dirty="0">
              <a:ln w="0"/>
              <a:solidFill>
                <a:schemeClr val="accent1"/>
              </a:solidFill>
              <a:effectLst>
                <a:outerShdw blurRad="38100" dist="25400" dir="5400000" algn="ctr" rotWithShape="0">
                  <a:srgbClr val="6E747A">
                    <a:alpha val="43000"/>
                  </a:srgbClr>
                </a:outerShdw>
              </a:effectLst>
            </a:endParaRPr>
          </a:p>
        </p:txBody>
      </p:sp>
      <p:pic>
        <p:nvPicPr>
          <p:cNvPr id="3" name="Picture 2"/>
          <p:cNvPicPr>
            <a:picLocks noChangeAspect="1"/>
          </p:cNvPicPr>
          <p:nvPr/>
        </p:nvPicPr>
        <p:blipFill>
          <a:blip r:embed="rId2"/>
          <a:stretch>
            <a:fillRect/>
          </a:stretch>
        </p:blipFill>
        <p:spPr>
          <a:xfrm>
            <a:off x="1080951" y="688385"/>
            <a:ext cx="9116786" cy="5503426"/>
          </a:xfrm>
          <a:prstGeom prst="rect">
            <a:avLst/>
          </a:prstGeom>
        </p:spPr>
      </p:pic>
    </p:spTree>
    <p:extLst>
      <p:ext uri="{BB962C8B-B14F-4D97-AF65-F5344CB8AC3E}">
        <p14:creationId xmlns:p14="http://schemas.microsoft.com/office/powerpoint/2010/main" val="1686043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8</a:t>
            </a:fld>
            <a:endParaRPr lang="en-US"/>
          </a:p>
        </p:txBody>
      </p:sp>
      <p:sp>
        <p:nvSpPr>
          <p:cNvPr id="6" name="Rectangle 5"/>
          <p:cNvSpPr/>
          <p:nvPr/>
        </p:nvSpPr>
        <p:spPr>
          <a:xfrm>
            <a:off x="2852792" y="173317"/>
            <a:ext cx="6304675" cy="707886"/>
          </a:xfrm>
          <a:prstGeom prst="rect">
            <a:avLst/>
          </a:prstGeom>
          <a:solidFill>
            <a:schemeClr val="bg1">
              <a:lumMod val="95000"/>
            </a:schemeClr>
          </a:solidFill>
          <a:ln cap="rnd">
            <a:beve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dirty="0">
                <a:ln w="0"/>
                <a:solidFill>
                  <a:schemeClr val="accent1"/>
                </a:solidFill>
              </a:rPr>
              <a:t>DAQ Assistant Counter/Timer</a:t>
            </a:r>
          </a:p>
        </p:txBody>
      </p:sp>
      <p:pic>
        <p:nvPicPr>
          <p:cNvPr id="2" name="Picture 1"/>
          <p:cNvPicPr>
            <a:picLocks noChangeAspect="1"/>
          </p:cNvPicPr>
          <p:nvPr/>
        </p:nvPicPr>
        <p:blipFill>
          <a:blip r:embed="rId2"/>
          <a:stretch>
            <a:fillRect/>
          </a:stretch>
        </p:blipFill>
        <p:spPr>
          <a:xfrm>
            <a:off x="2302808" y="2096681"/>
            <a:ext cx="3142928" cy="4138777"/>
          </a:xfrm>
          <a:prstGeom prst="rect">
            <a:avLst/>
          </a:prstGeom>
        </p:spPr>
      </p:pic>
      <p:pic>
        <p:nvPicPr>
          <p:cNvPr id="3" name="Picture 2"/>
          <p:cNvPicPr>
            <a:picLocks noChangeAspect="1"/>
          </p:cNvPicPr>
          <p:nvPr/>
        </p:nvPicPr>
        <p:blipFill>
          <a:blip r:embed="rId3"/>
          <a:stretch>
            <a:fillRect/>
          </a:stretch>
        </p:blipFill>
        <p:spPr>
          <a:xfrm>
            <a:off x="7698482" y="2049109"/>
            <a:ext cx="2917966" cy="2287260"/>
          </a:xfrm>
          <a:prstGeom prst="rect">
            <a:avLst/>
          </a:prstGeom>
        </p:spPr>
      </p:pic>
      <p:pic>
        <p:nvPicPr>
          <p:cNvPr id="7" name="Picture 6"/>
          <p:cNvPicPr>
            <a:picLocks noChangeAspect="1"/>
          </p:cNvPicPr>
          <p:nvPr/>
        </p:nvPicPr>
        <p:blipFill>
          <a:blip r:embed="rId4"/>
          <a:stretch>
            <a:fillRect/>
          </a:stretch>
        </p:blipFill>
        <p:spPr>
          <a:xfrm>
            <a:off x="7789390" y="4255327"/>
            <a:ext cx="2736153" cy="1861481"/>
          </a:xfrm>
          <a:prstGeom prst="rect">
            <a:avLst/>
          </a:prstGeom>
        </p:spPr>
      </p:pic>
      <p:sp>
        <p:nvSpPr>
          <p:cNvPr id="8" name="Rectangle 7"/>
          <p:cNvSpPr/>
          <p:nvPr/>
        </p:nvSpPr>
        <p:spPr>
          <a:xfrm>
            <a:off x="2389894" y="2096680"/>
            <a:ext cx="1797352" cy="332336"/>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78423" y="2606345"/>
            <a:ext cx="1797352" cy="197070"/>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89894" y="1208707"/>
            <a:ext cx="8074775" cy="646331"/>
          </a:xfrm>
          <a:prstGeom prst="rect">
            <a:avLst/>
          </a:prstGeom>
        </p:spPr>
        <p:txBody>
          <a:bodyPr wrap="none">
            <a:spAutoFit/>
          </a:bodyPr>
          <a:lstStyle/>
          <a:p>
            <a:r>
              <a:rPr lang="en-US" b="1" dirty="0">
                <a:effectLst>
                  <a:outerShdw blurRad="38100" dist="38100" dir="2700000" algn="tl">
                    <a:srgbClr val="000000">
                      <a:alpha val="43137"/>
                    </a:srgbClr>
                  </a:outerShdw>
                </a:effectLst>
                <a:latin typeface="+mj-lt"/>
              </a:rPr>
              <a:t>The myDAQ counter </a:t>
            </a:r>
            <a:r>
              <a:rPr lang="en-US" b="1" dirty="0" smtClean="0">
                <a:effectLst>
                  <a:outerShdw blurRad="38100" dist="38100" dir="2700000" algn="tl">
                    <a:srgbClr val="000000">
                      <a:alpha val="43137"/>
                    </a:srgbClr>
                  </a:outerShdw>
                </a:effectLst>
                <a:latin typeface="+mj-lt"/>
              </a:rPr>
              <a:t>/ timer uses a </a:t>
            </a:r>
            <a:r>
              <a:rPr lang="en-US" b="1" dirty="0">
                <a:effectLst>
                  <a:outerShdw blurRad="38100" dist="38100" dir="2700000" algn="tl">
                    <a:srgbClr val="000000">
                      <a:alpha val="43137"/>
                    </a:srgbClr>
                  </a:outerShdw>
                </a:effectLst>
                <a:latin typeface="+mj-lt"/>
              </a:rPr>
              <a:t>32 </a:t>
            </a:r>
            <a:r>
              <a:rPr lang="en-US" b="1" dirty="0" smtClean="0">
                <a:effectLst>
                  <a:outerShdw blurRad="38100" dist="38100" dir="2700000" algn="tl">
                    <a:srgbClr val="000000">
                      <a:alpha val="43137"/>
                    </a:srgbClr>
                  </a:outerShdw>
                </a:effectLst>
                <a:latin typeface="+mj-lt"/>
              </a:rPr>
              <a:t>bit register. The timer uses </a:t>
            </a:r>
            <a:r>
              <a:rPr lang="en-US" b="1" dirty="0">
                <a:effectLst>
                  <a:outerShdw blurRad="38100" dist="38100" dir="2700000" algn="tl">
                    <a:srgbClr val="000000">
                      <a:alpha val="43137"/>
                    </a:srgbClr>
                  </a:outerShdw>
                </a:effectLst>
                <a:latin typeface="+mj-lt"/>
              </a:rPr>
              <a:t>a base frequency </a:t>
            </a:r>
          </a:p>
          <a:p>
            <a:r>
              <a:rPr lang="en-US" b="1" dirty="0">
                <a:effectLst>
                  <a:outerShdw blurRad="38100" dist="38100" dir="2700000" algn="tl">
                    <a:srgbClr val="000000">
                      <a:alpha val="43137"/>
                    </a:srgbClr>
                  </a:outerShdw>
                </a:effectLst>
                <a:latin typeface="+mj-lt"/>
              </a:rPr>
              <a:t>of 100 </a:t>
            </a:r>
            <a:r>
              <a:rPr lang="en-US" b="1" dirty="0" err="1">
                <a:effectLst>
                  <a:outerShdw blurRad="38100" dist="38100" dir="2700000" algn="tl">
                    <a:srgbClr val="000000">
                      <a:alpha val="43137"/>
                    </a:srgbClr>
                  </a:outerShdw>
                </a:effectLst>
                <a:latin typeface="+mj-lt"/>
              </a:rPr>
              <a:t>MHz.</a:t>
            </a:r>
            <a:r>
              <a:rPr lang="en-US" b="1" dirty="0">
                <a:effectLst>
                  <a:outerShdw blurRad="38100" dist="38100" dir="2700000" algn="tl">
                    <a:srgbClr val="000000">
                      <a:alpha val="43137"/>
                    </a:srgbClr>
                  </a:outerShdw>
                </a:effectLst>
                <a:latin typeface="+mj-lt"/>
              </a:rPr>
              <a:t>     1/100 MHz = 10 ns  </a:t>
            </a:r>
            <a:r>
              <a:rPr lang="en-US" b="1" dirty="0">
                <a:solidFill>
                  <a:srgbClr val="FF0000"/>
                </a:solidFill>
                <a:effectLst>
                  <a:outerShdw blurRad="38100" dist="38100" dir="2700000" algn="tl">
                    <a:srgbClr val="000000">
                      <a:alpha val="43137"/>
                    </a:srgbClr>
                  </a:outerShdw>
                </a:effectLst>
                <a:latin typeface="+mj-lt"/>
              </a:rPr>
              <a:t>The clock “Tick” time </a:t>
            </a:r>
            <a:r>
              <a:rPr lang="en-US" b="1" dirty="0" smtClean="0">
                <a:solidFill>
                  <a:srgbClr val="FF0000"/>
                </a:solidFill>
                <a:effectLst>
                  <a:outerShdw blurRad="38100" dist="38100" dir="2700000" algn="tl">
                    <a:srgbClr val="000000">
                      <a:alpha val="43137"/>
                    </a:srgbClr>
                  </a:outerShdw>
                </a:effectLst>
                <a:latin typeface="+mj-lt"/>
              </a:rPr>
              <a:t>equals </a:t>
            </a:r>
            <a:r>
              <a:rPr lang="en-US" b="1" dirty="0">
                <a:solidFill>
                  <a:srgbClr val="FF0000"/>
                </a:solidFill>
                <a:effectLst>
                  <a:outerShdw blurRad="38100" dist="38100" dir="2700000" algn="tl">
                    <a:srgbClr val="000000">
                      <a:alpha val="43137"/>
                    </a:srgbClr>
                  </a:outerShdw>
                </a:effectLst>
                <a:latin typeface="+mj-lt"/>
              </a:rPr>
              <a:t>10 ns.</a:t>
            </a:r>
            <a:endParaRPr lang="en-CA" b="1" dirty="0">
              <a:solidFill>
                <a:srgbClr val="FF0000"/>
              </a:solidFill>
              <a:latin typeface="+mj-lt"/>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1212" y="528216"/>
            <a:ext cx="890587" cy="862314"/>
          </a:xfrm>
          <a:prstGeom prst="rect">
            <a:avLst/>
          </a:prstGeom>
        </p:spPr>
      </p:pic>
      <p:sp>
        <p:nvSpPr>
          <p:cNvPr id="12" name="Rectangle 11"/>
          <p:cNvSpPr/>
          <p:nvPr/>
        </p:nvSpPr>
        <p:spPr>
          <a:xfrm>
            <a:off x="8328418" y="3557721"/>
            <a:ext cx="1797352" cy="197070"/>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395393" y="1951016"/>
            <a:ext cx="95795" cy="4188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9282" y="2096680"/>
            <a:ext cx="1304875" cy="461665"/>
          </a:xfrm>
          <a:prstGeom prst="rect">
            <a:avLst/>
          </a:prstGeom>
          <a:solidFill>
            <a:srgbClr val="FFFF00"/>
          </a:solidFill>
        </p:spPr>
        <p:txBody>
          <a:bodyPr wrap="square" rtlCol="0">
            <a:spAutoFit/>
          </a:bodyPr>
          <a:lstStyle/>
          <a:p>
            <a:r>
              <a:rPr lang="en-US" sz="2400" b="1" dirty="0" smtClean="0">
                <a:solidFill>
                  <a:srgbClr val="FF0000"/>
                </a:solidFill>
              </a:rPr>
              <a:t>Acquire</a:t>
            </a:r>
            <a:endParaRPr lang="en-US" sz="2400" b="1" dirty="0">
              <a:solidFill>
                <a:srgbClr val="FF0000"/>
              </a:solidFill>
            </a:endParaRPr>
          </a:p>
        </p:txBody>
      </p:sp>
      <p:sp>
        <p:nvSpPr>
          <p:cNvPr id="15" name="TextBox 14"/>
          <p:cNvSpPr txBox="1"/>
          <p:nvPr/>
        </p:nvSpPr>
        <p:spPr>
          <a:xfrm>
            <a:off x="5767943" y="2113332"/>
            <a:ext cx="1511888" cy="461665"/>
          </a:xfrm>
          <a:prstGeom prst="rect">
            <a:avLst/>
          </a:prstGeom>
          <a:solidFill>
            <a:srgbClr val="FFFF00"/>
          </a:solidFill>
        </p:spPr>
        <p:txBody>
          <a:bodyPr wrap="square" rtlCol="0">
            <a:spAutoFit/>
          </a:bodyPr>
          <a:lstStyle/>
          <a:p>
            <a:r>
              <a:rPr lang="en-US" sz="2400" b="1" dirty="0" smtClean="0">
                <a:solidFill>
                  <a:srgbClr val="FF0000"/>
                </a:solidFill>
              </a:rPr>
              <a:t>Generate</a:t>
            </a:r>
            <a:endParaRPr lang="en-US" sz="2400" b="1" dirty="0">
              <a:solidFill>
                <a:srgbClr val="FF0000"/>
              </a:solidFill>
            </a:endParaRPr>
          </a:p>
        </p:txBody>
      </p:sp>
    </p:spTree>
    <p:extLst>
      <p:ext uri="{BB962C8B-B14F-4D97-AF65-F5344CB8AC3E}">
        <p14:creationId xmlns:p14="http://schemas.microsoft.com/office/powerpoint/2010/main" val="40236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CAM8302E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9</a:t>
            </a:fld>
            <a:endParaRPr lang="en-US"/>
          </a:p>
        </p:txBody>
      </p:sp>
      <p:sp>
        <p:nvSpPr>
          <p:cNvPr id="6" name="Rectangle 5"/>
          <p:cNvSpPr/>
          <p:nvPr/>
        </p:nvSpPr>
        <p:spPr>
          <a:xfrm>
            <a:off x="2540654" y="173318"/>
            <a:ext cx="6928948" cy="769441"/>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DAQ Assistant </a:t>
            </a:r>
            <a:r>
              <a:rPr lang="en-US" sz="4400" dirty="0" smtClean="0">
                <a:ln w="0"/>
                <a:solidFill>
                  <a:schemeClr val="accent1"/>
                </a:solidFill>
                <a:effectLst>
                  <a:outerShdw blurRad="38100" dist="25400" dir="5400000" algn="ctr" rotWithShape="0">
                    <a:srgbClr val="6E747A">
                      <a:alpha val="43000"/>
                    </a:srgbClr>
                  </a:outerShdw>
                </a:effectLst>
              </a:rPr>
              <a:t>Timer/Counter</a:t>
            </a:r>
            <a:endParaRPr lang="en-US" sz="4400" dirty="0">
              <a:ln w="0"/>
              <a:solidFill>
                <a:schemeClr val="accent1"/>
              </a:solidFill>
              <a:effectLst>
                <a:outerShdw blurRad="38100" dist="25400" dir="5400000" algn="ctr" rotWithShape="0">
                  <a:srgbClr val="6E747A">
                    <a:alpha val="43000"/>
                  </a:srgbClr>
                </a:outerShdw>
              </a:effectLst>
            </a:endParaRPr>
          </a:p>
        </p:txBody>
      </p:sp>
      <p:pic>
        <p:nvPicPr>
          <p:cNvPr id="8" name="Picture 7"/>
          <p:cNvPicPr>
            <a:picLocks noChangeAspect="1"/>
          </p:cNvPicPr>
          <p:nvPr/>
        </p:nvPicPr>
        <p:blipFill>
          <a:blip r:embed="rId3"/>
          <a:stretch>
            <a:fillRect/>
          </a:stretch>
        </p:blipFill>
        <p:spPr>
          <a:xfrm>
            <a:off x="401342" y="1220680"/>
            <a:ext cx="5041516" cy="4857750"/>
          </a:xfrm>
          <a:prstGeom prst="rect">
            <a:avLst/>
          </a:prstGeom>
        </p:spPr>
      </p:pic>
      <p:sp>
        <p:nvSpPr>
          <p:cNvPr id="10" name="Rectangle 9"/>
          <p:cNvSpPr/>
          <p:nvPr/>
        </p:nvSpPr>
        <p:spPr>
          <a:xfrm>
            <a:off x="5588001" y="1115689"/>
            <a:ext cx="4496037" cy="369332"/>
          </a:xfrm>
          <a:prstGeom prst="rect">
            <a:avLst/>
          </a:prstGeom>
        </p:spPr>
        <p:txBody>
          <a:bodyPr wrap="square">
            <a:spAutoFit/>
          </a:bodyPr>
          <a:lstStyle/>
          <a:p>
            <a:r>
              <a:rPr lang="en-US" dirty="0">
                <a:solidFill>
                  <a:srgbClr val="FF0000"/>
                </a:solidFill>
                <a:effectLst>
                  <a:outerShdw blurRad="38100" dist="38100" dir="2700000" algn="tl">
                    <a:srgbClr val="000000">
                      <a:alpha val="43137"/>
                    </a:srgbClr>
                  </a:outerShdw>
                </a:effectLst>
              </a:rPr>
              <a:t>PFI – programmable function interface.</a:t>
            </a:r>
            <a:endParaRPr lang="en-CA" dirty="0">
              <a:solidFill>
                <a:srgbClr val="FF0000"/>
              </a:solidFill>
            </a:endParaRPr>
          </a:p>
        </p:txBody>
      </p:sp>
      <p:sp>
        <p:nvSpPr>
          <p:cNvPr id="3" name="Rectangle 2"/>
          <p:cNvSpPr/>
          <p:nvPr/>
        </p:nvSpPr>
        <p:spPr>
          <a:xfrm>
            <a:off x="5588001" y="1555399"/>
            <a:ext cx="5576388" cy="1477328"/>
          </a:xfrm>
          <a:prstGeom prst="rect">
            <a:avLst/>
          </a:prstGeom>
        </p:spPr>
        <p:txBody>
          <a:bodyPr wrap="square">
            <a:spAutoFit/>
          </a:bodyPr>
          <a:lstStyle/>
          <a:p>
            <a:r>
              <a:rPr lang="en-US" dirty="0" smtClean="0">
                <a:latin typeface="Cambria" panose="02040503050406030204" pitchFamily="18" charset="0"/>
              </a:rPr>
              <a:t>The MyDAQ internal counter is 32 bits.</a:t>
            </a:r>
          </a:p>
          <a:p>
            <a:endParaRPr lang="en-US" dirty="0">
              <a:latin typeface="Cambria" panose="02040503050406030204" pitchFamily="18" charset="0"/>
            </a:endParaRPr>
          </a:p>
          <a:p>
            <a:r>
              <a:rPr lang="en-US" dirty="0" smtClean="0">
                <a:latin typeface="Cambria" panose="02040503050406030204" pitchFamily="18" charset="0"/>
              </a:rPr>
              <a:t>The clock frequency  is 100 MHz</a:t>
            </a:r>
          </a:p>
          <a:p>
            <a:r>
              <a:rPr lang="en-US" dirty="0" smtClean="0">
                <a:latin typeface="Cambria" panose="02040503050406030204" pitchFamily="18" charset="0"/>
              </a:rPr>
              <a:t>The clock period = 10 ns. National Instruments calls this 1 tick of the clock. ( I guess from tick-tock ??) </a:t>
            </a:r>
            <a:endParaRPr lang="en-US" dirty="0"/>
          </a:p>
        </p:txBody>
      </p:sp>
      <p:pic>
        <p:nvPicPr>
          <p:cNvPr id="11" name="Picture 10"/>
          <p:cNvPicPr>
            <a:picLocks noChangeAspect="1"/>
          </p:cNvPicPr>
          <p:nvPr/>
        </p:nvPicPr>
        <p:blipFill>
          <a:blip r:embed="rId4"/>
          <a:stretch>
            <a:fillRect/>
          </a:stretch>
        </p:blipFill>
        <p:spPr>
          <a:xfrm>
            <a:off x="5588001" y="3302507"/>
            <a:ext cx="4793672" cy="2914884"/>
          </a:xfrm>
          <a:prstGeom prst="rect">
            <a:avLst/>
          </a:prstGeom>
        </p:spPr>
      </p:pic>
    </p:spTree>
    <p:extLst>
      <p:ext uri="{BB962C8B-B14F-4D97-AF65-F5344CB8AC3E}">
        <p14:creationId xmlns:p14="http://schemas.microsoft.com/office/powerpoint/2010/main" val="2522196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13133</TotalTime>
  <Words>3247</Words>
  <Application>Microsoft Office PowerPoint</Application>
  <PresentationFormat>Widescreen</PresentationFormat>
  <Paragraphs>551</Paragraphs>
  <Slides>73</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Arial Black</vt:lpstr>
      <vt:lpstr>Calibri</vt:lpstr>
      <vt:lpstr>Cambria</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CAM8302E F2013</dc:subject>
  <dc:creator>Michel Hanbury</dc:creator>
  <cp:keywords>CAM8302E;Labview;Labjack;Arrays;FileIO;Debounce;Arrays</cp:keywords>
  <cp:lastModifiedBy>Michel Hanbury</cp:lastModifiedBy>
  <cp:revision>195</cp:revision>
  <cp:lastPrinted>2017-11-24T13:41:56Z</cp:lastPrinted>
  <dcterms:created xsi:type="dcterms:W3CDTF">2009-10-07T18:12:29Z</dcterms:created>
  <dcterms:modified xsi:type="dcterms:W3CDTF">2018-10-18T13:48:03Z</dcterms:modified>
  <cp:category>Debounce</cp:category>
</cp:coreProperties>
</file>