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362" r:id="rId3"/>
    <p:sldId id="356" r:id="rId4"/>
    <p:sldId id="310" r:id="rId5"/>
    <p:sldId id="335" r:id="rId6"/>
    <p:sldId id="347" r:id="rId7"/>
    <p:sldId id="348" r:id="rId8"/>
    <p:sldId id="349" r:id="rId9"/>
    <p:sldId id="350" r:id="rId10"/>
    <p:sldId id="351" r:id="rId11"/>
    <p:sldId id="352" r:id="rId12"/>
    <p:sldId id="357" r:id="rId13"/>
    <p:sldId id="353" r:id="rId14"/>
    <p:sldId id="265" r:id="rId15"/>
    <p:sldId id="359" r:id="rId16"/>
    <p:sldId id="361" r:id="rId17"/>
    <p:sldId id="360" r:id="rId18"/>
    <p:sldId id="363" r:id="rId19"/>
    <p:sldId id="366" r:id="rId20"/>
    <p:sldId id="365" r:id="rId21"/>
    <p:sldId id="364" r:id="rId22"/>
    <p:sldId id="367" r:id="rId23"/>
    <p:sldId id="354" r:id="rId24"/>
    <p:sldId id="272" r:id="rId25"/>
    <p:sldId id="355" r:id="rId26"/>
    <p:sldId id="358" r:id="rId27"/>
    <p:sldId id="322" r:id="rId28"/>
    <p:sldId id="346" r:id="rId29"/>
    <p:sldId id="327" r:id="rId30"/>
    <p:sldId id="320" r:id="rId31"/>
    <p:sldId id="340" r:id="rId32"/>
    <p:sldId id="341" r:id="rId33"/>
    <p:sldId id="343" r:id="rId34"/>
    <p:sldId id="344" r:id="rId35"/>
    <p:sldId id="342"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1" tIns="46586" rIns="93171" bIns="46586" rtlCol="0"/>
          <a:lstStyle>
            <a:lvl1pPr algn="r">
              <a:defRPr sz="1200"/>
            </a:lvl1pPr>
          </a:lstStyle>
          <a:p>
            <a:fld id="{B315032C-D187-4900-8963-1A7B43E37517}" type="datetimeFigureOut">
              <a:rPr lang="en-US" smtClean="0"/>
              <a:t>10/9/2018</a:t>
            </a:fld>
            <a:endParaRPr lang="en-US"/>
          </a:p>
        </p:txBody>
      </p:sp>
      <p:sp>
        <p:nvSpPr>
          <p:cNvPr id="4" name="Footer Placeholder 3"/>
          <p:cNvSpPr>
            <a:spLocks noGrp="1"/>
          </p:cNvSpPr>
          <p:nvPr>
            <p:ph type="ftr" sz="quarter" idx="2"/>
          </p:nvPr>
        </p:nvSpPr>
        <p:spPr>
          <a:xfrm>
            <a:off x="0" y="8829966"/>
            <a:ext cx="3037840" cy="464820"/>
          </a:xfrm>
          <a:prstGeom prst="rect">
            <a:avLst/>
          </a:prstGeom>
        </p:spPr>
        <p:txBody>
          <a:bodyPr vert="horz" lIns="93171" tIns="46586" rIns="93171"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3171" tIns="46586" rIns="93171" bIns="46586" rtlCol="0" anchor="b"/>
          <a:lstStyle>
            <a:lvl1pPr algn="r">
              <a:defRPr sz="1200"/>
            </a:lvl1pPr>
          </a:lstStyle>
          <a:p>
            <a:fld id="{F695363D-81A5-4524-84C6-8DEF46E74EB7}" type="slidenum">
              <a:rPr lang="en-US" smtClean="0"/>
              <a:t>‹#›</a:t>
            </a:fld>
            <a:endParaRPr lang="en-US"/>
          </a:p>
        </p:txBody>
      </p:sp>
    </p:spTree>
    <p:extLst>
      <p:ext uri="{BB962C8B-B14F-4D97-AF65-F5344CB8AC3E}">
        <p14:creationId xmlns:p14="http://schemas.microsoft.com/office/powerpoint/2010/main" val="558543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1" tIns="46586" rIns="93171" bIns="46586" rtlCol="0"/>
          <a:lstStyle>
            <a:lvl1pPr algn="r">
              <a:defRPr sz="1200"/>
            </a:lvl1pPr>
          </a:lstStyle>
          <a:p>
            <a:fld id="{DE829BEE-8FD2-491F-AC35-E44B9C29E95C}" type="datetimeFigureOut">
              <a:rPr lang="en-US" smtClean="0"/>
              <a:pPr/>
              <a:t>10/9/2018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1" tIns="46586" rIns="93171"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1" tIns="46586" rIns="93171"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1" tIns="46586" rIns="93171"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171" tIns="46586" rIns="93171" bIns="46586" rtlCol="0" anchor="b"/>
          <a:lstStyle>
            <a:lvl1pPr algn="r">
              <a:defRPr sz="1200"/>
            </a:lvl1pPr>
          </a:lstStyle>
          <a:p>
            <a:fld id="{D21F1A81-8522-42CD-B454-94D40D4305FD}" type="slidenum">
              <a:rPr lang="en-US" smtClean="0"/>
              <a:pPr/>
              <a:t>‹#›</a:t>
            </a:fld>
            <a:endParaRPr lang="en-US"/>
          </a:p>
        </p:txBody>
      </p:sp>
    </p:spTree>
    <p:extLst>
      <p:ext uri="{BB962C8B-B14F-4D97-AF65-F5344CB8AC3E}">
        <p14:creationId xmlns:p14="http://schemas.microsoft.com/office/powerpoint/2010/main" val="292906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1F1A81-8522-42CD-B454-94D40D4305FD}" type="slidenum">
              <a:rPr lang="en-US" smtClean="0"/>
              <a:pPr/>
              <a:t>1</a:t>
            </a:fld>
            <a:endParaRPr lang="en-US"/>
          </a:p>
        </p:txBody>
      </p:sp>
    </p:spTree>
    <p:extLst>
      <p:ext uri="{BB962C8B-B14F-4D97-AF65-F5344CB8AC3E}">
        <p14:creationId xmlns:p14="http://schemas.microsoft.com/office/powerpoint/2010/main" val="2359920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1F1A81-8522-42CD-B454-94D40D4305FD}" type="slidenum">
              <a:rPr lang="en-US" smtClean="0"/>
              <a:pPr/>
              <a:t>3</a:t>
            </a:fld>
            <a:endParaRPr lang="en-US"/>
          </a:p>
        </p:txBody>
      </p:sp>
    </p:spTree>
    <p:extLst>
      <p:ext uri="{BB962C8B-B14F-4D97-AF65-F5344CB8AC3E}">
        <p14:creationId xmlns:p14="http://schemas.microsoft.com/office/powerpoint/2010/main" val="1734853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1F1A81-8522-42CD-B454-94D40D4305FD}" type="slidenum">
              <a:rPr lang="en-US" smtClean="0"/>
              <a:pPr/>
              <a:t>11</a:t>
            </a:fld>
            <a:endParaRPr lang="en-US"/>
          </a:p>
        </p:txBody>
      </p:sp>
    </p:spTree>
    <p:extLst>
      <p:ext uri="{BB962C8B-B14F-4D97-AF65-F5344CB8AC3E}">
        <p14:creationId xmlns:p14="http://schemas.microsoft.com/office/powerpoint/2010/main" val="2119491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C3CAF6-688C-4CB3-9336-4B8EB8C5388B}" type="datetime1">
              <a:rPr lang="en-US" smtClean="0"/>
              <a:t>10/9/2018</a:t>
            </a:fld>
            <a:endParaRPr lang="en-US"/>
          </a:p>
        </p:txBody>
      </p:sp>
      <p:sp>
        <p:nvSpPr>
          <p:cNvPr id="5" name="Footer Placeholder 4"/>
          <p:cNvSpPr>
            <a:spLocks noGrp="1"/>
          </p:cNvSpPr>
          <p:nvPr>
            <p:ph type="ftr" sz="quarter" idx="11"/>
          </p:nvPr>
        </p:nvSpPr>
        <p:spPr/>
        <p:txBody>
          <a:bodyPr/>
          <a:lstStyle/>
          <a:p>
            <a:r>
              <a:rPr lang="en-US" smtClean="0"/>
              <a:t>CAM8302E  Week 6 Theory F2018</a:t>
            </a:r>
            <a:endParaRPr lang="en-US"/>
          </a:p>
        </p:txBody>
      </p:sp>
      <p:sp>
        <p:nvSpPr>
          <p:cNvPr id="6" name="Slide Number Placeholder 5"/>
          <p:cNvSpPr>
            <a:spLocks noGrp="1"/>
          </p:cNvSpPr>
          <p:nvPr>
            <p:ph type="sldNum" sz="quarter" idx="12"/>
          </p:nvPr>
        </p:nvSpPr>
        <p:spPr/>
        <p:txBody>
          <a:bodyPr/>
          <a:lstStyle/>
          <a:p>
            <a:fld id="{ACB88EEA-209C-4598-B68F-AE8C8CE50C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A9655F-7289-4E35-B7CD-B576C547AA12}" type="datetime1">
              <a:rPr lang="en-US" smtClean="0"/>
              <a:t>10/9/2018</a:t>
            </a:fld>
            <a:endParaRPr lang="en-US"/>
          </a:p>
        </p:txBody>
      </p:sp>
      <p:sp>
        <p:nvSpPr>
          <p:cNvPr id="5" name="Footer Placeholder 4"/>
          <p:cNvSpPr>
            <a:spLocks noGrp="1"/>
          </p:cNvSpPr>
          <p:nvPr>
            <p:ph type="ftr" sz="quarter" idx="11"/>
          </p:nvPr>
        </p:nvSpPr>
        <p:spPr/>
        <p:txBody>
          <a:bodyPr/>
          <a:lstStyle/>
          <a:p>
            <a:r>
              <a:rPr lang="en-US" smtClean="0"/>
              <a:t>CAM8302E  Week 6 Theory F2018</a:t>
            </a:r>
            <a:endParaRPr lang="en-US"/>
          </a:p>
        </p:txBody>
      </p:sp>
      <p:sp>
        <p:nvSpPr>
          <p:cNvPr id="6" name="Slide Number Placeholder 5"/>
          <p:cNvSpPr>
            <a:spLocks noGrp="1"/>
          </p:cNvSpPr>
          <p:nvPr>
            <p:ph type="sldNum" sz="quarter" idx="12"/>
          </p:nvPr>
        </p:nvSpPr>
        <p:spPr/>
        <p:txBody>
          <a:bodyPr/>
          <a:lstStyle/>
          <a:p>
            <a:fld id="{ACB88EEA-209C-4598-B68F-AE8C8CE50C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BA64F5-5D41-40A3-B318-5A5B2FCE5764}" type="datetime1">
              <a:rPr lang="en-US" smtClean="0"/>
              <a:t>10/9/2018</a:t>
            </a:fld>
            <a:endParaRPr lang="en-US"/>
          </a:p>
        </p:txBody>
      </p:sp>
      <p:sp>
        <p:nvSpPr>
          <p:cNvPr id="5" name="Footer Placeholder 4"/>
          <p:cNvSpPr>
            <a:spLocks noGrp="1"/>
          </p:cNvSpPr>
          <p:nvPr>
            <p:ph type="ftr" sz="quarter" idx="11"/>
          </p:nvPr>
        </p:nvSpPr>
        <p:spPr/>
        <p:txBody>
          <a:bodyPr/>
          <a:lstStyle/>
          <a:p>
            <a:r>
              <a:rPr lang="en-US" smtClean="0"/>
              <a:t>CAM8302E  Week 6 Theory F2018</a:t>
            </a:r>
            <a:endParaRPr lang="en-US"/>
          </a:p>
        </p:txBody>
      </p:sp>
      <p:sp>
        <p:nvSpPr>
          <p:cNvPr id="6" name="Slide Number Placeholder 5"/>
          <p:cNvSpPr>
            <a:spLocks noGrp="1"/>
          </p:cNvSpPr>
          <p:nvPr>
            <p:ph type="sldNum" sz="quarter" idx="12"/>
          </p:nvPr>
        </p:nvSpPr>
        <p:spPr/>
        <p:txBody>
          <a:bodyPr/>
          <a:lstStyle/>
          <a:p>
            <a:fld id="{ACB88EEA-209C-4598-B68F-AE8C8CE50C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F93781-FAD5-4622-9D20-8084C847ADE1}" type="datetime1">
              <a:rPr lang="en-US" smtClean="0"/>
              <a:t>10/9/2018</a:t>
            </a:fld>
            <a:endParaRPr lang="en-US"/>
          </a:p>
        </p:txBody>
      </p:sp>
      <p:sp>
        <p:nvSpPr>
          <p:cNvPr id="5" name="Footer Placeholder 4"/>
          <p:cNvSpPr>
            <a:spLocks noGrp="1"/>
          </p:cNvSpPr>
          <p:nvPr>
            <p:ph type="ftr" sz="quarter" idx="11"/>
          </p:nvPr>
        </p:nvSpPr>
        <p:spPr/>
        <p:txBody>
          <a:bodyPr/>
          <a:lstStyle/>
          <a:p>
            <a:r>
              <a:rPr lang="en-US" smtClean="0"/>
              <a:t>CAM8302E  Week 6 Theory F2018</a:t>
            </a:r>
            <a:endParaRPr lang="en-US"/>
          </a:p>
        </p:txBody>
      </p:sp>
      <p:sp>
        <p:nvSpPr>
          <p:cNvPr id="6" name="Slide Number Placeholder 5"/>
          <p:cNvSpPr>
            <a:spLocks noGrp="1"/>
          </p:cNvSpPr>
          <p:nvPr>
            <p:ph type="sldNum" sz="quarter" idx="12"/>
          </p:nvPr>
        </p:nvSpPr>
        <p:spPr/>
        <p:txBody>
          <a:bodyPr/>
          <a:lstStyle/>
          <a:p>
            <a:fld id="{ACB88EEA-209C-4598-B68F-AE8C8CE50C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05A6D7-8CA0-4BEA-B59C-DE1FDCD4FC3E}" type="datetime1">
              <a:rPr lang="en-US" smtClean="0"/>
              <a:t>10/9/2018</a:t>
            </a:fld>
            <a:endParaRPr lang="en-US"/>
          </a:p>
        </p:txBody>
      </p:sp>
      <p:sp>
        <p:nvSpPr>
          <p:cNvPr id="5" name="Footer Placeholder 4"/>
          <p:cNvSpPr>
            <a:spLocks noGrp="1"/>
          </p:cNvSpPr>
          <p:nvPr>
            <p:ph type="ftr" sz="quarter" idx="11"/>
          </p:nvPr>
        </p:nvSpPr>
        <p:spPr/>
        <p:txBody>
          <a:bodyPr/>
          <a:lstStyle/>
          <a:p>
            <a:r>
              <a:rPr lang="en-US" smtClean="0"/>
              <a:t>CAM8302E  Week 6 Theory F2018</a:t>
            </a:r>
            <a:endParaRPr lang="en-US"/>
          </a:p>
        </p:txBody>
      </p:sp>
      <p:sp>
        <p:nvSpPr>
          <p:cNvPr id="6" name="Slide Number Placeholder 5"/>
          <p:cNvSpPr>
            <a:spLocks noGrp="1"/>
          </p:cNvSpPr>
          <p:nvPr>
            <p:ph type="sldNum" sz="quarter" idx="12"/>
          </p:nvPr>
        </p:nvSpPr>
        <p:spPr/>
        <p:txBody>
          <a:bodyPr/>
          <a:lstStyle/>
          <a:p>
            <a:fld id="{ACB88EEA-209C-4598-B68F-AE8C8CE50C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50D4C2-1903-4809-BD26-F2BFC8E32F6E}" type="datetime1">
              <a:rPr lang="en-US" smtClean="0"/>
              <a:t>10/9/2018</a:t>
            </a:fld>
            <a:endParaRPr lang="en-US"/>
          </a:p>
        </p:txBody>
      </p:sp>
      <p:sp>
        <p:nvSpPr>
          <p:cNvPr id="6" name="Footer Placeholder 5"/>
          <p:cNvSpPr>
            <a:spLocks noGrp="1"/>
          </p:cNvSpPr>
          <p:nvPr>
            <p:ph type="ftr" sz="quarter" idx="11"/>
          </p:nvPr>
        </p:nvSpPr>
        <p:spPr/>
        <p:txBody>
          <a:bodyPr/>
          <a:lstStyle/>
          <a:p>
            <a:r>
              <a:rPr lang="en-US" smtClean="0"/>
              <a:t>CAM8302E  Week 6 Theory F2018</a:t>
            </a:r>
            <a:endParaRPr lang="en-US"/>
          </a:p>
        </p:txBody>
      </p:sp>
      <p:sp>
        <p:nvSpPr>
          <p:cNvPr id="7" name="Slide Number Placeholder 6"/>
          <p:cNvSpPr>
            <a:spLocks noGrp="1"/>
          </p:cNvSpPr>
          <p:nvPr>
            <p:ph type="sldNum" sz="quarter" idx="12"/>
          </p:nvPr>
        </p:nvSpPr>
        <p:spPr/>
        <p:txBody>
          <a:bodyPr/>
          <a:lstStyle/>
          <a:p>
            <a:fld id="{ACB88EEA-209C-4598-B68F-AE8C8CE50C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016DD3-5A52-4FB4-937E-9341418E2208}" type="datetime1">
              <a:rPr lang="en-US" smtClean="0"/>
              <a:t>10/9/2018</a:t>
            </a:fld>
            <a:endParaRPr lang="en-US"/>
          </a:p>
        </p:txBody>
      </p:sp>
      <p:sp>
        <p:nvSpPr>
          <p:cNvPr id="8" name="Footer Placeholder 7"/>
          <p:cNvSpPr>
            <a:spLocks noGrp="1"/>
          </p:cNvSpPr>
          <p:nvPr>
            <p:ph type="ftr" sz="quarter" idx="11"/>
          </p:nvPr>
        </p:nvSpPr>
        <p:spPr/>
        <p:txBody>
          <a:bodyPr/>
          <a:lstStyle/>
          <a:p>
            <a:r>
              <a:rPr lang="en-US" smtClean="0"/>
              <a:t>CAM8302E  Week 6 Theory F2018</a:t>
            </a:r>
            <a:endParaRPr lang="en-US"/>
          </a:p>
        </p:txBody>
      </p:sp>
      <p:sp>
        <p:nvSpPr>
          <p:cNvPr id="9" name="Slide Number Placeholder 8"/>
          <p:cNvSpPr>
            <a:spLocks noGrp="1"/>
          </p:cNvSpPr>
          <p:nvPr>
            <p:ph type="sldNum" sz="quarter" idx="12"/>
          </p:nvPr>
        </p:nvSpPr>
        <p:spPr/>
        <p:txBody>
          <a:bodyPr/>
          <a:lstStyle/>
          <a:p>
            <a:fld id="{ACB88EEA-209C-4598-B68F-AE8C8CE50C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C0A20A-4BB8-46DE-B266-6AC64252CF4E}" type="datetime1">
              <a:rPr lang="en-US" smtClean="0"/>
              <a:t>10/9/2018</a:t>
            </a:fld>
            <a:endParaRPr lang="en-US"/>
          </a:p>
        </p:txBody>
      </p:sp>
      <p:sp>
        <p:nvSpPr>
          <p:cNvPr id="4" name="Footer Placeholder 3"/>
          <p:cNvSpPr>
            <a:spLocks noGrp="1"/>
          </p:cNvSpPr>
          <p:nvPr>
            <p:ph type="ftr" sz="quarter" idx="11"/>
          </p:nvPr>
        </p:nvSpPr>
        <p:spPr/>
        <p:txBody>
          <a:bodyPr/>
          <a:lstStyle/>
          <a:p>
            <a:r>
              <a:rPr lang="en-US" smtClean="0"/>
              <a:t>CAM8302E  Week 6 Theory F2018</a:t>
            </a:r>
            <a:endParaRPr lang="en-US"/>
          </a:p>
        </p:txBody>
      </p:sp>
      <p:sp>
        <p:nvSpPr>
          <p:cNvPr id="5" name="Slide Number Placeholder 4"/>
          <p:cNvSpPr>
            <a:spLocks noGrp="1"/>
          </p:cNvSpPr>
          <p:nvPr>
            <p:ph type="sldNum" sz="quarter" idx="12"/>
          </p:nvPr>
        </p:nvSpPr>
        <p:spPr/>
        <p:txBody>
          <a:bodyPr/>
          <a:lstStyle/>
          <a:p>
            <a:fld id="{ACB88EEA-209C-4598-B68F-AE8C8CE50C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49C47-8B29-4A50-919F-FABA6DC730B7}" type="datetime1">
              <a:rPr lang="en-US" smtClean="0"/>
              <a:t>10/9/2018</a:t>
            </a:fld>
            <a:endParaRPr lang="en-US"/>
          </a:p>
        </p:txBody>
      </p:sp>
      <p:sp>
        <p:nvSpPr>
          <p:cNvPr id="3" name="Footer Placeholder 2"/>
          <p:cNvSpPr>
            <a:spLocks noGrp="1"/>
          </p:cNvSpPr>
          <p:nvPr>
            <p:ph type="ftr" sz="quarter" idx="11"/>
          </p:nvPr>
        </p:nvSpPr>
        <p:spPr/>
        <p:txBody>
          <a:bodyPr/>
          <a:lstStyle/>
          <a:p>
            <a:r>
              <a:rPr lang="en-US" smtClean="0"/>
              <a:t>CAM8302E  Week 6 Theory F2018</a:t>
            </a:r>
            <a:endParaRPr lang="en-US"/>
          </a:p>
        </p:txBody>
      </p:sp>
      <p:sp>
        <p:nvSpPr>
          <p:cNvPr id="4" name="Slide Number Placeholder 3"/>
          <p:cNvSpPr>
            <a:spLocks noGrp="1"/>
          </p:cNvSpPr>
          <p:nvPr>
            <p:ph type="sldNum" sz="quarter" idx="12"/>
          </p:nvPr>
        </p:nvSpPr>
        <p:spPr/>
        <p:txBody>
          <a:bodyPr/>
          <a:lstStyle/>
          <a:p>
            <a:fld id="{ACB88EEA-209C-4598-B68F-AE8C8CE50C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842D75-F239-418F-A76F-9042480A40F7}" type="datetime1">
              <a:rPr lang="en-US" smtClean="0"/>
              <a:t>10/9/2018</a:t>
            </a:fld>
            <a:endParaRPr lang="en-US"/>
          </a:p>
        </p:txBody>
      </p:sp>
      <p:sp>
        <p:nvSpPr>
          <p:cNvPr id="6" name="Footer Placeholder 5"/>
          <p:cNvSpPr>
            <a:spLocks noGrp="1"/>
          </p:cNvSpPr>
          <p:nvPr>
            <p:ph type="ftr" sz="quarter" idx="11"/>
          </p:nvPr>
        </p:nvSpPr>
        <p:spPr/>
        <p:txBody>
          <a:bodyPr/>
          <a:lstStyle/>
          <a:p>
            <a:r>
              <a:rPr lang="en-US" smtClean="0"/>
              <a:t>CAM8302E  Week 6 Theory F2018</a:t>
            </a:r>
            <a:endParaRPr lang="en-US"/>
          </a:p>
        </p:txBody>
      </p:sp>
      <p:sp>
        <p:nvSpPr>
          <p:cNvPr id="7" name="Slide Number Placeholder 6"/>
          <p:cNvSpPr>
            <a:spLocks noGrp="1"/>
          </p:cNvSpPr>
          <p:nvPr>
            <p:ph type="sldNum" sz="quarter" idx="12"/>
          </p:nvPr>
        </p:nvSpPr>
        <p:spPr/>
        <p:txBody>
          <a:bodyPr/>
          <a:lstStyle/>
          <a:p>
            <a:fld id="{ACB88EEA-209C-4598-B68F-AE8C8CE50C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6ABE5-6214-4853-88F2-CB8F85384815}" type="datetime1">
              <a:rPr lang="en-US" smtClean="0"/>
              <a:t>10/9/2018</a:t>
            </a:fld>
            <a:endParaRPr lang="en-US"/>
          </a:p>
        </p:txBody>
      </p:sp>
      <p:sp>
        <p:nvSpPr>
          <p:cNvPr id="6" name="Footer Placeholder 5"/>
          <p:cNvSpPr>
            <a:spLocks noGrp="1"/>
          </p:cNvSpPr>
          <p:nvPr>
            <p:ph type="ftr" sz="quarter" idx="11"/>
          </p:nvPr>
        </p:nvSpPr>
        <p:spPr/>
        <p:txBody>
          <a:bodyPr/>
          <a:lstStyle/>
          <a:p>
            <a:r>
              <a:rPr lang="en-US" smtClean="0"/>
              <a:t>CAM8302E  Week 6 Theory F2018</a:t>
            </a:r>
            <a:endParaRPr lang="en-US"/>
          </a:p>
        </p:txBody>
      </p:sp>
      <p:sp>
        <p:nvSpPr>
          <p:cNvPr id="7" name="Slide Number Placeholder 6"/>
          <p:cNvSpPr>
            <a:spLocks noGrp="1"/>
          </p:cNvSpPr>
          <p:nvPr>
            <p:ph type="sldNum" sz="quarter" idx="12"/>
          </p:nvPr>
        </p:nvSpPr>
        <p:spPr/>
        <p:txBody>
          <a:bodyPr/>
          <a:lstStyle/>
          <a:p>
            <a:fld id="{ACB88EEA-209C-4598-B68F-AE8C8CE50C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4DBDD-87AA-415B-9271-9F3F03B10822}" type="datetime1">
              <a:rPr lang="en-US" smtClean="0"/>
              <a:t>10/9/2018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CAM8302E  Week 6 Theory F2018</a:t>
            </a: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B88EEA-209C-4598-B68F-AE8C8CE50C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JP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4.xml"/><Relationship Id="rId7" Type="http://schemas.openxmlformats.org/officeDocument/2006/relationships/slide" Target="slide13.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6.xml"/><Relationship Id="rId4" Type="http://schemas.openxmlformats.org/officeDocument/2006/relationships/slide" Target="slide7.xml"/><Relationship Id="rId9" Type="http://schemas.openxmlformats.org/officeDocument/2006/relationships/slide" Target="slide24.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7.png"/><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2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0.jpeg"/></Relationships>
</file>

<file path=ppt/slides/_rels/slide2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68.jpeg"/><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slide" Target="slide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B88EEA-209C-4598-B68F-AE8C8CE50CEF}" type="slidenum">
              <a:rPr lang="en-US" smtClean="0"/>
              <a:pPr/>
              <a:t>1</a:t>
            </a:fld>
            <a:endParaRPr lang="en-US"/>
          </a:p>
        </p:txBody>
      </p:sp>
      <p:sp>
        <p:nvSpPr>
          <p:cNvPr id="8" name="Footer Placeholder 7"/>
          <p:cNvSpPr>
            <a:spLocks noGrp="1"/>
          </p:cNvSpPr>
          <p:nvPr>
            <p:ph type="ftr" sz="quarter" idx="11"/>
          </p:nvPr>
        </p:nvSpPr>
        <p:spPr/>
        <p:txBody>
          <a:bodyPr/>
          <a:lstStyle/>
          <a:p>
            <a:r>
              <a:rPr lang="en-US" dirty="0" smtClean="0"/>
              <a:t>CAM8302E  Week 6 Theory F2018</a:t>
            </a:r>
            <a:endParaRPr lang="en-US" dirty="0"/>
          </a:p>
        </p:txBody>
      </p:sp>
      <p:sp>
        <p:nvSpPr>
          <p:cNvPr id="14" name="Rectangle 13"/>
          <p:cNvSpPr/>
          <p:nvPr/>
        </p:nvSpPr>
        <p:spPr>
          <a:xfrm>
            <a:off x="2239224" y="1018492"/>
            <a:ext cx="7541537" cy="1077218"/>
          </a:xfrm>
          <a:prstGeom prst="rect">
            <a:avLst/>
          </a:prstGeom>
          <a:noFill/>
        </p:spPr>
        <p:txBody>
          <a:bodyPr wrap="square" lIns="91440" tIns="45720" rIns="91440" bIns="45720">
            <a:spAutoFit/>
          </a:bodyPr>
          <a:lstStyle/>
          <a:p>
            <a:pPr algn="ctr"/>
            <a:r>
              <a:rPr lang="en-US" sz="3200" b="1" dirty="0">
                <a:ln w="17780" cmpd="sng">
                  <a:solidFill>
                    <a:srgbClr val="FFFFFF"/>
                  </a:solidFill>
                  <a:prstDash val="solid"/>
                  <a:miter lim="800000"/>
                </a:ln>
                <a:solidFill>
                  <a:srgbClr val="FF0000"/>
                </a:solidFill>
                <a:effectLst>
                  <a:outerShdw blurRad="50800" algn="tl" rotWithShape="0">
                    <a:srgbClr val="000000"/>
                  </a:outerShdw>
                </a:effectLst>
                <a:latin typeface="Calabri"/>
              </a:rPr>
              <a:t>Week </a:t>
            </a:r>
            <a:r>
              <a:rPr lang="en-US" sz="3200" b="1" dirty="0" smtClean="0">
                <a:ln w="17780" cmpd="sng">
                  <a:solidFill>
                    <a:srgbClr val="FFFFFF"/>
                  </a:solidFill>
                  <a:prstDash val="solid"/>
                  <a:miter lim="800000"/>
                </a:ln>
                <a:solidFill>
                  <a:srgbClr val="FF0000"/>
                </a:solidFill>
                <a:effectLst>
                  <a:outerShdw blurRad="50800" algn="tl" rotWithShape="0">
                    <a:srgbClr val="000000"/>
                  </a:outerShdw>
                </a:effectLst>
                <a:latin typeface="Calabri"/>
              </a:rPr>
              <a:t>6 </a:t>
            </a:r>
            <a:r>
              <a:rPr lang="en-US" sz="3200" b="1" dirty="0">
                <a:ln w="17780" cmpd="sng">
                  <a:solidFill>
                    <a:srgbClr val="FFFFFF"/>
                  </a:solidFill>
                  <a:prstDash val="solid"/>
                  <a:miter lim="800000"/>
                </a:ln>
                <a:solidFill>
                  <a:srgbClr val="FF0000"/>
                </a:solidFill>
                <a:effectLst>
                  <a:outerShdw blurRad="50800" algn="tl" rotWithShape="0">
                    <a:srgbClr val="000000"/>
                  </a:outerShdw>
                </a:effectLst>
                <a:latin typeface="Calabri"/>
              </a:rPr>
              <a:t>Notes for Lab 4:</a:t>
            </a:r>
          </a:p>
          <a:p>
            <a:pPr algn="ctr"/>
            <a:endParaRPr lang="en-US" sz="3200" b="1" dirty="0">
              <a:ln w="17780" cmpd="sng">
                <a:solidFill>
                  <a:srgbClr val="FFFFFF"/>
                </a:solidFill>
                <a:prstDash val="solid"/>
                <a:miter lim="800000"/>
              </a:ln>
              <a:solidFill>
                <a:srgbClr val="FF0000"/>
              </a:solidFill>
              <a:effectLst>
                <a:outerShdw blurRad="50800" algn="tl" rotWithShape="0">
                  <a:srgbClr val="000000"/>
                </a:outerShdw>
              </a:effectLst>
              <a:latin typeface="Calabri"/>
            </a:endParaRPr>
          </a:p>
        </p:txBody>
      </p:sp>
      <p:sp>
        <p:nvSpPr>
          <p:cNvPr id="9" name="Rectangle 8"/>
          <p:cNvSpPr/>
          <p:nvPr/>
        </p:nvSpPr>
        <p:spPr>
          <a:xfrm>
            <a:off x="2802532" y="2947885"/>
            <a:ext cx="6018314" cy="923330"/>
          </a:xfrm>
          <a:prstGeom prst="rect">
            <a:avLst/>
          </a:prstGeom>
          <a:noFill/>
        </p:spPr>
        <p:txBody>
          <a:bodyPr wrap="none" lIns="91440" tIns="45720" rIns="91440" bIns="45720">
            <a:spAutoFit/>
          </a:bodyPr>
          <a:lstStyle/>
          <a:p>
            <a:pPr algn="ctr"/>
            <a:r>
              <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CAM8302E Fall </a:t>
            </a: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2018</a:t>
            </a:r>
            <a:endPar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B88EEA-209C-4598-B68F-AE8C8CE50CEF}" type="slidenum">
              <a:rPr lang="en-US" smtClean="0"/>
              <a:pPr/>
              <a:t>10</a:t>
            </a:fld>
            <a:endParaRPr lang="en-US"/>
          </a:p>
        </p:txBody>
      </p:sp>
      <p:sp>
        <p:nvSpPr>
          <p:cNvPr id="8" name="Footer Placeholder 7"/>
          <p:cNvSpPr>
            <a:spLocks noGrp="1"/>
          </p:cNvSpPr>
          <p:nvPr>
            <p:ph type="ftr" sz="quarter" idx="11"/>
          </p:nvPr>
        </p:nvSpPr>
        <p:spPr/>
        <p:txBody>
          <a:bodyPr/>
          <a:lstStyle/>
          <a:p>
            <a:r>
              <a:rPr lang="en-US" smtClean="0"/>
              <a:t>CAM8302E  Week 6 Theory F2018</a:t>
            </a:r>
            <a:endParaRPr lang="en-US" dirty="0"/>
          </a:p>
        </p:txBody>
      </p:sp>
      <p:pic>
        <p:nvPicPr>
          <p:cNvPr id="2" name="Picture 1"/>
          <p:cNvPicPr>
            <a:picLocks noChangeAspect="1"/>
          </p:cNvPicPr>
          <p:nvPr/>
        </p:nvPicPr>
        <p:blipFill>
          <a:blip r:embed="rId2"/>
          <a:stretch>
            <a:fillRect/>
          </a:stretch>
        </p:blipFill>
        <p:spPr>
          <a:xfrm>
            <a:off x="2990344" y="463527"/>
            <a:ext cx="6167103" cy="3396376"/>
          </a:xfrm>
          <a:prstGeom prst="rect">
            <a:avLst/>
          </a:prstGeom>
        </p:spPr>
      </p:pic>
      <p:pic>
        <p:nvPicPr>
          <p:cNvPr id="5" name="Picture 4"/>
          <p:cNvPicPr>
            <a:picLocks noChangeAspect="1"/>
          </p:cNvPicPr>
          <p:nvPr/>
        </p:nvPicPr>
        <p:blipFill>
          <a:blip r:embed="rId3"/>
          <a:stretch>
            <a:fillRect/>
          </a:stretch>
        </p:blipFill>
        <p:spPr>
          <a:xfrm>
            <a:off x="3131212" y="5137661"/>
            <a:ext cx="4412588" cy="542419"/>
          </a:xfrm>
          <a:prstGeom prst="rect">
            <a:avLst/>
          </a:prstGeom>
        </p:spPr>
      </p:pic>
      <p:sp>
        <p:nvSpPr>
          <p:cNvPr id="6" name="Rectangle 5"/>
          <p:cNvSpPr/>
          <p:nvPr/>
        </p:nvSpPr>
        <p:spPr>
          <a:xfrm>
            <a:off x="2990343" y="3976479"/>
            <a:ext cx="6167103" cy="923330"/>
          </a:xfrm>
          <a:prstGeom prst="rect">
            <a:avLst/>
          </a:prstGeom>
        </p:spPr>
        <p:txBody>
          <a:bodyPr wrap="square">
            <a:spAutoFit/>
          </a:bodyPr>
          <a:lstStyle/>
          <a:p>
            <a:r>
              <a:rPr lang="en-US" altLang="en-US" dirty="0">
                <a:latin typeface="Calibri" panose="020F0502020204030204" pitchFamily="34" charset="0"/>
              </a:rPr>
              <a:t>This chart is an example of a smoothing filter. The program uses a moving average filter to remove noise. The filter removes the noise from the A/D input signal and any electrical noise.</a:t>
            </a:r>
            <a:endParaRPr lang="en-US" dirty="0"/>
          </a:p>
        </p:txBody>
      </p:sp>
      <p:sp>
        <p:nvSpPr>
          <p:cNvPr id="9" name="TextBox 8"/>
          <p:cNvSpPr txBox="1"/>
          <p:nvPr/>
        </p:nvSpPr>
        <p:spPr>
          <a:xfrm>
            <a:off x="5683308" y="1205713"/>
            <a:ext cx="1157162" cy="369332"/>
          </a:xfrm>
          <a:prstGeom prst="rect">
            <a:avLst/>
          </a:prstGeom>
          <a:noFill/>
        </p:spPr>
        <p:txBody>
          <a:bodyPr wrap="square" rtlCol="0">
            <a:spAutoFit/>
          </a:bodyPr>
          <a:lstStyle/>
          <a:p>
            <a:r>
              <a:rPr lang="en-US" dirty="0"/>
              <a:t>Smoothed</a:t>
            </a:r>
          </a:p>
        </p:txBody>
      </p:sp>
      <p:pic>
        <p:nvPicPr>
          <p:cNvPr id="10" name="Picture 9">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98034" y="495980"/>
            <a:ext cx="1073467" cy="1039389"/>
          </a:xfrm>
          <a:prstGeom prst="rect">
            <a:avLst/>
          </a:prstGeom>
        </p:spPr>
      </p:pic>
    </p:spTree>
    <p:extLst>
      <p:ext uri="{BB962C8B-B14F-4D97-AF65-F5344CB8AC3E}">
        <p14:creationId xmlns:p14="http://schemas.microsoft.com/office/powerpoint/2010/main" val="1611679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CAM8302E  Week 6 Theory F2018</a:t>
            </a:r>
            <a:endParaRPr lang="en-US"/>
          </a:p>
        </p:txBody>
      </p:sp>
      <p:sp>
        <p:nvSpPr>
          <p:cNvPr id="3" name="Slide Number Placeholder 2"/>
          <p:cNvSpPr>
            <a:spLocks noGrp="1"/>
          </p:cNvSpPr>
          <p:nvPr>
            <p:ph type="sldNum" sz="quarter" idx="12"/>
          </p:nvPr>
        </p:nvSpPr>
        <p:spPr/>
        <p:txBody>
          <a:bodyPr/>
          <a:lstStyle/>
          <a:p>
            <a:fld id="{17B7D8EA-9DD8-4BAB-BDDE-41AD3224478C}" type="slidenum">
              <a:rPr lang="en-US" smtClean="0"/>
              <a:pPr/>
              <a:t>11</a:t>
            </a:fld>
            <a:endParaRPr lang="en-US"/>
          </a:p>
        </p:txBody>
      </p:sp>
      <p:sp>
        <p:nvSpPr>
          <p:cNvPr id="5" name="Title 5"/>
          <p:cNvSpPr txBox="1">
            <a:spLocks/>
          </p:cNvSpPr>
          <p:nvPr/>
        </p:nvSpPr>
        <p:spPr>
          <a:xfrm>
            <a:off x="2380696" y="345661"/>
            <a:ext cx="7204229" cy="923847"/>
          </a:xfrm>
          <a:prstGeom prst="rect">
            <a:avLst/>
          </a:prstGeom>
        </p:spPr>
        <p:txBody>
          <a:bodyPr vert="horz" lIns="91440" tIns="45720" rIns="91440" bIns="45720" rtlCol="0" anchor="ctr">
            <a:normAutofit/>
          </a:bodyPr>
          <a:lstStyle/>
          <a:p>
            <a:pPr algn="ctr">
              <a:spcBef>
                <a:spcPct val="0"/>
              </a:spcBef>
              <a:defRPr/>
            </a:pPr>
            <a:r>
              <a:rPr lang="en-US" sz="4400" b="1" dirty="0">
                <a:solidFill>
                  <a:srgbClr val="FF0000"/>
                </a:solidFill>
                <a:latin typeface="Calabri"/>
                <a:ea typeface="+mj-ea"/>
                <a:cs typeface="+mj-cs"/>
              </a:rPr>
              <a:t>Moving Average Filter</a:t>
            </a:r>
          </a:p>
        </p:txBody>
      </p:sp>
      <p:pic>
        <p:nvPicPr>
          <p:cNvPr id="4" name="Picture 3"/>
          <p:cNvPicPr>
            <a:picLocks noChangeAspect="1"/>
          </p:cNvPicPr>
          <p:nvPr/>
        </p:nvPicPr>
        <p:blipFill>
          <a:blip r:embed="rId3"/>
          <a:stretch>
            <a:fillRect/>
          </a:stretch>
        </p:blipFill>
        <p:spPr>
          <a:xfrm>
            <a:off x="1852399" y="1262696"/>
            <a:ext cx="2455744" cy="3020955"/>
          </a:xfrm>
          <a:prstGeom prst="rect">
            <a:avLst/>
          </a:prstGeom>
        </p:spPr>
      </p:pic>
      <p:pic>
        <p:nvPicPr>
          <p:cNvPr id="7" name="Picture 6"/>
          <p:cNvPicPr>
            <a:picLocks noChangeAspect="1"/>
          </p:cNvPicPr>
          <p:nvPr/>
        </p:nvPicPr>
        <p:blipFill>
          <a:blip r:embed="rId4"/>
          <a:stretch>
            <a:fillRect/>
          </a:stretch>
        </p:blipFill>
        <p:spPr>
          <a:xfrm>
            <a:off x="4996928" y="1269508"/>
            <a:ext cx="4612998" cy="2415389"/>
          </a:xfrm>
          <a:prstGeom prst="rect">
            <a:avLst/>
          </a:prstGeom>
        </p:spPr>
      </p:pic>
      <p:pic>
        <p:nvPicPr>
          <p:cNvPr id="9" name="Picture 8"/>
          <p:cNvPicPr>
            <a:picLocks noChangeAspect="1"/>
          </p:cNvPicPr>
          <p:nvPr/>
        </p:nvPicPr>
        <p:blipFill>
          <a:blip r:embed="rId5"/>
          <a:stretch>
            <a:fillRect/>
          </a:stretch>
        </p:blipFill>
        <p:spPr>
          <a:xfrm>
            <a:off x="1663222" y="4346576"/>
            <a:ext cx="8639175" cy="2009775"/>
          </a:xfrm>
          <a:prstGeom prst="rect">
            <a:avLst/>
          </a:prstGeom>
        </p:spPr>
      </p:pic>
      <p:sp>
        <p:nvSpPr>
          <p:cNvPr id="10" name="TextBox 9"/>
          <p:cNvSpPr txBox="1"/>
          <p:nvPr/>
        </p:nvSpPr>
        <p:spPr>
          <a:xfrm>
            <a:off x="5154305" y="3863782"/>
            <a:ext cx="3724096" cy="369332"/>
          </a:xfrm>
          <a:prstGeom prst="rect">
            <a:avLst/>
          </a:prstGeom>
          <a:noFill/>
        </p:spPr>
        <p:txBody>
          <a:bodyPr wrap="none" rtlCol="0">
            <a:spAutoFit/>
          </a:bodyPr>
          <a:lstStyle/>
          <a:p>
            <a:r>
              <a:rPr lang="en-US" dirty="0"/>
              <a:t>Express VI, Double Click to Configure  </a:t>
            </a:r>
          </a:p>
        </p:txBody>
      </p:sp>
      <p:sp>
        <p:nvSpPr>
          <p:cNvPr id="11" name="TextBox 10"/>
          <p:cNvSpPr txBox="1"/>
          <p:nvPr/>
        </p:nvSpPr>
        <p:spPr>
          <a:xfrm>
            <a:off x="7722876" y="1771250"/>
            <a:ext cx="1983876" cy="369332"/>
          </a:xfrm>
          <a:prstGeom prst="rect">
            <a:avLst/>
          </a:prstGeom>
          <a:noFill/>
        </p:spPr>
        <p:txBody>
          <a:bodyPr wrap="none" rtlCol="0">
            <a:spAutoFit/>
          </a:bodyPr>
          <a:lstStyle/>
          <a:p>
            <a:r>
              <a:rPr lang="en-US" dirty="0"/>
              <a:t>Dynamic Data Type</a:t>
            </a:r>
          </a:p>
        </p:txBody>
      </p:sp>
      <p:cxnSp>
        <p:nvCxnSpPr>
          <p:cNvPr id="13" name="Straight Arrow Connector 12"/>
          <p:cNvCxnSpPr>
            <a:stCxn id="11" idx="1"/>
          </p:cNvCxnSpPr>
          <p:nvPr/>
        </p:nvCxnSpPr>
        <p:spPr>
          <a:xfrm flipH="1">
            <a:off x="7543800" y="1955916"/>
            <a:ext cx="179076" cy="1069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411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B88EEA-209C-4598-B68F-AE8C8CE50CEF}" type="slidenum">
              <a:rPr lang="en-US" smtClean="0"/>
              <a:pPr/>
              <a:t>12</a:t>
            </a:fld>
            <a:endParaRPr lang="en-US"/>
          </a:p>
        </p:txBody>
      </p:sp>
      <p:sp>
        <p:nvSpPr>
          <p:cNvPr id="8" name="Footer Placeholder 7"/>
          <p:cNvSpPr>
            <a:spLocks noGrp="1"/>
          </p:cNvSpPr>
          <p:nvPr>
            <p:ph type="ftr" sz="quarter" idx="11"/>
          </p:nvPr>
        </p:nvSpPr>
        <p:spPr/>
        <p:txBody>
          <a:bodyPr/>
          <a:lstStyle/>
          <a:p>
            <a:r>
              <a:rPr lang="en-US" smtClean="0"/>
              <a:t>CAM8302E  Week 6 Theory F2018</a:t>
            </a:r>
            <a:endParaRPr lang="en-US" dirty="0"/>
          </a:p>
        </p:txBody>
      </p:sp>
      <p:sp>
        <p:nvSpPr>
          <p:cNvPr id="6" name="Rectangle 5"/>
          <p:cNvSpPr/>
          <p:nvPr/>
        </p:nvSpPr>
        <p:spPr>
          <a:xfrm>
            <a:off x="575555" y="2170883"/>
            <a:ext cx="1591183" cy="646331"/>
          </a:xfrm>
          <a:prstGeom prst="rect">
            <a:avLst/>
          </a:prstGeom>
        </p:spPr>
        <p:txBody>
          <a:bodyPr wrap="square">
            <a:spAutoFit/>
          </a:bodyPr>
          <a:lstStyle/>
          <a:p>
            <a:r>
              <a:rPr lang="en-US" altLang="en-US" dirty="0">
                <a:latin typeface="Calibri" panose="020F0502020204030204" pitchFamily="34" charset="0"/>
              </a:rPr>
              <a:t>Read Voltage</a:t>
            </a:r>
          </a:p>
          <a:p>
            <a:r>
              <a:rPr lang="en-US" altLang="en-US" dirty="0">
                <a:latin typeface="Calibri" panose="020F0502020204030204" pitchFamily="34" charset="0"/>
              </a:rPr>
              <a:t>From Divider.</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739" y="419210"/>
            <a:ext cx="11641839" cy="18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084775" y="2170884"/>
            <a:ext cx="1257808" cy="646331"/>
          </a:xfrm>
          <a:prstGeom prst="rect">
            <a:avLst/>
          </a:prstGeom>
        </p:spPr>
        <p:txBody>
          <a:bodyPr wrap="square">
            <a:spAutoFit/>
          </a:bodyPr>
          <a:lstStyle/>
          <a:p>
            <a:r>
              <a:rPr lang="en-US" altLang="en-US" dirty="0">
                <a:latin typeface="Calibri" panose="020F0502020204030204" pitchFamily="34" charset="0"/>
              </a:rPr>
              <a:t>Convert to resistance</a:t>
            </a:r>
            <a:endParaRPr lang="en-US" dirty="0"/>
          </a:p>
        </p:txBody>
      </p:sp>
      <p:sp>
        <p:nvSpPr>
          <p:cNvPr id="11" name="Rectangle 10"/>
          <p:cNvSpPr/>
          <p:nvPr/>
        </p:nvSpPr>
        <p:spPr>
          <a:xfrm>
            <a:off x="5937260" y="2389038"/>
            <a:ext cx="1504950" cy="646331"/>
          </a:xfrm>
          <a:prstGeom prst="rect">
            <a:avLst/>
          </a:prstGeom>
        </p:spPr>
        <p:txBody>
          <a:bodyPr wrap="square">
            <a:spAutoFit/>
          </a:bodyPr>
          <a:lstStyle/>
          <a:p>
            <a:r>
              <a:rPr lang="en-US" altLang="en-US" dirty="0">
                <a:latin typeface="Calibri" panose="020F0502020204030204" pitchFamily="34" charset="0"/>
              </a:rPr>
              <a:t>Convert to temperature</a:t>
            </a:r>
            <a:endParaRPr lang="en-US" dirty="0"/>
          </a:p>
        </p:txBody>
      </p:sp>
      <p:sp>
        <p:nvSpPr>
          <p:cNvPr id="12" name="Rectangle 11"/>
          <p:cNvSpPr/>
          <p:nvPr/>
        </p:nvSpPr>
        <p:spPr>
          <a:xfrm>
            <a:off x="7866017" y="2383859"/>
            <a:ext cx="1504950" cy="646331"/>
          </a:xfrm>
          <a:prstGeom prst="rect">
            <a:avLst/>
          </a:prstGeom>
        </p:spPr>
        <p:txBody>
          <a:bodyPr wrap="square">
            <a:spAutoFit/>
          </a:bodyPr>
          <a:lstStyle/>
          <a:p>
            <a:r>
              <a:rPr lang="en-US" altLang="en-US" dirty="0">
                <a:latin typeface="Calibri" panose="020F0502020204030204" pitchFamily="34" charset="0"/>
              </a:rPr>
              <a:t>Smooth  out the signal.</a:t>
            </a:r>
            <a:endParaRPr lang="en-US" dirty="0"/>
          </a:p>
        </p:txBody>
      </p:sp>
      <p:sp>
        <p:nvSpPr>
          <p:cNvPr id="13" name="Rectangle 12"/>
          <p:cNvSpPr/>
          <p:nvPr/>
        </p:nvSpPr>
        <p:spPr>
          <a:xfrm>
            <a:off x="9794774" y="2368771"/>
            <a:ext cx="1504950" cy="1200329"/>
          </a:xfrm>
          <a:prstGeom prst="rect">
            <a:avLst/>
          </a:prstGeom>
        </p:spPr>
        <p:txBody>
          <a:bodyPr wrap="square">
            <a:spAutoFit/>
          </a:bodyPr>
          <a:lstStyle/>
          <a:p>
            <a:r>
              <a:rPr lang="en-US" altLang="en-US" dirty="0">
                <a:latin typeface="Calibri" panose="020F0502020204030204" pitchFamily="34" charset="0"/>
              </a:rPr>
              <a:t>Send the value to the rest of the program.</a:t>
            </a:r>
            <a:endParaRPr lang="en-US" dirty="0"/>
          </a:p>
        </p:txBody>
      </p:sp>
      <p:sp>
        <p:nvSpPr>
          <p:cNvPr id="14" name="Title 5"/>
          <p:cNvSpPr txBox="1">
            <a:spLocks/>
          </p:cNvSpPr>
          <p:nvPr/>
        </p:nvSpPr>
        <p:spPr>
          <a:xfrm>
            <a:off x="2590545" y="4873803"/>
            <a:ext cx="7204229" cy="923847"/>
          </a:xfrm>
          <a:prstGeom prst="rect">
            <a:avLst/>
          </a:prstGeom>
        </p:spPr>
        <p:txBody>
          <a:bodyPr vert="horz" lIns="91440" tIns="45720" rIns="91440" bIns="45720" rtlCol="0" anchor="ctr">
            <a:normAutofit/>
          </a:bodyPr>
          <a:lstStyle/>
          <a:p>
            <a:pPr algn="ctr">
              <a:spcBef>
                <a:spcPct val="0"/>
              </a:spcBef>
              <a:defRPr/>
            </a:pPr>
            <a:r>
              <a:rPr lang="en-US" sz="4400" b="1" dirty="0">
                <a:solidFill>
                  <a:srgbClr val="FF0000"/>
                </a:solidFill>
                <a:latin typeface="Calabri"/>
                <a:ea typeface="+mj-ea"/>
                <a:cs typeface="+mj-cs"/>
              </a:rPr>
              <a:t>Signal Conversion Steps</a:t>
            </a:r>
          </a:p>
        </p:txBody>
      </p:sp>
      <p:pic>
        <p:nvPicPr>
          <p:cNvPr id="15" name="Picture 14">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5451" y="4354109"/>
            <a:ext cx="1073467" cy="1039389"/>
          </a:xfrm>
          <a:prstGeom prst="rect">
            <a:avLst/>
          </a:prstGeom>
        </p:spPr>
      </p:pic>
      <p:pic>
        <p:nvPicPr>
          <p:cNvPr id="2" name="Picture 1"/>
          <p:cNvPicPr>
            <a:picLocks noChangeAspect="1"/>
          </p:cNvPicPr>
          <p:nvPr/>
        </p:nvPicPr>
        <p:blipFill>
          <a:blip r:embed="rId5"/>
          <a:stretch>
            <a:fillRect/>
          </a:stretch>
        </p:blipFill>
        <p:spPr>
          <a:xfrm>
            <a:off x="832435" y="2946084"/>
            <a:ext cx="3904867" cy="2059849"/>
          </a:xfrm>
          <a:prstGeom prst="rect">
            <a:avLst/>
          </a:prstGeom>
        </p:spPr>
      </p:pic>
      <p:sp>
        <p:nvSpPr>
          <p:cNvPr id="16" name="Rectangle 15"/>
          <p:cNvSpPr/>
          <p:nvPr/>
        </p:nvSpPr>
        <p:spPr>
          <a:xfrm>
            <a:off x="1579825" y="298824"/>
            <a:ext cx="1504950" cy="307777"/>
          </a:xfrm>
          <a:prstGeom prst="rect">
            <a:avLst/>
          </a:prstGeom>
        </p:spPr>
        <p:txBody>
          <a:bodyPr wrap="square">
            <a:spAutoFit/>
          </a:bodyPr>
          <a:lstStyle/>
          <a:p>
            <a:r>
              <a:rPr lang="en-US" sz="1400" dirty="0" smtClean="0">
                <a:solidFill>
                  <a:srgbClr val="FF0000"/>
                </a:solidFill>
                <a:latin typeface="Calibri" panose="020F0502020204030204" pitchFamily="34" charset="0"/>
              </a:rPr>
              <a:t>Assume 30 </a:t>
            </a:r>
            <a:r>
              <a:rPr lang="en-US" sz="1400" dirty="0" smtClean="0">
                <a:solidFill>
                  <a:srgbClr val="FF0000"/>
                </a:solidFill>
                <a:latin typeface="Arial" panose="020B0604020202020204" pitchFamily="34" charset="0"/>
                <a:cs typeface="Arial" panose="020B0604020202020204" pitchFamily="34" charset="0"/>
              </a:rPr>
              <a:t>°</a:t>
            </a:r>
            <a:r>
              <a:rPr lang="en-US" sz="1400" dirty="0" smtClean="0">
                <a:solidFill>
                  <a:srgbClr val="FF0000"/>
                </a:solidFill>
                <a:latin typeface="Calibri" panose="020F0502020204030204" pitchFamily="34" charset="0"/>
              </a:rPr>
              <a:t>C</a:t>
            </a:r>
            <a:endParaRPr lang="en-US" sz="1400" dirty="0">
              <a:solidFill>
                <a:srgbClr val="FF0000"/>
              </a:solidFill>
            </a:endParaRPr>
          </a:p>
        </p:txBody>
      </p:sp>
      <p:sp>
        <p:nvSpPr>
          <p:cNvPr id="17" name="Rectangle 16"/>
          <p:cNvSpPr/>
          <p:nvPr/>
        </p:nvSpPr>
        <p:spPr>
          <a:xfrm>
            <a:off x="1715783" y="3221261"/>
            <a:ext cx="1504950" cy="307777"/>
          </a:xfrm>
          <a:prstGeom prst="rect">
            <a:avLst/>
          </a:prstGeom>
        </p:spPr>
        <p:txBody>
          <a:bodyPr wrap="square">
            <a:spAutoFit/>
          </a:bodyPr>
          <a:lstStyle/>
          <a:p>
            <a:r>
              <a:rPr lang="en-US" sz="1400" dirty="0" smtClean="0">
                <a:solidFill>
                  <a:srgbClr val="FF0000"/>
                </a:solidFill>
                <a:latin typeface="Calibri" panose="020F0502020204030204" pitchFamily="34" charset="0"/>
              </a:rPr>
              <a:t>Assume 30 </a:t>
            </a:r>
            <a:r>
              <a:rPr lang="en-US" sz="1400" dirty="0" smtClean="0">
                <a:solidFill>
                  <a:srgbClr val="FF0000"/>
                </a:solidFill>
                <a:latin typeface="Arial" panose="020B0604020202020204" pitchFamily="34" charset="0"/>
                <a:cs typeface="Arial" panose="020B0604020202020204" pitchFamily="34" charset="0"/>
              </a:rPr>
              <a:t>°</a:t>
            </a:r>
            <a:r>
              <a:rPr lang="en-US" sz="1400" dirty="0" smtClean="0">
                <a:solidFill>
                  <a:srgbClr val="FF0000"/>
                </a:solidFill>
                <a:latin typeface="Calibri" panose="020F0502020204030204" pitchFamily="34" charset="0"/>
              </a:rPr>
              <a:t>C</a:t>
            </a:r>
            <a:endParaRPr lang="en-US" sz="1400" dirty="0">
              <a:solidFill>
                <a:srgbClr val="FF0000"/>
              </a:solidFill>
            </a:endParaRPr>
          </a:p>
        </p:txBody>
      </p:sp>
      <p:sp>
        <p:nvSpPr>
          <p:cNvPr id="18" name="Rectangle 17"/>
          <p:cNvSpPr/>
          <p:nvPr/>
        </p:nvSpPr>
        <p:spPr>
          <a:xfrm>
            <a:off x="4518091" y="1858203"/>
            <a:ext cx="943520" cy="276999"/>
          </a:xfrm>
          <a:prstGeom prst="rect">
            <a:avLst/>
          </a:prstGeom>
        </p:spPr>
        <p:txBody>
          <a:bodyPr wrap="square">
            <a:spAutoFit/>
          </a:bodyPr>
          <a:lstStyle/>
          <a:p>
            <a:r>
              <a:rPr lang="en-US" sz="1200" dirty="0" smtClean="0">
                <a:solidFill>
                  <a:srgbClr val="FF0000"/>
                </a:solidFill>
                <a:latin typeface="Calibri" panose="020F0502020204030204" pitchFamily="34" charset="0"/>
              </a:rPr>
              <a:t>R = 8080 </a:t>
            </a:r>
            <a:r>
              <a:rPr lang="el-GR" sz="1200" dirty="0" smtClean="0">
                <a:solidFill>
                  <a:srgbClr val="FF0000"/>
                </a:solidFill>
                <a:latin typeface="Arial" panose="020B0604020202020204" pitchFamily="34" charset="0"/>
                <a:cs typeface="Arial" panose="020B0604020202020204" pitchFamily="34" charset="0"/>
              </a:rPr>
              <a:t>Ω</a:t>
            </a:r>
            <a:endParaRPr lang="en-US" sz="1200" dirty="0">
              <a:solidFill>
                <a:srgbClr val="FF0000"/>
              </a:solidFill>
            </a:endParaRPr>
          </a:p>
        </p:txBody>
      </p:sp>
    </p:spTree>
    <p:extLst>
      <p:ext uri="{BB962C8B-B14F-4D97-AF65-F5344CB8AC3E}">
        <p14:creationId xmlns:p14="http://schemas.microsoft.com/office/powerpoint/2010/main" val="1153199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B88EEA-209C-4598-B68F-AE8C8CE50CEF}" type="slidenum">
              <a:rPr lang="en-US" smtClean="0"/>
              <a:pPr/>
              <a:t>13</a:t>
            </a:fld>
            <a:endParaRPr lang="en-US"/>
          </a:p>
        </p:txBody>
      </p:sp>
      <p:sp>
        <p:nvSpPr>
          <p:cNvPr id="8" name="Footer Placeholder 7"/>
          <p:cNvSpPr>
            <a:spLocks noGrp="1"/>
          </p:cNvSpPr>
          <p:nvPr>
            <p:ph type="ftr" sz="quarter" idx="11"/>
          </p:nvPr>
        </p:nvSpPr>
        <p:spPr/>
        <p:txBody>
          <a:bodyPr/>
          <a:lstStyle/>
          <a:p>
            <a:r>
              <a:rPr lang="en-US" smtClean="0"/>
              <a:t>CAM8302E  Week 6 Theory F2018</a:t>
            </a:r>
            <a:endParaRPr lang="en-US" dirty="0"/>
          </a:p>
        </p:txBody>
      </p:sp>
      <p:pic>
        <p:nvPicPr>
          <p:cNvPr id="2" name="Picture 1"/>
          <p:cNvPicPr>
            <a:picLocks noChangeAspect="1"/>
          </p:cNvPicPr>
          <p:nvPr/>
        </p:nvPicPr>
        <p:blipFill>
          <a:blip r:embed="rId2"/>
          <a:stretch>
            <a:fillRect/>
          </a:stretch>
        </p:blipFill>
        <p:spPr>
          <a:xfrm>
            <a:off x="2484712" y="636531"/>
            <a:ext cx="6698143" cy="3341961"/>
          </a:xfrm>
          <a:prstGeom prst="rect">
            <a:avLst/>
          </a:prstGeom>
        </p:spPr>
      </p:pic>
      <p:sp>
        <p:nvSpPr>
          <p:cNvPr id="5" name="Rectangle 4"/>
          <p:cNvSpPr/>
          <p:nvPr/>
        </p:nvSpPr>
        <p:spPr>
          <a:xfrm>
            <a:off x="1884097" y="4164535"/>
            <a:ext cx="8152725" cy="1754326"/>
          </a:xfrm>
          <a:prstGeom prst="rect">
            <a:avLst/>
          </a:prstGeom>
        </p:spPr>
        <p:txBody>
          <a:bodyPr wrap="square">
            <a:spAutoFit/>
          </a:bodyPr>
          <a:lstStyle/>
          <a:p>
            <a:pPr marL="342900" indent="-342900">
              <a:buFont typeface="+mj-lt"/>
              <a:buAutoNum type="arabicPeriod"/>
            </a:pPr>
            <a:r>
              <a:rPr lang="en-US" altLang="en-US" dirty="0">
                <a:latin typeface="Calibri" panose="020F0502020204030204" pitchFamily="34" charset="0"/>
              </a:rPr>
              <a:t>When current flows through the internal IR LED, light strikes the base of a photo sensitive transistor turning the transistor on, providing a path to ground between pins 4 and 5.</a:t>
            </a:r>
          </a:p>
          <a:p>
            <a:pPr marL="342900" indent="-342900">
              <a:buFont typeface="+mj-lt"/>
              <a:buAutoNum type="arabicPeriod"/>
            </a:pPr>
            <a:endParaRPr lang="en-US" altLang="en-US" dirty="0">
              <a:latin typeface="Calibri" panose="020F0502020204030204" pitchFamily="34" charset="0"/>
            </a:endParaRPr>
          </a:p>
          <a:p>
            <a:pPr marL="342900" indent="-342900">
              <a:buFont typeface="+mj-lt"/>
              <a:buAutoNum type="arabicPeriod"/>
            </a:pPr>
            <a:r>
              <a:rPr lang="en-US" altLang="en-US" dirty="0">
                <a:latin typeface="Calibri" panose="020F0502020204030204" pitchFamily="34" charset="0"/>
              </a:rPr>
              <a:t>When no current flows the transistor is turned off, acting like an open circuit.</a:t>
            </a:r>
          </a:p>
          <a:p>
            <a:pPr marL="342900" indent="-342900">
              <a:buAutoNum type="arabicParenR"/>
            </a:pPr>
            <a:endParaRPr lang="en-US" altLang="en-US" dirty="0">
              <a:latin typeface="Calibri" panose="020F0502020204030204" pitchFamily="34" charset="0"/>
            </a:endParaRPr>
          </a:p>
        </p:txBody>
      </p:sp>
      <p:pic>
        <p:nvPicPr>
          <p:cNvPr id="6" name="Picture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98034" y="495980"/>
            <a:ext cx="1073467" cy="1039389"/>
          </a:xfrm>
          <a:prstGeom prst="rect">
            <a:avLst/>
          </a:prstGeom>
        </p:spPr>
      </p:pic>
    </p:spTree>
    <p:extLst>
      <p:ext uri="{BB962C8B-B14F-4D97-AF65-F5344CB8AC3E}">
        <p14:creationId xmlns:p14="http://schemas.microsoft.com/office/powerpoint/2010/main" val="4060771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46593" y="594803"/>
            <a:ext cx="2388094" cy="369332"/>
          </a:xfrm>
          <a:prstGeom prst="rect">
            <a:avLst/>
          </a:prstGeom>
          <a:noFill/>
        </p:spPr>
        <p:txBody>
          <a:bodyPr wrap="square" rtlCol="0">
            <a:spAutoFit/>
          </a:bodyPr>
          <a:lstStyle/>
          <a:p>
            <a:r>
              <a:rPr lang="en-US" dirty="0">
                <a:latin typeface="Calabri"/>
              </a:rPr>
              <a:t>4N25 Opto-coupler</a:t>
            </a:r>
          </a:p>
        </p:txBody>
      </p:sp>
      <p:sp>
        <p:nvSpPr>
          <p:cNvPr id="7" name="Slide Number Placeholder 6"/>
          <p:cNvSpPr>
            <a:spLocks noGrp="1"/>
          </p:cNvSpPr>
          <p:nvPr>
            <p:ph type="sldNum" sz="quarter" idx="12"/>
          </p:nvPr>
        </p:nvSpPr>
        <p:spPr/>
        <p:txBody>
          <a:bodyPr/>
          <a:lstStyle/>
          <a:p>
            <a:fld id="{ACB88EEA-209C-4598-B68F-AE8C8CE50CEF}" type="slidenum">
              <a:rPr lang="en-US" smtClean="0"/>
              <a:pPr/>
              <a:t>14</a:t>
            </a:fld>
            <a:endParaRPr lang="en-US"/>
          </a:p>
        </p:txBody>
      </p:sp>
      <p:sp>
        <p:nvSpPr>
          <p:cNvPr id="8" name="Footer Placeholder 7"/>
          <p:cNvSpPr>
            <a:spLocks noGrp="1"/>
          </p:cNvSpPr>
          <p:nvPr>
            <p:ph type="ftr" sz="quarter" idx="11"/>
          </p:nvPr>
        </p:nvSpPr>
        <p:spPr/>
        <p:txBody>
          <a:bodyPr/>
          <a:lstStyle/>
          <a:p>
            <a:r>
              <a:rPr lang="en-US" smtClean="0"/>
              <a:t>CAM8302E  Week 6 Theory F2018</a:t>
            </a:r>
            <a:endParaRPr lang="en-US"/>
          </a:p>
        </p:txBody>
      </p:sp>
      <p:pic>
        <p:nvPicPr>
          <p:cNvPr id="8194" name="Picture 2"/>
          <p:cNvPicPr>
            <a:picLocks noChangeAspect="1" noChangeArrowheads="1"/>
          </p:cNvPicPr>
          <p:nvPr/>
        </p:nvPicPr>
        <p:blipFill>
          <a:blip r:embed="rId2" cstate="print"/>
          <a:srcRect/>
          <a:stretch>
            <a:fillRect/>
          </a:stretch>
        </p:blipFill>
        <p:spPr bwMode="auto">
          <a:xfrm>
            <a:off x="1882946" y="2139519"/>
            <a:ext cx="3371460" cy="2591447"/>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5579754" y="1162975"/>
            <a:ext cx="4066700" cy="1546704"/>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5436788" y="2894121"/>
            <a:ext cx="4499330" cy="3213069"/>
          </a:xfrm>
          <a:prstGeom prst="rect">
            <a:avLst/>
          </a:prstGeom>
          <a:noFill/>
          <a:ln w="9525">
            <a:noFill/>
            <a:miter lim="800000"/>
            <a:headEnd/>
            <a:tailEnd/>
          </a:ln>
        </p:spPr>
      </p:pic>
      <p:pic>
        <p:nvPicPr>
          <p:cNvPr id="8197" name="Picture 5"/>
          <p:cNvPicPr>
            <a:picLocks noChangeAspect="1" noChangeArrowheads="1"/>
          </p:cNvPicPr>
          <p:nvPr/>
        </p:nvPicPr>
        <p:blipFill>
          <a:blip r:embed="rId5" cstate="print"/>
          <a:srcRect/>
          <a:stretch>
            <a:fillRect/>
          </a:stretch>
        </p:blipFill>
        <p:spPr bwMode="auto">
          <a:xfrm>
            <a:off x="2408856" y="4876690"/>
            <a:ext cx="2186820" cy="802570"/>
          </a:xfrm>
          <a:prstGeom prst="rect">
            <a:avLst/>
          </a:prstGeom>
          <a:noFill/>
          <a:ln w="9525">
            <a:noFill/>
            <a:miter lim="800000"/>
            <a:headEnd/>
            <a:tailEnd/>
          </a:ln>
        </p:spPr>
      </p:pic>
      <p:pic>
        <p:nvPicPr>
          <p:cNvPr id="8198" name="Picture 6"/>
          <p:cNvPicPr>
            <a:picLocks noChangeAspect="1" noChangeArrowheads="1"/>
          </p:cNvPicPr>
          <p:nvPr/>
        </p:nvPicPr>
        <p:blipFill>
          <a:blip r:embed="rId6" cstate="print"/>
          <a:srcRect/>
          <a:stretch>
            <a:fillRect/>
          </a:stretch>
        </p:blipFill>
        <p:spPr bwMode="auto">
          <a:xfrm>
            <a:off x="2932268" y="1508500"/>
            <a:ext cx="1166258" cy="449118"/>
          </a:xfrm>
          <a:prstGeom prst="rect">
            <a:avLst/>
          </a:prstGeom>
          <a:noFill/>
          <a:ln w="9525">
            <a:noFill/>
            <a:miter lim="800000"/>
            <a:headEnd/>
            <a:tailEnd/>
          </a:ln>
        </p:spPr>
      </p:pic>
      <p:sp>
        <p:nvSpPr>
          <p:cNvPr id="11" name="Rectangle 10"/>
          <p:cNvSpPr/>
          <p:nvPr/>
        </p:nvSpPr>
        <p:spPr>
          <a:xfrm>
            <a:off x="5483442" y="3977197"/>
            <a:ext cx="4483223" cy="195309"/>
          </a:xfrm>
          <a:prstGeom prst="rect">
            <a:avLst/>
          </a:prstGeom>
          <a:solidFill>
            <a:srgbClr val="FFFF0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10075" y="4554246"/>
            <a:ext cx="4483223" cy="408372"/>
          </a:xfrm>
          <a:prstGeom prst="rect">
            <a:avLst/>
          </a:prstGeom>
          <a:solidFill>
            <a:srgbClr val="FFFF0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510075" y="5797891"/>
            <a:ext cx="4483223" cy="195309"/>
          </a:xfrm>
          <a:prstGeom prst="rect">
            <a:avLst/>
          </a:prstGeom>
          <a:solidFill>
            <a:srgbClr val="FFFF0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B88EEA-209C-4598-B68F-AE8C8CE50CEF}" type="slidenum">
              <a:rPr lang="en-US" smtClean="0"/>
              <a:pPr/>
              <a:t>15</a:t>
            </a:fld>
            <a:endParaRPr lang="en-US"/>
          </a:p>
        </p:txBody>
      </p:sp>
      <p:sp>
        <p:nvSpPr>
          <p:cNvPr id="8" name="Footer Placeholder 7"/>
          <p:cNvSpPr>
            <a:spLocks noGrp="1"/>
          </p:cNvSpPr>
          <p:nvPr>
            <p:ph type="ftr" sz="quarter" idx="11"/>
          </p:nvPr>
        </p:nvSpPr>
        <p:spPr/>
        <p:txBody>
          <a:bodyPr/>
          <a:lstStyle/>
          <a:p>
            <a:r>
              <a:rPr lang="en-US" smtClean="0"/>
              <a:t>CAM8302E  Week 6 Theory F2018</a:t>
            </a:r>
            <a:endParaRPr lang="en-US" dirty="0"/>
          </a:p>
        </p:txBody>
      </p:sp>
      <p:pic>
        <p:nvPicPr>
          <p:cNvPr id="2" name="Picture 1"/>
          <p:cNvPicPr>
            <a:picLocks noChangeAspect="1"/>
          </p:cNvPicPr>
          <p:nvPr/>
        </p:nvPicPr>
        <p:blipFill>
          <a:blip r:embed="rId2"/>
          <a:stretch>
            <a:fillRect/>
          </a:stretch>
        </p:blipFill>
        <p:spPr>
          <a:xfrm>
            <a:off x="461555" y="443729"/>
            <a:ext cx="8168837" cy="5764769"/>
          </a:xfrm>
          <a:prstGeom prst="rect">
            <a:avLst/>
          </a:prstGeom>
        </p:spPr>
      </p:pic>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0000" y="443729"/>
            <a:ext cx="1247638" cy="1208030"/>
          </a:xfrm>
          <a:prstGeom prst="rect">
            <a:avLst/>
          </a:prstGeom>
        </p:spPr>
      </p:pic>
      <p:pic>
        <p:nvPicPr>
          <p:cNvPr id="4" name="Picture 3"/>
          <p:cNvPicPr>
            <a:picLocks noChangeAspect="1"/>
          </p:cNvPicPr>
          <p:nvPr/>
        </p:nvPicPr>
        <p:blipFill>
          <a:blip r:embed="rId5"/>
          <a:stretch>
            <a:fillRect/>
          </a:stretch>
        </p:blipFill>
        <p:spPr>
          <a:xfrm>
            <a:off x="8840289" y="4062139"/>
            <a:ext cx="3172342" cy="2042569"/>
          </a:xfrm>
          <a:prstGeom prst="rect">
            <a:avLst/>
          </a:prstGeom>
        </p:spPr>
      </p:pic>
    </p:spTree>
    <p:extLst>
      <p:ext uri="{BB962C8B-B14F-4D97-AF65-F5344CB8AC3E}">
        <p14:creationId xmlns:p14="http://schemas.microsoft.com/office/powerpoint/2010/main" val="2489850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B88EEA-209C-4598-B68F-AE8C8CE50CEF}" type="slidenum">
              <a:rPr lang="en-US" smtClean="0"/>
              <a:pPr/>
              <a:t>16</a:t>
            </a:fld>
            <a:endParaRPr lang="en-US"/>
          </a:p>
        </p:txBody>
      </p:sp>
      <p:sp>
        <p:nvSpPr>
          <p:cNvPr id="8" name="Footer Placeholder 7"/>
          <p:cNvSpPr>
            <a:spLocks noGrp="1"/>
          </p:cNvSpPr>
          <p:nvPr>
            <p:ph type="ftr" sz="quarter" idx="11"/>
          </p:nvPr>
        </p:nvSpPr>
        <p:spPr/>
        <p:txBody>
          <a:bodyPr/>
          <a:lstStyle/>
          <a:p>
            <a:r>
              <a:rPr lang="en-US" smtClean="0"/>
              <a:t>CAM8302E  Week 6 Theory F2018</a:t>
            </a:r>
            <a:endParaRPr lang="en-US" dirty="0"/>
          </a:p>
        </p:txBody>
      </p:sp>
      <p:pic>
        <p:nvPicPr>
          <p:cNvPr id="3" name="Picture 2"/>
          <p:cNvPicPr>
            <a:picLocks noChangeAspect="1"/>
          </p:cNvPicPr>
          <p:nvPr/>
        </p:nvPicPr>
        <p:blipFill>
          <a:blip r:embed="rId2"/>
          <a:stretch>
            <a:fillRect/>
          </a:stretch>
        </p:blipFill>
        <p:spPr>
          <a:xfrm>
            <a:off x="4831593" y="2752726"/>
            <a:ext cx="1466850" cy="2743200"/>
          </a:xfrm>
          <a:prstGeom prst="rect">
            <a:avLst/>
          </a:prstGeom>
        </p:spPr>
      </p:pic>
      <p:pic>
        <p:nvPicPr>
          <p:cNvPr id="4" name="Picture 3"/>
          <p:cNvPicPr>
            <a:picLocks noChangeAspect="1"/>
          </p:cNvPicPr>
          <p:nvPr/>
        </p:nvPicPr>
        <p:blipFill>
          <a:blip r:embed="rId3"/>
          <a:stretch>
            <a:fillRect/>
          </a:stretch>
        </p:blipFill>
        <p:spPr>
          <a:xfrm>
            <a:off x="6365875" y="2893424"/>
            <a:ext cx="2371725" cy="2524125"/>
          </a:xfrm>
          <a:prstGeom prst="rect">
            <a:avLst/>
          </a:prstGeom>
        </p:spPr>
      </p:pic>
      <p:pic>
        <p:nvPicPr>
          <p:cNvPr id="9" name="Picture 8"/>
          <p:cNvPicPr>
            <a:picLocks noChangeAspect="1"/>
          </p:cNvPicPr>
          <p:nvPr/>
        </p:nvPicPr>
        <p:blipFill>
          <a:blip r:embed="rId4"/>
          <a:stretch>
            <a:fillRect/>
          </a:stretch>
        </p:blipFill>
        <p:spPr>
          <a:xfrm>
            <a:off x="557511" y="286156"/>
            <a:ext cx="7608504" cy="1850717"/>
          </a:xfrm>
          <a:prstGeom prst="rect">
            <a:avLst/>
          </a:prstGeom>
        </p:spPr>
      </p:pic>
      <p:sp>
        <p:nvSpPr>
          <p:cNvPr id="10" name="TextBox 9"/>
          <p:cNvSpPr txBox="1"/>
          <p:nvPr/>
        </p:nvSpPr>
        <p:spPr>
          <a:xfrm>
            <a:off x="557511" y="2500377"/>
            <a:ext cx="3998111" cy="3688868"/>
          </a:xfrm>
          <a:prstGeom prst="rect">
            <a:avLst/>
          </a:prstGeom>
          <a:noFill/>
        </p:spPr>
        <p:txBody>
          <a:bodyPr wrap="square" rtlCol="0">
            <a:spAutoFit/>
          </a:bodyPr>
          <a:lstStyle/>
          <a:p>
            <a:r>
              <a:rPr lang="en-US" dirty="0">
                <a:latin typeface="Calibri" panose="020F0502020204030204" pitchFamily="34" charset="0"/>
              </a:rPr>
              <a:t>MOSFET – metal oxide semiconductor field effect transistor.</a:t>
            </a:r>
          </a:p>
          <a:p>
            <a:endParaRPr lang="en-US" dirty="0">
              <a:latin typeface="Calibri" panose="020F0502020204030204" pitchFamily="34" charset="0"/>
            </a:endParaRPr>
          </a:p>
          <a:p>
            <a:r>
              <a:rPr lang="en-US" dirty="0">
                <a:latin typeface="Calibri" panose="020F0502020204030204" pitchFamily="34" charset="0"/>
              </a:rPr>
              <a:t>This type of device is not controlled by current, it is switched on  or off by a voltage.</a:t>
            </a:r>
          </a:p>
          <a:p>
            <a:endParaRPr lang="en-US" dirty="0">
              <a:latin typeface="Calibri" panose="020F0502020204030204" pitchFamily="34" charset="0"/>
            </a:endParaRPr>
          </a:p>
          <a:p>
            <a:r>
              <a:rPr lang="en-US" dirty="0">
                <a:latin typeface="Calibri" panose="020F0502020204030204" pitchFamily="34" charset="0"/>
              </a:rPr>
              <a:t>Applying a voltage above the gate threshold turns on the drain to source.</a:t>
            </a:r>
          </a:p>
          <a:p>
            <a:endParaRPr lang="en-US" dirty="0">
              <a:latin typeface="Calibri" panose="020F0502020204030204" pitchFamily="34" charset="0"/>
            </a:endParaRPr>
          </a:p>
          <a:p>
            <a:r>
              <a:rPr lang="en-US" dirty="0">
                <a:latin typeface="Calibri" panose="020F0502020204030204" pitchFamily="34" charset="0"/>
              </a:rPr>
              <a:t>The main advantage of the MOSFET is the very low on resistance between the gate and source.</a:t>
            </a:r>
          </a:p>
        </p:txBody>
      </p:sp>
      <p:sp>
        <p:nvSpPr>
          <p:cNvPr id="11" name="Rectangle 10"/>
          <p:cNvSpPr/>
          <p:nvPr/>
        </p:nvSpPr>
        <p:spPr>
          <a:xfrm>
            <a:off x="8457411" y="4854757"/>
            <a:ext cx="766159" cy="307777"/>
          </a:xfrm>
          <a:prstGeom prst="rect">
            <a:avLst/>
          </a:prstGeom>
        </p:spPr>
        <p:txBody>
          <a:bodyPr wrap="square">
            <a:spAutoFit/>
          </a:bodyPr>
          <a:lstStyle/>
          <a:p>
            <a:r>
              <a:rPr lang="en-US" sz="1400" dirty="0" smtClean="0">
                <a:solidFill>
                  <a:srgbClr val="FF0000"/>
                </a:solidFill>
                <a:latin typeface="Calibri" panose="020F0502020204030204" pitchFamily="34" charset="0"/>
              </a:rPr>
              <a:t>Source</a:t>
            </a:r>
            <a:endParaRPr lang="en-US" sz="1400" dirty="0">
              <a:solidFill>
                <a:srgbClr val="FF0000"/>
              </a:solidFill>
            </a:endParaRPr>
          </a:p>
        </p:txBody>
      </p:sp>
      <p:sp>
        <p:nvSpPr>
          <p:cNvPr id="12" name="Rectangle 11"/>
          <p:cNvSpPr/>
          <p:nvPr/>
        </p:nvSpPr>
        <p:spPr>
          <a:xfrm>
            <a:off x="8501449" y="3912166"/>
            <a:ext cx="766159" cy="307777"/>
          </a:xfrm>
          <a:prstGeom prst="rect">
            <a:avLst/>
          </a:prstGeom>
        </p:spPr>
        <p:txBody>
          <a:bodyPr wrap="square">
            <a:spAutoFit/>
          </a:bodyPr>
          <a:lstStyle/>
          <a:p>
            <a:r>
              <a:rPr lang="en-US" sz="1400" dirty="0" smtClean="0">
                <a:solidFill>
                  <a:srgbClr val="FF0000"/>
                </a:solidFill>
                <a:latin typeface="Calibri" panose="020F0502020204030204" pitchFamily="34" charset="0"/>
              </a:rPr>
              <a:t>Drain</a:t>
            </a:r>
            <a:endParaRPr lang="en-US" sz="1400" dirty="0">
              <a:solidFill>
                <a:srgbClr val="FF0000"/>
              </a:solidFill>
            </a:endParaRPr>
          </a:p>
        </p:txBody>
      </p:sp>
      <p:sp>
        <p:nvSpPr>
          <p:cNvPr id="13" name="Rectangle 12"/>
          <p:cNvSpPr/>
          <p:nvPr/>
        </p:nvSpPr>
        <p:spPr>
          <a:xfrm>
            <a:off x="7503030" y="4700869"/>
            <a:ext cx="766159" cy="307777"/>
          </a:xfrm>
          <a:prstGeom prst="rect">
            <a:avLst/>
          </a:prstGeom>
        </p:spPr>
        <p:txBody>
          <a:bodyPr wrap="square">
            <a:spAutoFit/>
          </a:bodyPr>
          <a:lstStyle/>
          <a:p>
            <a:r>
              <a:rPr lang="en-US" sz="1400" dirty="0" smtClean="0">
                <a:solidFill>
                  <a:srgbClr val="FF0000"/>
                </a:solidFill>
                <a:latin typeface="Calibri" panose="020F0502020204030204" pitchFamily="34" charset="0"/>
              </a:rPr>
              <a:t>Gate</a:t>
            </a:r>
            <a:endParaRPr lang="en-US" sz="1400" dirty="0">
              <a:solidFill>
                <a:srgbClr val="FF0000"/>
              </a:solidFill>
            </a:endParaRPr>
          </a:p>
        </p:txBody>
      </p:sp>
      <p:pic>
        <p:nvPicPr>
          <p:cNvPr id="2" name="Picture 1"/>
          <p:cNvPicPr>
            <a:picLocks noChangeAspect="1"/>
          </p:cNvPicPr>
          <p:nvPr/>
        </p:nvPicPr>
        <p:blipFill>
          <a:blip r:embed="rId5"/>
          <a:stretch>
            <a:fillRect/>
          </a:stretch>
        </p:blipFill>
        <p:spPr>
          <a:xfrm>
            <a:off x="8394197" y="600825"/>
            <a:ext cx="3781425" cy="1495425"/>
          </a:xfrm>
          <a:prstGeom prst="rect">
            <a:avLst/>
          </a:prstGeom>
        </p:spPr>
      </p:pic>
      <p:pic>
        <p:nvPicPr>
          <p:cNvPr id="5" name="Picture 4"/>
          <p:cNvPicPr>
            <a:picLocks noChangeAspect="1"/>
          </p:cNvPicPr>
          <p:nvPr/>
        </p:nvPicPr>
        <p:blipFill>
          <a:blip r:embed="rId6"/>
          <a:stretch>
            <a:fillRect/>
          </a:stretch>
        </p:blipFill>
        <p:spPr>
          <a:xfrm>
            <a:off x="9777799" y="1834902"/>
            <a:ext cx="2190750" cy="2400300"/>
          </a:xfrm>
          <a:prstGeom prst="rect">
            <a:avLst/>
          </a:prstGeom>
        </p:spPr>
      </p:pic>
    </p:spTree>
    <p:extLst>
      <p:ext uri="{BB962C8B-B14F-4D97-AF65-F5344CB8AC3E}">
        <p14:creationId xmlns:p14="http://schemas.microsoft.com/office/powerpoint/2010/main" val="759905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B88EEA-209C-4598-B68F-AE8C8CE50CEF}" type="slidenum">
              <a:rPr lang="en-US" smtClean="0"/>
              <a:pPr/>
              <a:t>17</a:t>
            </a:fld>
            <a:endParaRPr lang="en-US"/>
          </a:p>
        </p:txBody>
      </p:sp>
      <p:sp>
        <p:nvSpPr>
          <p:cNvPr id="8" name="Footer Placeholder 7"/>
          <p:cNvSpPr>
            <a:spLocks noGrp="1"/>
          </p:cNvSpPr>
          <p:nvPr>
            <p:ph type="ftr" sz="quarter" idx="11"/>
          </p:nvPr>
        </p:nvSpPr>
        <p:spPr/>
        <p:txBody>
          <a:bodyPr/>
          <a:lstStyle/>
          <a:p>
            <a:r>
              <a:rPr lang="en-US" smtClean="0"/>
              <a:t>CAM8302E  Week 6 Theory F2018</a:t>
            </a:r>
            <a:endParaRPr lang="en-US" dirty="0"/>
          </a:p>
        </p:txBody>
      </p:sp>
      <p:pic>
        <p:nvPicPr>
          <p:cNvPr id="2" name="Picture 1"/>
          <p:cNvPicPr>
            <a:picLocks noChangeAspect="1"/>
          </p:cNvPicPr>
          <p:nvPr/>
        </p:nvPicPr>
        <p:blipFill>
          <a:blip r:embed="rId2"/>
          <a:stretch>
            <a:fillRect/>
          </a:stretch>
        </p:blipFill>
        <p:spPr>
          <a:xfrm>
            <a:off x="688004" y="244459"/>
            <a:ext cx="10323985" cy="5724032"/>
          </a:xfrm>
          <a:prstGeom prst="rect">
            <a:avLst/>
          </a:prstGeom>
        </p:spPr>
      </p:pic>
    </p:spTree>
    <p:extLst>
      <p:ext uri="{BB962C8B-B14F-4D97-AF65-F5344CB8AC3E}">
        <p14:creationId xmlns:p14="http://schemas.microsoft.com/office/powerpoint/2010/main" val="2862095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B88EEA-209C-4598-B68F-AE8C8CE50CEF}" type="slidenum">
              <a:rPr lang="en-US" smtClean="0"/>
              <a:pPr/>
              <a:t>18</a:t>
            </a:fld>
            <a:endParaRPr lang="en-US"/>
          </a:p>
        </p:txBody>
      </p:sp>
      <p:sp>
        <p:nvSpPr>
          <p:cNvPr id="8" name="Footer Placeholder 7"/>
          <p:cNvSpPr>
            <a:spLocks noGrp="1"/>
          </p:cNvSpPr>
          <p:nvPr>
            <p:ph type="ftr" sz="quarter" idx="11"/>
          </p:nvPr>
        </p:nvSpPr>
        <p:spPr/>
        <p:txBody>
          <a:bodyPr/>
          <a:lstStyle/>
          <a:p>
            <a:r>
              <a:rPr lang="en-US" smtClean="0"/>
              <a:t>CAM8302E  Week 6 Theory F2018</a:t>
            </a:r>
            <a:endParaRPr lang="en-US" dirty="0"/>
          </a:p>
        </p:txBody>
      </p:sp>
      <p:pic>
        <p:nvPicPr>
          <p:cNvPr id="3" name="Picture 2"/>
          <p:cNvPicPr>
            <a:picLocks noChangeAspect="1"/>
          </p:cNvPicPr>
          <p:nvPr/>
        </p:nvPicPr>
        <p:blipFill>
          <a:blip r:embed="rId2"/>
          <a:stretch>
            <a:fillRect/>
          </a:stretch>
        </p:blipFill>
        <p:spPr>
          <a:xfrm>
            <a:off x="776696" y="619261"/>
            <a:ext cx="6057900" cy="5514975"/>
          </a:xfrm>
          <a:prstGeom prst="rect">
            <a:avLst/>
          </a:prstGeom>
        </p:spPr>
      </p:pic>
    </p:spTree>
    <p:extLst>
      <p:ext uri="{BB962C8B-B14F-4D97-AF65-F5344CB8AC3E}">
        <p14:creationId xmlns:p14="http://schemas.microsoft.com/office/powerpoint/2010/main" val="4147073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B88EEA-209C-4598-B68F-AE8C8CE50CEF}" type="slidenum">
              <a:rPr lang="en-US" smtClean="0"/>
              <a:pPr/>
              <a:t>19</a:t>
            </a:fld>
            <a:endParaRPr lang="en-US"/>
          </a:p>
        </p:txBody>
      </p:sp>
      <p:sp>
        <p:nvSpPr>
          <p:cNvPr id="8" name="Footer Placeholder 7"/>
          <p:cNvSpPr>
            <a:spLocks noGrp="1"/>
          </p:cNvSpPr>
          <p:nvPr>
            <p:ph type="ftr" sz="quarter" idx="11"/>
          </p:nvPr>
        </p:nvSpPr>
        <p:spPr/>
        <p:txBody>
          <a:bodyPr/>
          <a:lstStyle/>
          <a:p>
            <a:r>
              <a:rPr lang="en-US" smtClean="0"/>
              <a:t>CAM8302E  Week 6 Theory F2018</a:t>
            </a:r>
            <a:endParaRPr lang="en-US" dirty="0"/>
          </a:p>
        </p:txBody>
      </p:sp>
      <p:pic>
        <p:nvPicPr>
          <p:cNvPr id="2" name="Picture 1"/>
          <p:cNvPicPr>
            <a:picLocks noChangeAspect="1"/>
          </p:cNvPicPr>
          <p:nvPr/>
        </p:nvPicPr>
        <p:blipFill>
          <a:blip r:embed="rId2"/>
          <a:stretch>
            <a:fillRect/>
          </a:stretch>
        </p:blipFill>
        <p:spPr>
          <a:xfrm>
            <a:off x="752581" y="400594"/>
            <a:ext cx="6344905" cy="5465352"/>
          </a:xfrm>
          <a:prstGeom prst="rect">
            <a:avLst/>
          </a:prstGeom>
        </p:spPr>
      </p:pic>
      <p:pic>
        <p:nvPicPr>
          <p:cNvPr id="3" name="Picture 2"/>
          <p:cNvPicPr>
            <a:picLocks noChangeAspect="1"/>
          </p:cNvPicPr>
          <p:nvPr/>
        </p:nvPicPr>
        <p:blipFill>
          <a:blip r:embed="rId3"/>
          <a:stretch>
            <a:fillRect/>
          </a:stretch>
        </p:blipFill>
        <p:spPr>
          <a:xfrm>
            <a:off x="7478622" y="540293"/>
            <a:ext cx="4619625" cy="2819400"/>
          </a:xfrm>
          <a:prstGeom prst="rect">
            <a:avLst/>
          </a:prstGeom>
        </p:spPr>
      </p:pic>
      <p:pic>
        <p:nvPicPr>
          <p:cNvPr id="4" name="Picture 3"/>
          <p:cNvPicPr>
            <a:picLocks noChangeAspect="1"/>
          </p:cNvPicPr>
          <p:nvPr/>
        </p:nvPicPr>
        <p:blipFill>
          <a:blip r:embed="rId4"/>
          <a:stretch>
            <a:fillRect/>
          </a:stretch>
        </p:blipFill>
        <p:spPr>
          <a:xfrm>
            <a:off x="7581900" y="4823868"/>
            <a:ext cx="4000500" cy="676275"/>
          </a:xfrm>
          <a:prstGeom prst="rect">
            <a:avLst/>
          </a:prstGeom>
        </p:spPr>
      </p:pic>
    </p:spTree>
    <p:extLst>
      <p:ext uri="{BB962C8B-B14F-4D97-AF65-F5344CB8AC3E}">
        <p14:creationId xmlns:p14="http://schemas.microsoft.com/office/powerpoint/2010/main" val="2424971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B88EEA-209C-4598-B68F-AE8C8CE50CEF}" type="slidenum">
              <a:rPr lang="en-US" smtClean="0"/>
              <a:pPr/>
              <a:t>2</a:t>
            </a:fld>
            <a:endParaRPr lang="en-US"/>
          </a:p>
        </p:txBody>
      </p:sp>
      <p:sp>
        <p:nvSpPr>
          <p:cNvPr id="8" name="Footer Placeholder 7"/>
          <p:cNvSpPr>
            <a:spLocks noGrp="1"/>
          </p:cNvSpPr>
          <p:nvPr>
            <p:ph type="ftr" sz="quarter" idx="11"/>
          </p:nvPr>
        </p:nvSpPr>
        <p:spPr/>
        <p:txBody>
          <a:bodyPr/>
          <a:lstStyle/>
          <a:p>
            <a:r>
              <a:rPr lang="en-US" smtClean="0"/>
              <a:t>CAM8302E  Week 6 Theory F2018</a:t>
            </a:r>
            <a:endParaRPr lang="en-US"/>
          </a:p>
        </p:txBody>
      </p:sp>
      <p:sp>
        <p:nvSpPr>
          <p:cNvPr id="2" name="TextBox 1"/>
          <p:cNvSpPr txBox="1"/>
          <p:nvPr/>
        </p:nvSpPr>
        <p:spPr>
          <a:xfrm>
            <a:off x="2412275" y="2607292"/>
            <a:ext cx="4973156" cy="2862322"/>
          </a:xfrm>
          <a:prstGeom prst="rect">
            <a:avLst/>
          </a:prstGeom>
          <a:noFill/>
        </p:spPr>
        <p:txBody>
          <a:bodyPr wrap="none" rtlCol="0">
            <a:spAutoFit/>
          </a:bodyPr>
          <a:lstStyle/>
          <a:p>
            <a:pPr marL="342900" indent="-342900">
              <a:buFont typeface="Wingdings" panose="05000000000000000000" pitchFamily="2" charset="2"/>
              <a:buChar char="q"/>
            </a:pPr>
            <a:r>
              <a:rPr lang="en-US" dirty="0" smtClean="0"/>
              <a:t>3 	</a:t>
            </a:r>
            <a:r>
              <a:rPr lang="en-US" dirty="0" smtClean="0">
                <a:hlinkClick r:id="rId2" action="ppaction://hlinksldjump"/>
              </a:rPr>
              <a:t>Lab 4 heater control</a:t>
            </a:r>
            <a:endParaRPr lang="en-US" dirty="0" smtClean="0"/>
          </a:p>
          <a:p>
            <a:pPr marL="342900" indent="-342900">
              <a:buFont typeface="Wingdings" panose="05000000000000000000" pitchFamily="2" charset="2"/>
              <a:buChar char="q"/>
            </a:pPr>
            <a:r>
              <a:rPr lang="en-US" dirty="0" smtClean="0"/>
              <a:t>4,5 	</a:t>
            </a:r>
            <a:r>
              <a:rPr lang="en-US" dirty="0" smtClean="0">
                <a:hlinkClick r:id="rId3" action="ppaction://hlinksldjump"/>
              </a:rPr>
              <a:t>Expression Node</a:t>
            </a:r>
            <a:endParaRPr lang="en-US" dirty="0" smtClean="0"/>
          </a:p>
          <a:p>
            <a:pPr marL="342900" indent="-342900">
              <a:buFont typeface="Wingdings" panose="05000000000000000000" pitchFamily="2" charset="2"/>
              <a:buChar char="q"/>
            </a:pPr>
            <a:r>
              <a:rPr lang="en-US" dirty="0" smtClean="0"/>
              <a:t>7-9 	</a:t>
            </a:r>
            <a:r>
              <a:rPr lang="en-US" dirty="0" smtClean="0">
                <a:hlinkClick r:id="rId4" action="ppaction://hlinksldjump"/>
              </a:rPr>
              <a:t>Mapping and Scaling, linear interpolation</a:t>
            </a:r>
            <a:endParaRPr lang="en-US" dirty="0" smtClean="0"/>
          </a:p>
          <a:p>
            <a:pPr marL="342900" indent="-342900">
              <a:buFont typeface="Wingdings" panose="05000000000000000000" pitchFamily="2" charset="2"/>
              <a:buChar char="q"/>
            </a:pPr>
            <a:r>
              <a:rPr lang="en-US" dirty="0" smtClean="0"/>
              <a:t>10,11 </a:t>
            </a:r>
            <a:r>
              <a:rPr lang="en-US" dirty="0" smtClean="0">
                <a:hlinkClick r:id="rId5" action="ppaction://hlinksldjump"/>
              </a:rPr>
              <a:t>Moving Average Filter</a:t>
            </a:r>
            <a:endParaRPr lang="en-US" dirty="0" smtClean="0"/>
          </a:p>
          <a:p>
            <a:pPr marL="342900" indent="-342900">
              <a:buFont typeface="Wingdings" panose="05000000000000000000" pitchFamily="2" charset="2"/>
              <a:buChar char="q"/>
            </a:pPr>
            <a:r>
              <a:rPr lang="en-US" dirty="0" smtClean="0"/>
              <a:t>12 	</a:t>
            </a:r>
            <a:r>
              <a:rPr lang="en-US" dirty="0" smtClean="0">
                <a:hlinkClick r:id="rId6" action="ppaction://hlinksldjump"/>
              </a:rPr>
              <a:t>Signal Conversion</a:t>
            </a:r>
            <a:endParaRPr lang="en-US" dirty="0" smtClean="0"/>
          </a:p>
          <a:p>
            <a:pPr marL="342900" indent="-342900">
              <a:buFont typeface="Wingdings" panose="05000000000000000000" pitchFamily="2" charset="2"/>
              <a:buChar char="q"/>
            </a:pPr>
            <a:r>
              <a:rPr lang="en-US" dirty="0" smtClean="0"/>
              <a:t>13-14 </a:t>
            </a:r>
            <a:r>
              <a:rPr lang="en-US" dirty="0" smtClean="0">
                <a:hlinkClick r:id="rId7" action="ppaction://hlinksldjump"/>
              </a:rPr>
              <a:t>Opto Isolators</a:t>
            </a:r>
            <a:endParaRPr lang="en-US" dirty="0" smtClean="0"/>
          </a:p>
          <a:p>
            <a:pPr marL="342900" indent="-342900">
              <a:buFont typeface="Wingdings" panose="05000000000000000000" pitchFamily="2" charset="2"/>
              <a:buChar char="q"/>
            </a:pPr>
            <a:r>
              <a:rPr lang="en-US" dirty="0" smtClean="0"/>
              <a:t>15-18 </a:t>
            </a:r>
            <a:r>
              <a:rPr lang="en-US" dirty="0" smtClean="0">
                <a:hlinkClick r:id="rId8" action="ppaction://hlinksldjump"/>
              </a:rPr>
              <a:t>MOSFETS</a:t>
            </a:r>
            <a:endParaRPr lang="en-US" dirty="0" smtClean="0"/>
          </a:p>
          <a:p>
            <a:pPr marL="342900" indent="-342900">
              <a:buFont typeface="Wingdings" panose="05000000000000000000" pitchFamily="2" charset="2"/>
              <a:buChar char="q"/>
            </a:pPr>
            <a:r>
              <a:rPr lang="en-US" dirty="0" smtClean="0"/>
              <a:t>19,20 </a:t>
            </a:r>
            <a:r>
              <a:rPr lang="en-US" dirty="0" smtClean="0">
                <a:hlinkClick r:id="rId9" action="ppaction://hlinksldjump"/>
              </a:rPr>
              <a:t>Lab 4 Lamp Driver Circuit</a:t>
            </a:r>
            <a:endParaRPr lang="en-US" dirty="0" smtClean="0"/>
          </a:p>
          <a:p>
            <a:pPr marL="342900" indent="-342900">
              <a:buFont typeface="Wingdings" panose="05000000000000000000" pitchFamily="2" charset="2"/>
              <a:buChar char="q"/>
            </a:pPr>
            <a:r>
              <a:rPr lang="en-US" dirty="0" smtClean="0"/>
              <a:t>21-25 </a:t>
            </a:r>
            <a:r>
              <a:rPr lang="en-US" dirty="0" smtClean="0">
                <a:hlinkClick r:id="rId10" action="ppaction://hlinksldjump"/>
              </a:rPr>
              <a:t>Lab 4 LabVIEW Software</a:t>
            </a:r>
            <a:endParaRPr lang="en-US" dirty="0" smtClean="0"/>
          </a:p>
          <a:p>
            <a:pPr marL="342900" indent="-342900">
              <a:buFont typeface="Wingdings" panose="05000000000000000000" pitchFamily="2" charset="2"/>
              <a:buChar char="q"/>
            </a:pPr>
            <a:r>
              <a:rPr lang="en-US" dirty="0" smtClean="0"/>
              <a:t>26-30 </a:t>
            </a:r>
            <a:r>
              <a:rPr lang="en-US" dirty="0" smtClean="0">
                <a:hlinkClick r:id="rId11" action="ppaction://hlinksldjump"/>
              </a:rPr>
              <a:t>MOSFET Control Circuits</a:t>
            </a:r>
            <a:endParaRPr lang="en-US" dirty="0"/>
          </a:p>
        </p:txBody>
      </p:sp>
      <p:sp>
        <p:nvSpPr>
          <p:cNvPr id="3" name="Rectangle 2"/>
          <p:cNvSpPr/>
          <p:nvPr/>
        </p:nvSpPr>
        <p:spPr>
          <a:xfrm>
            <a:off x="2251487" y="520226"/>
            <a:ext cx="5982150" cy="923330"/>
          </a:xfrm>
          <a:prstGeom prst="rect">
            <a:avLst/>
          </a:prstGeom>
          <a:noFill/>
        </p:spPr>
        <p:txBody>
          <a:bodyPr wrap="none" lIns="91440" tIns="45720" rIns="91440" bIns="45720">
            <a:spAutoFit/>
          </a:bodyPr>
          <a:lstStyle/>
          <a:p>
            <a:pPr algn="ctr"/>
            <a:r>
              <a:rPr lang="en-US" sz="5400" dirty="0" smtClean="0">
                <a:ln w="0"/>
                <a:solidFill>
                  <a:schemeClr val="accent1"/>
                </a:solidFill>
                <a:effectLst>
                  <a:outerShdw blurRad="38100" dist="25400" dir="5400000" algn="ctr" rotWithShape="0">
                    <a:srgbClr val="6E747A">
                      <a:alpha val="43000"/>
                    </a:srgbClr>
                  </a:outerShdw>
                </a:effectLst>
              </a:rPr>
              <a:t>Slide Index – Week 6</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5" name="TextBox 4"/>
          <p:cNvSpPr txBox="1"/>
          <p:nvPr/>
        </p:nvSpPr>
        <p:spPr>
          <a:xfrm>
            <a:off x="2412275" y="2090057"/>
            <a:ext cx="3152502" cy="369332"/>
          </a:xfrm>
          <a:prstGeom prst="rect">
            <a:avLst/>
          </a:prstGeom>
          <a:noFill/>
        </p:spPr>
        <p:txBody>
          <a:bodyPr wrap="square" rtlCol="0">
            <a:spAutoFit/>
          </a:bodyPr>
          <a:lstStyle/>
          <a:p>
            <a:r>
              <a:rPr lang="en-US" dirty="0" smtClean="0">
                <a:solidFill>
                  <a:srgbClr val="FF0000"/>
                </a:solidFill>
              </a:rPr>
              <a:t>Slides               Topic</a:t>
            </a:r>
            <a:endParaRPr lang="en-US" dirty="0">
              <a:solidFill>
                <a:srgbClr val="FF0000"/>
              </a:solidFill>
            </a:endParaRPr>
          </a:p>
        </p:txBody>
      </p:sp>
    </p:spTree>
    <p:extLst>
      <p:ext uri="{BB962C8B-B14F-4D97-AF65-F5344CB8AC3E}">
        <p14:creationId xmlns:p14="http://schemas.microsoft.com/office/powerpoint/2010/main" val="69249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B88EEA-209C-4598-B68F-AE8C8CE50CEF}" type="slidenum">
              <a:rPr lang="en-US" smtClean="0"/>
              <a:pPr/>
              <a:t>20</a:t>
            </a:fld>
            <a:endParaRPr lang="en-US"/>
          </a:p>
        </p:txBody>
      </p:sp>
      <p:sp>
        <p:nvSpPr>
          <p:cNvPr id="8" name="Footer Placeholder 7"/>
          <p:cNvSpPr>
            <a:spLocks noGrp="1"/>
          </p:cNvSpPr>
          <p:nvPr>
            <p:ph type="ftr" sz="quarter" idx="11"/>
          </p:nvPr>
        </p:nvSpPr>
        <p:spPr/>
        <p:txBody>
          <a:bodyPr/>
          <a:lstStyle/>
          <a:p>
            <a:r>
              <a:rPr lang="en-US" smtClean="0"/>
              <a:t>CAM8302E  Week 6 Theory F2018</a:t>
            </a:r>
            <a:endParaRPr lang="en-US" dirty="0"/>
          </a:p>
        </p:txBody>
      </p:sp>
      <p:pic>
        <p:nvPicPr>
          <p:cNvPr id="2" name="Picture 1"/>
          <p:cNvPicPr>
            <a:picLocks noChangeAspect="1"/>
          </p:cNvPicPr>
          <p:nvPr/>
        </p:nvPicPr>
        <p:blipFill>
          <a:blip r:embed="rId2"/>
          <a:stretch>
            <a:fillRect/>
          </a:stretch>
        </p:blipFill>
        <p:spPr>
          <a:xfrm>
            <a:off x="526947" y="400595"/>
            <a:ext cx="5460903" cy="5138057"/>
          </a:xfrm>
          <a:prstGeom prst="rect">
            <a:avLst/>
          </a:prstGeom>
        </p:spPr>
      </p:pic>
      <p:pic>
        <p:nvPicPr>
          <p:cNvPr id="3" name="Picture 2"/>
          <p:cNvPicPr>
            <a:picLocks noChangeAspect="1"/>
          </p:cNvPicPr>
          <p:nvPr/>
        </p:nvPicPr>
        <p:blipFill>
          <a:blip r:embed="rId3"/>
          <a:stretch>
            <a:fillRect/>
          </a:stretch>
        </p:blipFill>
        <p:spPr>
          <a:xfrm>
            <a:off x="6630488" y="321945"/>
            <a:ext cx="4800600" cy="2800350"/>
          </a:xfrm>
          <a:prstGeom prst="rect">
            <a:avLst/>
          </a:prstGeom>
        </p:spPr>
      </p:pic>
      <p:pic>
        <p:nvPicPr>
          <p:cNvPr id="4" name="Picture 3"/>
          <p:cNvPicPr>
            <a:picLocks noChangeAspect="1"/>
          </p:cNvPicPr>
          <p:nvPr/>
        </p:nvPicPr>
        <p:blipFill>
          <a:blip r:embed="rId4"/>
          <a:stretch>
            <a:fillRect/>
          </a:stretch>
        </p:blipFill>
        <p:spPr>
          <a:xfrm>
            <a:off x="7100207" y="4701948"/>
            <a:ext cx="4000500" cy="676275"/>
          </a:xfrm>
          <a:prstGeom prst="rect">
            <a:avLst/>
          </a:prstGeom>
        </p:spPr>
      </p:pic>
    </p:spTree>
    <p:extLst>
      <p:ext uri="{BB962C8B-B14F-4D97-AF65-F5344CB8AC3E}">
        <p14:creationId xmlns:p14="http://schemas.microsoft.com/office/powerpoint/2010/main" val="30182636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B88EEA-209C-4598-B68F-AE8C8CE50CEF}" type="slidenum">
              <a:rPr lang="en-US" smtClean="0"/>
              <a:pPr/>
              <a:t>21</a:t>
            </a:fld>
            <a:endParaRPr lang="en-US"/>
          </a:p>
        </p:txBody>
      </p:sp>
      <p:sp>
        <p:nvSpPr>
          <p:cNvPr id="8" name="Footer Placeholder 7"/>
          <p:cNvSpPr>
            <a:spLocks noGrp="1"/>
          </p:cNvSpPr>
          <p:nvPr>
            <p:ph type="ftr" sz="quarter" idx="11"/>
          </p:nvPr>
        </p:nvSpPr>
        <p:spPr/>
        <p:txBody>
          <a:bodyPr/>
          <a:lstStyle/>
          <a:p>
            <a:r>
              <a:rPr lang="en-US" smtClean="0"/>
              <a:t>CAM8302E  Week 6 Theory F2018</a:t>
            </a:r>
            <a:endParaRPr lang="en-US" dirty="0"/>
          </a:p>
        </p:txBody>
      </p:sp>
      <p:pic>
        <p:nvPicPr>
          <p:cNvPr id="2" name="Picture 1"/>
          <p:cNvPicPr>
            <a:picLocks noChangeAspect="1"/>
          </p:cNvPicPr>
          <p:nvPr/>
        </p:nvPicPr>
        <p:blipFill>
          <a:blip r:embed="rId2"/>
          <a:stretch>
            <a:fillRect/>
          </a:stretch>
        </p:blipFill>
        <p:spPr>
          <a:xfrm>
            <a:off x="809079" y="642666"/>
            <a:ext cx="3728087" cy="1840888"/>
          </a:xfrm>
          <a:prstGeom prst="rect">
            <a:avLst/>
          </a:prstGeom>
        </p:spPr>
      </p:pic>
      <p:pic>
        <p:nvPicPr>
          <p:cNvPr id="3" name="Picture 2"/>
          <p:cNvPicPr>
            <a:picLocks noChangeAspect="1"/>
          </p:cNvPicPr>
          <p:nvPr/>
        </p:nvPicPr>
        <p:blipFill>
          <a:blip r:embed="rId3"/>
          <a:stretch>
            <a:fillRect/>
          </a:stretch>
        </p:blipFill>
        <p:spPr>
          <a:xfrm>
            <a:off x="5114925" y="898207"/>
            <a:ext cx="6467475" cy="1585347"/>
          </a:xfrm>
          <a:prstGeom prst="rect">
            <a:avLst/>
          </a:prstGeom>
        </p:spPr>
      </p:pic>
      <p:pic>
        <p:nvPicPr>
          <p:cNvPr id="4" name="Picture 3"/>
          <p:cNvPicPr>
            <a:picLocks noChangeAspect="1"/>
          </p:cNvPicPr>
          <p:nvPr/>
        </p:nvPicPr>
        <p:blipFill>
          <a:blip r:embed="rId4"/>
          <a:stretch>
            <a:fillRect/>
          </a:stretch>
        </p:blipFill>
        <p:spPr>
          <a:xfrm>
            <a:off x="3244396" y="3199855"/>
            <a:ext cx="8415462" cy="2730681"/>
          </a:xfrm>
          <a:prstGeom prst="rect">
            <a:avLst/>
          </a:prstGeom>
        </p:spPr>
      </p:pic>
      <p:pic>
        <p:nvPicPr>
          <p:cNvPr id="5" name="Picture 4"/>
          <p:cNvPicPr>
            <a:picLocks noChangeAspect="1"/>
          </p:cNvPicPr>
          <p:nvPr/>
        </p:nvPicPr>
        <p:blipFill>
          <a:blip r:embed="rId5"/>
          <a:stretch>
            <a:fillRect/>
          </a:stretch>
        </p:blipFill>
        <p:spPr>
          <a:xfrm>
            <a:off x="435429" y="3870416"/>
            <a:ext cx="2394858" cy="1698832"/>
          </a:xfrm>
          <a:prstGeom prst="rect">
            <a:avLst/>
          </a:prstGeom>
        </p:spPr>
      </p:pic>
    </p:spTree>
    <p:extLst>
      <p:ext uri="{BB962C8B-B14F-4D97-AF65-F5344CB8AC3E}">
        <p14:creationId xmlns:p14="http://schemas.microsoft.com/office/powerpoint/2010/main" val="3501809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B88EEA-209C-4598-B68F-AE8C8CE50CEF}" type="slidenum">
              <a:rPr lang="en-US" smtClean="0"/>
              <a:pPr/>
              <a:t>22</a:t>
            </a:fld>
            <a:endParaRPr lang="en-US"/>
          </a:p>
        </p:txBody>
      </p:sp>
      <p:sp>
        <p:nvSpPr>
          <p:cNvPr id="8" name="Footer Placeholder 7"/>
          <p:cNvSpPr>
            <a:spLocks noGrp="1"/>
          </p:cNvSpPr>
          <p:nvPr>
            <p:ph type="ftr" sz="quarter" idx="11"/>
          </p:nvPr>
        </p:nvSpPr>
        <p:spPr/>
        <p:txBody>
          <a:bodyPr/>
          <a:lstStyle/>
          <a:p>
            <a:r>
              <a:rPr lang="en-US" smtClean="0"/>
              <a:t>CAM8302E  Week 6 Theory F2018</a:t>
            </a:r>
            <a:endParaRPr lang="en-US" dirty="0"/>
          </a:p>
        </p:txBody>
      </p:sp>
      <p:pic>
        <p:nvPicPr>
          <p:cNvPr id="5" name="Picture 4"/>
          <p:cNvPicPr>
            <a:picLocks noChangeAspect="1"/>
          </p:cNvPicPr>
          <p:nvPr/>
        </p:nvPicPr>
        <p:blipFill>
          <a:blip r:embed="rId2"/>
          <a:stretch>
            <a:fillRect/>
          </a:stretch>
        </p:blipFill>
        <p:spPr>
          <a:xfrm>
            <a:off x="939800" y="673145"/>
            <a:ext cx="7086600" cy="4867275"/>
          </a:xfrm>
          <a:prstGeom prst="rect">
            <a:avLst/>
          </a:prstGeom>
        </p:spPr>
      </p:pic>
      <p:pic>
        <p:nvPicPr>
          <p:cNvPr id="6" name="Picture 5"/>
          <p:cNvPicPr>
            <a:picLocks noChangeAspect="1"/>
          </p:cNvPicPr>
          <p:nvPr/>
        </p:nvPicPr>
        <p:blipFill>
          <a:blip r:embed="rId3"/>
          <a:stretch>
            <a:fillRect/>
          </a:stretch>
        </p:blipFill>
        <p:spPr>
          <a:xfrm>
            <a:off x="9361714" y="533944"/>
            <a:ext cx="1828800" cy="495300"/>
          </a:xfrm>
          <a:prstGeom prst="rect">
            <a:avLst/>
          </a:prstGeom>
        </p:spPr>
      </p:pic>
    </p:spTree>
    <p:extLst>
      <p:ext uri="{BB962C8B-B14F-4D97-AF65-F5344CB8AC3E}">
        <p14:creationId xmlns:p14="http://schemas.microsoft.com/office/powerpoint/2010/main" val="731773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B88EEA-209C-4598-B68F-AE8C8CE50CEF}" type="slidenum">
              <a:rPr lang="en-US" smtClean="0"/>
              <a:pPr/>
              <a:t>23</a:t>
            </a:fld>
            <a:endParaRPr lang="en-US"/>
          </a:p>
        </p:txBody>
      </p:sp>
      <p:sp>
        <p:nvSpPr>
          <p:cNvPr id="8" name="Footer Placeholder 7"/>
          <p:cNvSpPr>
            <a:spLocks noGrp="1"/>
          </p:cNvSpPr>
          <p:nvPr>
            <p:ph type="ftr" sz="quarter" idx="11"/>
          </p:nvPr>
        </p:nvSpPr>
        <p:spPr/>
        <p:txBody>
          <a:bodyPr/>
          <a:lstStyle/>
          <a:p>
            <a:r>
              <a:rPr lang="en-US" smtClean="0"/>
              <a:t>CAM8302E  Week 6 Theory F2018</a:t>
            </a:r>
            <a:endParaRPr lang="en-US" dirty="0"/>
          </a:p>
        </p:txBody>
      </p:sp>
      <p:pic>
        <p:nvPicPr>
          <p:cNvPr id="2" name="Picture 1"/>
          <p:cNvPicPr>
            <a:picLocks noChangeAspect="1"/>
          </p:cNvPicPr>
          <p:nvPr/>
        </p:nvPicPr>
        <p:blipFill>
          <a:blip r:embed="rId2"/>
          <a:stretch>
            <a:fillRect/>
          </a:stretch>
        </p:blipFill>
        <p:spPr>
          <a:xfrm>
            <a:off x="1838325" y="766763"/>
            <a:ext cx="8515350" cy="5324475"/>
          </a:xfrm>
          <a:prstGeom prst="rect">
            <a:avLst/>
          </a:prstGeom>
        </p:spPr>
      </p:pic>
      <p:sp>
        <p:nvSpPr>
          <p:cNvPr id="3" name="Rectangle 2"/>
          <p:cNvSpPr/>
          <p:nvPr/>
        </p:nvSpPr>
        <p:spPr>
          <a:xfrm>
            <a:off x="661851" y="4239655"/>
            <a:ext cx="4859614" cy="1754326"/>
          </a:xfrm>
          <a:prstGeom prst="rect">
            <a:avLst/>
          </a:prstGeom>
        </p:spPr>
        <p:txBody>
          <a:bodyPr wrap="square">
            <a:spAutoFit/>
          </a:bodyPr>
          <a:lstStyle/>
          <a:p>
            <a:r>
              <a:rPr lang="en-US" altLang="en-US" dirty="0">
                <a:latin typeface="Calibri" panose="020F0502020204030204" pitchFamily="34" charset="0"/>
              </a:rPr>
              <a:t>A MOSFET device is controlled with a voltage at the gate. When the voltage between the gate and source is greater than the threshold the device turns ON.  The resistance between drain and source is about 0.1 ohms. When the gate is 0 volts the drain to source resistance is infinite.</a:t>
            </a:r>
            <a:endParaRPr lang="en-CA" dirty="0"/>
          </a:p>
        </p:txBody>
      </p:sp>
      <p:sp>
        <p:nvSpPr>
          <p:cNvPr id="4" name="Rectangle 3"/>
          <p:cNvSpPr/>
          <p:nvPr/>
        </p:nvSpPr>
        <p:spPr>
          <a:xfrm>
            <a:off x="7597073" y="220892"/>
            <a:ext cx="2391196" cy="647935"/>
          </a:xfrm>
          <a:prstGeom prst="rect">
            <a:avLst/>
          </a:prstGeom>
        </p:spPr>
        <p:txBody>
          <a:bodyPr wrap="square">
            <a:spAutoFit/>
          </a:bodyPr>
          <a:lstStyle/>
          <a:p>
            <a:r>
              <a:rPr lang="en-US" altLang="en-US" dirty="0">
                <a:solidFill>
                  <a:srgbClr val="FF0000"/>
                </a:solidFill>
                <a:latin typeface="Calibri" panose="020F0502020204030204" pitchFamily="34" charset="0"/>
              </a:rPr>
              <a:t>IRLZ24 Logic Level MOSFET  device </a:t>
            </a:r>
            <a:endParaRPr lang="en-CA" dirty="0">
              <a:solidFill>
                <a:srgbClr val="FF0000"/>
              </a:solidFill>
            </a:endParaRPr>
          </a:p>
        </p:txBody>
      </p:sp>
      <p:sp>
        <p:nvSpPr>
          <p:cNvPr id="5" name="Rectangle 4"/>
          <p:cNvSpPr/>
          <p:nvPr/>
        </p:nvSpPr>
        <p:spPr>
          <a:xfrm>
            <a:off x="661851" y="264875"/>
            <a:ext cx="5147799" cy="738664"/>
          </a:xfrm>
          <a:prstGeom prst="rect">
            <a:avLst/>
          </a:prstGeom>
        </p:spPr>
        <p:txBody>
          <a:bodyPr wrap="square">
            <a:spAutoFit/>
          </a:bodyPr>
          <a:lstStyle/>
          <a:p>
            <a:r>
              <a:rPr lang="en-US" sz="1400" dirty="0"/>
              <a:t>The metal–oxide–semiconductor field-effect transistor (</a:t>
            </a:r>
            <a:r>
              <a:rPr lang="en-US" sz="1400" b="1" dirty="0"/>
              <a:t>MOSFET</a:t>
            </a:r>
            <a:r>
              <a:rPr lang="en-US" sz="1400" dirty="0"/>
              <a:t>, MOS-FET, or MOS FET) is a type of transistor used for switching electronic signals. The device is controlled by a gate voltage.</a:t>
            </a:r>
            <a:endParaRPr lang="en-CA"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8914" y="1803394"/>
            <a:ext cx="1636103" cy="300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5168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B88EEA-209C-4598-B68F-AE8C8CE50CEF}" type="slidenum">
              <a:rPr lang="en-US" smtClean="0"/>
              <a:pPr/>
              <a:t>24</a:t>
            </a:fld>
            <a:endParaRPr lang="en-US"/>
          </a:p>
        </p:txBody>
      </p:sp>
      <p:sp>
        <p:nvSpPr>
          <p:cNvPr id="8" name="Footer Placeholder 7"/>
          <p:cNvSpPr>
            <a:spLocks noGrp="1"/>
          </p:cNvSpPr>
          <p:nvPr>
            <p:ph type="ftr" sz="quarter" idx="11"/>
          </p:nvPr>
        </p:nvSpPr>
        <p:spPr/>
        <p:txBody>
          <a:bodyPr/>
          <a:lstStyle/>
          <a:p>
            <a:r>
              <a:rPr lang="en-US" smtClean="0"/>
              <a:t>CAM8302E  Week 6 Theory F2018</a:t>
            </a:r>
            <a:endParaRPr lang="en-US" dirty="0"/>
          </a:p>
        </p:txBody>
      </p:sp>
      <p:pic>
        <p:nvPicPr>
          <p:cNvPr id="3" name="Picture 2"/>
          <p:cNvPicPr>
            <a:picLocks noChangeAspect="1"/>
          </p:cNvPicPr>
          <p:nvPr/>
        </p:nvPicPr>
        <p:blipFill>
          <a:blip r:embed="rId2"/>
          <a:stretch>
            <a:fillRect/>
          </a:stretch>
        </p:blipFill>
        <p:spPr>
          <a:xfrm>
            <a:off x="1780711" y="175834"/>
            <a:ext cx="8587101" cy="3020521"/>
          </a:xfrm>
          <a:prstGeom prst="rect">
            <a:avLst/>
          </a:prstGeom>
        </p:spPr>
      </p:pic>
      <p:sp>
        <p:nvSpPr>
          <p:cNvPr id="2" name="Rectangle 1"/>
          <p:cNvSpPr/>
          <p:nvPr/>
        </p:nvSpPr>
        <p:spPr>
          <a:xfrm>
            <a:off x="1892188" y="3314874"/>
            <a:ext cx="8152725" cy="2585323"/>
          </a:xfrm>
          <a:prstGeom prst="rect">
            <a:avLst/>
          </a:prstGeom>
        </p:spPr>
        <p:txBody>
          <a:bodyPr wrap="square">
            <a:spAutoFit/>
          </a:bodyPr>
          <a:lstStyle/>
          <a:p>
            <a:pPr marL="342900" indent="-342900">
              <a:buAutoNum type="arabicParenR"/>
            </a:pPr>
            <a:r>
              <a:rPr lang="en-US" altLang="en-US" dirty="0">
                <a:latin typeface="Calibri" panose="020F0502020204030204" pitchFamily="34" charset="0"/>
              </a:rPr>
              <a:t>myDAQ o/p goes low, inverter o/p goes to about 4.7 volts.</a:t>
            </a:r>
          </a:p>
          <a:p>
            <a:pPr marL="342900" indent="-342900">
              <a:buAutoNum type="arabicParenR"/>
            </a:pPr>
            <a:endParaRPr lang="en-US" altLang="en-US" dirty="0">
              <a:latin typeface="Calibri" panose="020F0502020204030204" pitchFamily="34" charset="0"/>
            </a:endParaRPr>
          </a:p>
          <a:p>
            <a:pPr marL="342900" indent="-342900">
              <a:buAutoNum type="arabicParenR"/>
            </a:pPr>
            <a:r>
              <a:rPr lang="en-US" altLang="en-US" dirty="0">
                <a:latin typeface="Calibri" panose="020F0502020204030204" pitchFamily="34" charset="0"/>
              </a:rPr>
              <a:t>With inverter output high the isolator IR led is off. The isolator transistor turns off.</a:t>
            </a:r>
          </a:p>
          <a:p>
            <a:pPr marL="342900" indent="-342900">
              <a:buAutoNum type="arabicParenR"/>
            </a:pPr>
            <a:endParaRPr lang="en-US" altLang="en-US" dirty="0">
              <a:latin typeface="Calibri" panose="020F0502020204030204" pitchFamily="34" charset="0"/>
            </a:endParaRPr>
          </a:p>
          <a:p>
            <a:pPr marL="342900" indent="-342900">
              <a:buAutoNum type="arabicParenR"/>
            </a:pPr>
            <a:r>
              <a:rPr lang="en-US" altLang="en-US" dirty="0">
                <a:latin typeface="Calibri" panose="020F0502020204030204" pitchFamily="34" charset="0"/>
              </a:rPr>
              <a:t>The isolator transistor is open circuit and in a high impedance state, the pull up resistor provides 6.3 volts to the gate of the MOSFET turning it ON.</a:t>
            </a:r>
          </a:p>
          <a:p>
            <a:pPr marL="342900" indent="-342900">
              <a:buAutoNum type="arabicParenR"/>
            </a:pPr>
            <a:endParaRPr lang="en-US" altLang="en-US" dirty="0">
              <a:latin typeface="Calibri" panose="020F0502020204030204" pitchFamily="34" charset="0"/>
            </a:endParaRPr>
          </a:p>
          <a:p>
            <a:pPr marL="342900" indent="-342900">
              <a:buAutoNum type="arabicParenR"/>
            </a:pPr>
            <a:r>
              <a:rPr lang="en-US" altLang="en-US" dirty="0">
                <a:latin typeface="Calibri" panose="020F0502020204030204" pitchFamily="34" charset="0"/>
              </a:rPr>
              <a:t>The resistance between drain and source is about 0.1 ohms providing a ground path to the lamp to turn it ON.</a:t>
            </a:r>
            <a:endParaRPr lang="en-CA" dirty="0"/>
          </a:p>
        </p:txBody>
      </p:sp>
      <p:pic>
        <p:nvPicPr>
          <p:cNvPr id="5" name="Picture 4">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1473" y="400186"/>
            <a:ext cx="782908" cy="75805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B88EEA-209C-4598-B68F-AE8C8CE50CEF}" type="slidenum">
              <a:rPr lang="en-US" smtClean="0"/>
              <a:pPr/>
              <a:t>25</a:t>
            </a:fld>
            <a:endParaRPr lang="en-US"/>
          </a:p>
        </p:txBody>
      </p:sp>
      <p:sp>
        <p:nvSpPr>
          <p:cNvPr id="8" name="Footer Placeholder 7"/>
          <p:cNvSpPr>
            <a:spLocks noGrp="1"/>
          </p:cNvSpPr>
          <p:nvPr>
            <p:ph type="ftr" sz="quarter" idx="11"/>
          </p:nvPr>
        </p:nvSpPr>
        <p:spPr/>
        <p:txBody>
          <a:bodyPr/>
          <a:lstStyle/>
          <a:p>
            <a:r>
              <a:rPr lang="en-US" smtClean="0"/>
              <a:t>CAM8302E  Week 6 Theory F2018</a:t>
            </a:r>
            <a:endParaRPr lang="en-US" dirty="0"/>
          </a:p>
        </p:txBody>
      </p:sp>
      <p:pic>
        <p:nvPicPr>
          <p:cNvPr id="2" name="Picture 1"/>
          <p:cNvPicPr>
            <a:picLocks noChangeAspect="1"/>
          </p:cNvPicPr>
          <p:nvPr/>
        </p:nvPicPr>
        <p:blipFill>
          <a:blip r:embed="rId2"/>
          <a:stretch>
            <a:fillRect/>
          </a:stretch>
        </p:blipFill>
        <p:spPr>
          <a:xfrm>
            <a:off x="1858087" y="240823"/>
            <a:ext cx="8618570" cy="3465330"/>
          </a:xfrm>
          <a:prstGeom prst="rect">
            <a:avLst/>
          </a:prstGeom>
        </p:spPr>
      </p:pic>
      <p:sp>
        <p:nvSpPr>
          <p:cNvPr id="5" name="Rectangle 4"/>
          <p:cNvSpPr/>
          <p:nvPr/>
        </p:nvSpPr>
        <p:spPr>
          <a:xfrm>
            <a:off x="1858088" y="3606186"/>
            <a:ext cx="8152725" cy="2862322"/>
          </a:xfrm>
          <a:prstGeom prst="rect">
            <a:avLst/>
          </a:prstGeom>
        </p:spPr>
        <p:txBody>
          <a:bodyPr wrap="square">
            <a:spAutoFit/>
          </a:bodyPr>
          <a:lstStyle/>
          <a:p>
            <a:pPr marL="342900" indent="-342900">
              <a:buAutoNum type="arabicParenR"/>
            </a:pPr>
            <a:r>
              <a:rPr lang="en-US" altLang="en-US" dirty="0">
                <a:latin typeface="Calibri" panose="020F0502020204030204" pitchFamily="34" charset="0"/>
              </a:rPr>
              <a:t>myDAQ o/p is high, inverter o/p goes low, about 0.2 volts.</a:t>
            </a:r>
          </a:p>
          <a:p>
            <a:pPr marL="342900" indent="-342900">
              <a:buAutoNum type="arabicParenR"/>
            </a:pPr>
            <a:endParaRPr lang="en-US" altLang="en-US" dirty="0">
              <a:latin typeface="Calibri" panose="020F0502020204030204" pitchFamily="34" charset="0"/>
            </a:endParaRPr>
          </a:p>
          <a:p>
            <a:pPr marL="342900" indent="-342900">
              <a:buAutoNum type="arabicParenR"/>
            </a:pPr>
            <a:r>
              <a:rPr lang="en-US" altLang="en-US" dirty="0">
                <a:latin typeface="Calibri" panose="020F0502020204030204" pitchFamily="34" charset="0"/>
              </a:rPr>
              <a:t>With the inverter output low the isolator IR led is on. The isolator transistor also turns on.</a:t>
            </a:r>
          </a:p>
          <a:p>
            <a:pPr marL="342900" indent="-342900">
              <a:buAutoNum type="arabicParenR"/>
            </a:pPr>
            <a:endParaRPr lang="en-US" altLang="en-US" dirty="0">
              <a:latin typeface="Calibri" panose="020F0502020204030204" pitchFamily="34" charset="0"/>
            </a:endParaRPr>
          </a:p>
          <a:p>
            <a:pPr marL="342900" indent="-342900">
              <a:buAutoNum type="arabicParenR"/>
            </a:pPr>
            <a:r>
              <a:rPr lang="en-US" altLang="en-US" dirty="0">
                <a:latin typeface="Calibri" panose="020F0502020204030204" pitchFamily="34" charset="0"/>
              </a:rPr>
              <a:t>The isolator transistor acts as a closed switch grounding the gate of the MOSFET turning it OFF.</a:t>
            </a:r>
          </a:p>
          <a:p>
            <a:pPr marL="342900" indent="-342900">
              <a:buAutoNum type="arabicParenR"/>
            </a:pPr>
            <a:endParaRPr lang="en-US" altLang="en-US" dirty="0">
              <a:latin typeface="Calibri" panose="020F0502020204030204" pitchFamily="34" charset="0"/>
            </a:endParaRPr>
          </a:p>
          <a:p>
            <a:pPr marL="342900" indent="-342900">
              <a:buAutoNum type="arabicParenR"/>
            </a:pPr>
            <a:r>
              <a:rPr lang="en-US" altLang="en-US" dirty="0">
                <a:latin typeface="Calibri" panose="020F0502020204030204" pitchFamily="34" charset="0"/>
              </a:rPr>
              <a:t>The resistance between drain and source is infinite (off), with an open circuit the lamp turns OFF.</a:t>
            </a:r>
            <a:endParaRPr lang="en-CA" dirty="0"/>
          </a:p>
        </p:txBody>
      </p:sp>
    </p:spTree>
    <p:extLst>
      <p:ext uri="{BB962C8B-B14F-4D97-AF65-F5344CB8AC3E}">
        <p14:creationId xmlns:p14="http://schemas.microsoft.com/office/powerpoint/2010/main" val="32050069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B88EEA-209C-4598-B68F-AE8C8CE50CEF}" type="slidenum">
              <a:rPr lang="en-US" smtClean="0"/>
              <a:pPr/>
              <a:t>26</a:t>
            </a:fld>
            <a:endParaRPr lang="en-US"/>
          </a:p>
        </p:txBody>
      </p:sp>
      <p:sp>
        <p:nvSpPr>
          <p:cNvPr id="8" name="Footer Placeholder 7"/>
          <p:cNvSpPr>
            <a:spLocks noGrp="1"/>
          </p:cNvSpPr>
          <p:nvPr>
            <p:ph type="ftr" sz="quarter" idx="11"/>
          </p:nvPr>
        </p:nvSpPr>
        <p:spPr/>
        <p:txBody>
          <a:bodyPr/>
          <a:lstStyle/>
          <a:p>
            <a:r>
              <a:rPr lang="en-US" smtClean="0"/>
              <a:t>CAM8302E  Week 6 Theory F2018</a:t>
            </a:r>
            <a:endParaRPr lang="en-US" dirty="0"/>
          </a:p>
        </p:txBody>
      </p:sp>
      <p:pic>
        <p:nvPicPr>
          <p:cNvPr id="2" name="Picture 1"/>
          <p:cNvPicPr>
            <a:picLocks noChangeAspect="1"/>
          </p:cNvPicPr>
          <p:nvPr/>
        </p:nvPicPr>
        <p:blipFill>
          <a:blip r:embed="rId2"/>
          <a:stretch>
            <a:fillRect/>
          </a:stretch>
        </p:blipFill>
        <p:spPr>
          <a:xfrm>
            <a:off x="1733551" y="200025"/>
            <a:ext cx="8400879" cy="4869574"/>
          </a:xfrm>
          <a:prstGeom prst="rect">
            <a:avLst/>
          </a:prstGeom>
        </p:spPr>
      </p:pic>
      <p:sp>
        <p:nvSpPr>
          <p:cNvPr id="3" name="Rectangle 2"/>
          <p:cNvSpPr/>
          <p:nvPr/>
        </p:nvSpPr>
        <p:spPr>
          <a:xfrm>
            <a:off x="1870064" y="5069598"/>
            <a:ext cx="7845437" cy="923330"/>
          </a:xfrm>
          <a:prstGeom prst="rect">
            <a:avLst/>
          </a:prstGeom>
        </p:spPr>
        <p:txBody>
          <a:bodyPr wrap="square">
            <a:spAutoFit/>
          </a:bodyPr>
          <a:lstStyle/>
          <a:p>
            <a:r>
              <a:rPr lang="en-US" altLang="en-US" dirty="0">
                <a:latin typeface="Calibri" panose="020F0502020204030204" pitchFamily="34" charset="0"/>
              </a:rPr>
              <a:t>Lab 4 front panel:  Chart indicates temperature, high and low limits and the state of the heater. The waveform is configured by right clicking  on the chart and changing chart properties.</a:t>
            </a:r>
            <a:endParaRPr lang="en-CA" dirty="0"/>
          </a:p>
        </p:txBody>
      </p:sp>
      <p:pic>
        <p:nvPicPr>
          <p:cNvPr id="5" name="Picture 4">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9432" y="539522"/>
            <a:ext cx="692968" cy="670969"/>
          </a:xfrm>
          <a:prstGeom prst="rect">
            <a:avLst/>
          </a:prstGeom>
        </p:spPr>
      </p:pic>
    </p:spTree>
    <p:extLst>
      <p:ext uri="{BB962C8B-B14F-4D97-AF65-F5344CB8AC3E}">
        <p14:creationId xmlns:p14="http://schemas.microsoft.com/office/powerpoint/2010/main" val="16996332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B88EEA-209C-4598-B68F-AE8C8CE50CEF}" type="slidenum">
              <a:rPr lang="en-US" smtClean="0"/>
              <a:pPr/>
              <a:t>27</a:t>
            </a:fld>
            <a:endParaRPr lang="en-US"/>
          </a:p>
        </p:txBody>
      </p:sp>
      <p:sp>
        <p:nvSpPr>
          <p:cNvPr id="8" name="Footer Placeholder 7"/>
          <p:cNvSpPr>
            <a:spLocks noGrp="1"/>
          </p:cNvSpPr>
          <p:nvPr>
            <p:ph type="ftr" sz="quarter" idx="11"/>
          </p:nvPr>
        </p:nvSpPr>
        <p:spPr/>
        <p:txBody>
          <a:bodyPr/>
          <a:lstStyle/>
          <a:p>
            <a:r>
              <a:rPr lang="en-US" smtClean="0"/>
              <a:t>CAM8302E  Week 6 Theory F2018</a:t>
            </a:r>
            <a:endParaRPr lang="en-US" dirty="0"/>
          </a:p>
        </p:txBody>
      </p:sp>
      <p:pic>
        <p:nvPicPr>
          <p:cNvPr id="3" name="Picture 2"/>
          <p:cNvPicPr>
            <a:picLocks noChangeAspect="1"/>
          </p:cNvPicPr>
          <p:nvPr/>
        </p:nvPicPr>
        <p:blipFill>
          <a:blip r:embed="rId2"/>
          <a:stretch>
            <a:fillRect/>
          </a:stretch>
        </p:blipFill>
        <p:spPr>
          <a:xfrm>
            <a:off x="1149531" y="9929"/>
            <a:ext cx="10282629" cy="6346422"/>
          </a:xfrm>
          <a:prstGeom prst="rect">
            <a:avLst/>
          </a:prstGeom>
        </p:spPr>
      </p:pic>
    </p:spTree>
    <p:extLst>
      <p:ext uri="{BB962C8B-B14F-4D97-AF65-F5344CB8AC3E}">
        <p14:creationId xmlns:p14="http://schemas.microsoft.com/office/powerpoint/2010/main" val="2883828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B88EEA-209C-4598-B68F-AE8C8CE50CEF}" type="slidenum">
              <a:rPr lang="en-US" smtClean="0"/>
              <a:pPr/>
              <a:t>28</a:t>
            </a:fld>
            <a:endParaRPr lang="en-US"/>
          </a:p>
        </p:txBody>
      </p:sp>
      <p:sp>
        <p:nvSpPr>
          <p:cNvPr id="8" name="Footer Placeholder 7"/>
          <p:cNvSpPr>
            <a:spLocks noGrp="1"/>
          </p:cNvSpPr>
          <p:nvPr>
            <p:ph type="ftr" sz="quarter" idx="11"/>
          </p:nvPr>
        </p:nvSpPr>
        <p:spPr/>
        <p:txBody>
          <a:bodyPr/>
          <a:lstStyle/>
          <a:p>
            <a:r>
              <a:rPr lang="en-US" smtClean="0"/>
              <a:t>CAM8302E  Week 6 Theory F2018</a:t>
            </a:r>
            <a:endParaRPr lang="en-US" dirty="0"/>
          </a:p>
        </p:txBody>
      </p:sp>
      <p:pic>
        <p:nvPicPr>
          <p:cNvPr id="4" name="Picture 3"/>
          <p:cNvPicPr>
            <a:picLocks noChangeAspect="1"/>
          </p:cNvPicPr>
          <p:nvPr/>
        </p:nvPicPr>
        <p:blipFill>
          <a:blip r:embed="rId2"/>
          <a:stretch>
            <a:fillRect/>
          </a:stretch>
        </p:blipFill>
        <p:spPr>
          <a:xfrm>
            <a:off x="1874952" y="316616"/>
            <a:ext cx="3533226" cy="2882190"/>
          </a:xfrm>
          <a:prstGeom prst="rect">
            <a:avLst/>
          </a:prstGeom>
        </p:spPr>
      </p:pic>
      <p:pic>
        <p:nvPicPr>
          <p:cNvPr id="6" name="Picture 5"/>
          <p:cNvPicPr>
            <a:picLocks noChangeAspect="1"/>
          </p:cNvPicPr>
          <p:nvPr/>
        </p:nvPicPr>
        <p:blipFill>
          <a:blip r:embed="rId3"/>
          <a:stretch>
            <a:fillRect/>
          </a:stretch>
        </p:blipFill>
        <p:spPr>
          <a:xfrm>
            <a:off x="1027611" y="3198806"/>
            <a:ext cx="5337120" cy="3086527"/>
          </a:xfrm>
          <a:prstGeom prst="rect">
            <a:avLst/>
          </a:prstGeom>
        </p:spPr>
      </p:pic>
      <p:sp>
        <p:nvSpPr>
          <p:cNvPr id="9" name="Rectangle 8"/>
          <p:cNvSpPr/>
          <p:nvPr/>
        </p:nvSpPr>
        <p:spPr>
          <a:xfrm>
            <a:off x="5485052" y="386911"/>
            <a:ext cx="4572000" cy="2585323"/>
          </a:xfrm>
          <a:prstGeom prst="rect">
            <a:avLst/>
          </a:prstGeom>
        </p:spPr>
        <p:txBody>
          <a:bodyPr>
            <a:spAutoFit/>
          </a:bodyPr>
          <a:lstStyle/>
          <a:p>
            <a:r>
              <a:rPr lang="en-US" altLang="en-US" dirty="0">
                <a:latin typeface="Calibri" panose="020F0502020204030204" pitchFamily="34" charset="0"/>
              </a:rPr>
              <a:t>A waveform chart can have multiple inputs.  A </a:t>
            </a:r>
            <a:r>
              <a:rPr lang="en-US" altLang="en-US" dirty="0">
                <a:solidFill>
                  <a:srgbClr val="FF0000"/>
                </a:solidFill>
                <a:latin typeface="Calibri" panose="020F0502020204030204" pitchFamily="34" charset="0"/>
              </a:rPr>
              <a:t>Bundle</a:t>
            </a:r>
            <a:r>
              <a:rPr lang="en-US" altLang="en-US" dirty="0">
                <a:latin typeface="Calibri" panose="020F0502020204030204" pitchFamily="34" charset="0"/>
              </a:rPr>
              <a:t> function is used to </a:t>
            </a:r>
            <a:r>
              <a:rPr lang="en-US" altLang="en-US" dirty="0" smtClean="0">
                <a:latin typeface="Calibri" panose="020F0502020204030204" pitchFamily="34" charset="0"/>
              </a:rPr>
              <a:t>allow </a:t>
            </a:r>
            <a:r>
              <a:rPr lang="en-US" altLang="en-US" dirty="0">
                <a:latin typeface="Calibri" panose="020F0502020204030204" pitchFamily="34" charset="0"/>
              </a:rPr>
              <a:t>many inputs applied to a waveform chart. Each plot is configured under chart properties.</a:t>
            </a:r>
          </a:p>
          <a:p>
            <a:endParaRPr lang="en-US" dirty="0">
              <a:latin typeface="Calibri" panose="020F0502020204030204" pitchFamily="34" charset="0"/>
            </a:endParaRPr>
          </a:p>
          <a:p>
            <a:r>
              <a:rPr lang="en-US" dirty="0">
                <a:latin typeface="Calibri" panose="020F0502020204030204" pitchFamily="34" charset="0"/>
              </a:rPr>
              <a:t>The chart can be </a:t>
            </a:r>
            <a:r>
              <a:rPr lang="en-US" dirty="0" smtClean="0">
                <a:latin typeface="Calibri" panose="020F0502020204030204" pitchFamily="34" charset="0"/>
              </a:rPr>
              <a:t>cleared (programmatically) </a:t>
            </a:r>
            <a:r>
              <a:rPr lang="en-US" dirty="0">
                <a:latin typeface="Calibri" panose="020F0502020204030204" pitchFamily="34" charset="0"/>
              </a:rPr>
              <a:t>by creating a property node. A property node allows properties to be modified while the program is executing. </a:t>
            </a:r>
            <a:endParaRPr lang="en-US" dirty="0"/>
          </a:p>
        </p:txBody>
      </p:sp>
      <p:pic>
        <p:nvPicPr>
          <p:cNvPr id="10" name="Picture 9"/>
          <p:cNvPicPr>
            <a:picLocks noChangeAspect="1"/>
          </p:cNvPicPr>
          <p:nvPr/>
        </p:nvPicPr>
        <p:blipFill>
          <a:blip r:embed="rId4"/>
          <a:stretch>
            <a:fillRect/>
          </a:stretch>
        </p:blipFill>
        <p:spPr>
          <a:xfrm>
            <a:off x="7094862" y="3108806"/>
            <a:ext cx="3065138" cy="3003958"/>
          </a:xfrm>
          <a:prstGeom prst="rect">
            <a:avLst/>
          </a:prstGeom>
        </p:spPr>
      </p:pic>
    </p:spTree>
    <p:extLst>
      <p:ext uri="{BB962C8B-B14F-4D97-AF65-F5344CB8AC3E}">
        <p14:creationId xmlns:p14="http://schemas.microsoft.com/office/powerpoint/2010/main" val="41374609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B88EEA-209C-4598-B68F-AE8C8CE50CEF}" type="slidenum">
              <a:rPr lang="en-US" smtClean="0"/>
              <a:pPr/>
              <a:t>29</a:t>
            </a:fld>
            <a:endParaRPr lang="en-US"/>
          </a:p>
        </p:txBody>
      </p:sp>
      <p:sp>
        <p:nvSpPr>
          <p:cNvPr id="8" name="Footer Placeholder 7"/>
          <p:cNvSpPr>
            <a:spLocks noGrp="1"/>
          </p:cNvSpPr>
          <p:nvPr>
            <p:ph type="ftr" sz="quarter" idx="11"/>
          </p:nvPr>
        </p:nvSpPr>
        <p:spPr/>
        <p:txBody>
          <a:bodyPr/>
          <a:lstStyle/>
          <a:p>
            <a:r>
              <a:rPr lang="en-US" smtClean="0"/>
              <a:t>CAM8302E  Week 6 Theory F2018</a:t>
            </a:r>
            <a:endParaRPr lang="en-US" dirty="0"/>
          </a:p>
        </p:txBody>
      </p:sp>
      <p:pic>
        <p:nvPicPr>
          <p:cNvPr id="2" name="Picture 1"/>
          <p:cNvPicPr>
            <a:picLocks noChangeAspect="1"/>
          </p:cNvPicPr>
          <p:nvPr/>
        </p:nvPicPr>
        <p:blipFill>
          <a:blip r:embed="rId2"/>
          <a:stretch>
            <a:fillRect/>
          </a:stretch>
        </p:blipFill>
        <p:spPr>
          <a:xfrm>
            <a:off x="1733551" y="200025"/>
            <a:ext cx="8400879" cy="4869574"/>
          </a:xfrm>
          <a:prstGeom prst="rect">
            <a:avLst/>
          </a:prstGeom>
        </p:spPr>
      </p:pic>
      <p:sp>
        <p:nvSpPr>
          <p:cNvPr id="3" name="Rectangle 2"/>
          <p:cNvSpPr/>
          <p:nvPr/>
        </p:nvSpPr>
        <p:spPr>
          <a:xfrm>
            <a:off x="1870064" y="5069598"/>
            <a:ext cx="7845437" cy="923330"/>
          </a:xfrm>
          <a:prstGeom prst="rect">
            <a:avLst/>
          </a:prstGeom>
        </p:spPr>
        <p:txBody>
          <a:bodyPr wrap="square">
            <a:spAutoFit/>
          </a:bodyPr>
          <a:lstStyle/>
          <a:p>
            <a:r>
              <a:rPr lang="en-US" altLang="en-US" dirty="0">
                <a:latin typeface="Calibri" panose="020F0502020204030204" pitchFamily="34" charset="0"/>
              </a:rPr>
              <a:t>Lab 4 front panel:  Chart indicates temperature, high and low limits and the state of the heater. The waveform is configured by right clicking and the chart and changing chart properties.</a:t>
            </a:r>
            <a:endParaRPr lang="en-CA" dirty="0"/>
          </a:p>
        </p:txBody>
      </p:sp>
    </p:spTree>
    <p:extLst>
      <p:ext uri="{BB962C8B-B14F-4D97-AF65-F5344CB8AC3E}">
        <p14:creationId xmlns:p14="http://schemas.microsoft.com/office/powerpoint/2010/main" val="1296893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B88EEA-209C-4598-B68F-AE8C8CE50CEF}" type="slidenum">
              <a:rPr lang="en-US" smtClean="0"/>
              <a:pPr/>
              <a:t>3</a:t>
            </a:fld>
            <a:endParaRPr lang="en-US"/>
          </a:p>
        </p:txBody>
      </p:sp>
      <p:sp>
        <p:nvSpPr>
          <p:cNvPr id="8" name="Footer Placeholder 7"/>
          <p:cNvSpPr>
            <a:spLocks noGrp="1"/>
          </p:cNvSpPr>
          <p:nvPr>
            <p:ph type="ftr" sz="quarter" idx="11"/>
          </p:nvPr>
        </p:nvSpPr>
        <p:spPr/>
        <p:txBody>
          <a:bodyPr/>
          <a:lstStyle/>
          <a:p>
            <a:r>
              <a:rPr lang="en-US" smtClean="0"/>
              <a:t>CAM8302E  Week 6 Theory F2018</a:t>
            </a:r>
            <a:endParaRPr lang="en-US" dirty="0"/>
          </a:p>
        </p:txBody>
      </p:sp>
      <p:pic>
        <p:nvPicPr>
          <p:cNvPr id="2" name="Picture 1"/>
          <p:cNvPicPr>
            <a:picLocks noChangeAspect="1"/>
          </p:cNvPicPr>
          <p:nvPr/>
        </p:nvPicPr>
        <p:blipFill>
          <a:blip r:embed="rId3"/>
          <a:stretch>
            <a:fillRect/>
          </a:stretch>
        </p:blipFill>
        <p:spPr>
          <a:xfrm>
            <a:off x="1733551" y="200025"/>
            <a:ext cx="8400879" cy="4869574"/>
          </a:xfrm>
          <a:prstGeom prst="rect">
            <a:avLst/>
          </a:prstGeom>
        </p:spPr>
      </p:pic>
      <p:sp>
        <p:nvSpPr>
          <p:cNvPr id="3" name="Rectangle 2"/>
          <p:cNvSpPr/>
          <p:nvPr/>
        </p:nvSpPr>
        <p:spPr>
          <a:xfrm>
            <a:off x="1870064" y="5069598"/>
            <a:ext cx="7845437" cy="923330"/>
          </a:xfrm>
          <a:prstGeom prst="rect">
            <a:avLst/>
          </a:prstGeom>
        </p:spPr>
        <p:txBody>
          <a:bodyPr wrap="square">
            <a:spAutoFit/>
          </a:bodyPr>
          <a:lstStyle/>
          <a:p>
            <a:r>
              <a:rPr lang="en-US" altLang="en-US" dirty="0">
                <a:latin typeface="Calibri" panose="020F0502020204030204" pitchFamily="34" charset="0"/>
              </a:rPr>
              <a:t>Lab 4 front panel:  Chart indicates temperature, high and low limits and the state of the heater. The waveform is configured by right clicking  on the chart and changing chart properties</a:t>
            </a:r>
            <a:r>
              <a:rPr lang="en-US" altLang="en-US" dirty="0" smtClean="0">
                <a:latin typeface="Calibri" panose="020F0502020204030204" pitchFamily="34" charset="0"/>
              </a:rPr>
              <a:t>. The user configures the Set Point and Dead Band.</a:t>
            </a:r>
            <a:endParaRPr lang="en-CA" dirty="0"/>
          </a:p>
        </p:txBody>
      </p:sp>
      <p:pic>
        <p:nvPicPr>
          <p:cNvPr id="4" name="Picture 3">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98034" y="495980"/>
            <a:ext cx="1073467" cy="1039389"/>
          </a:xfrm>
          <a:prstGeom prst="rect">
            <a:avLst/>
          </a:prstGeom>
        </p:spPr>
      </p:pic>
    </p:spTree>
    <p:extLst>
      <p:ext uri="{BB962C8B-B14F-4D97-AF65-F5344CB8AC3E}">
        <p14:creationId xmlns:p14="http://schemas.microsoft.com/office/powerpoint/2010/main" val="1164601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B88EEA-209C-4598-B68F-AE8C8CE50CEF}" type="slidenum">
              <a:rPr lang="en-US" smtClean="0"/>
              <a:pPr/>
              <a:t>30</a:t>
            </a:fld>
            <a:endParaRPr lang="en-US"/>
          </a:p>
        </p:txBody>
      </p:sp>
      <p:sp>
        <p:nvSpPr>
          <p:cNvPr id="8" name="Footer Placeholder 7"/>
          <p:cNvSpPr>
            <a:spLocks noGrp="1"/>
          </p:cNvSpPr>
          <p:nvPr>
            <p:ph type="ftr" sz="quarter" idx="11"/>
          </p:nvPr>
        </p:nvSpPr>
        <p:spPr/>
        <p:txBody>
          <a:bodyPr/>
          <a:lstStyle/>
          <a:p>
            <a:r>
              <a:rPr lang="en-US" smtClean="0"/>
              <a:t>CAM8302E  Week 6 Theory F2018</a:t>
            </a:r>
            <a:endParaRPr lang="en-US" dirty="0"/>
          </a:p>
        </p:txBody>
      </p:sp>
      <p:pic>
        <p:nvPicPr>
          <p:cNvPr id="2" name="Picture 1"/>
          <p:cNvPicPr>
            <a:picLocks noChangeAspect="1"/>
          </p:cNvPicPr>
          <p:nvPr/>
        </p:nvPicPr>
        <p:blipFill>
          <a:blip r:embed="rId2"/>
          <a:stretch>
            <a:fillRect/>
          </a:stretch>
        </p:blipFill>
        <p:spPr>
          <a:xfrm>
            <a:off x="2244748" y="107426"/>
            <a:ext cx="7181029" cy="5217574"/>
          </a:xfrm>
          <a:prstGeom prst="rect">
            <a:avLst/>
          </a:prstGeom>
        </p:spPr>
      </p:pic>
      <p:sp>
        <p:nvSpPr>
          <p:cNvPr id="3" name="Rectangle 2"/>
          <p:cNvSpPr/>
          <p:nvPr/>
        </p:nvSpPr>
        <p:spPr>
          <a:xfrm>
            <a:off x="2451089" y="5054083"/>
            <a:ext cx="6435737" cy="1477328"/>
          </a:xfrm>
          <a:prstGeom prst="rect">
            <a:avLst/>
          </a:prstGeom>
        </p:spPr>
        <p:txBody>
          <a:bodyPr wrap="square">
            <a:spAutoFit/>
          </a:bodyPr>
          <a:lstStyle/>
          <a:p>
            <a:r>
              <a:rPr lang="en-US" altLang="en-US" dirty="0">
                <a:latin typeface="Calibri" panose="020F0502020204030204" pitchFamily="34" charset="0"/>
              </a:rPr>
              <a:t>A bundle represents a group of various data type, the bundle can contain real, Boolean and integer data types. Four signal are being applied to the input of the waveform chart that will produce four signal traces.  One for the temperature, the high limit, the low limits and the state of the heater.</a:t>
            </a:r>
            <a:endParaRPr lang="en-CA" dirty="0"/>
          </a:p>
        </p:txBody>
      </p:sp>
    </p:spTree>
    <p:extLst>
      <p:ext uri="{BB962C8B-B14F-4D97-AF65-F5344CB8AC3E}">
        <p14:creationId xmlns:p14="http://schemas.microsoft.com/office/powerpoint/2010/main" val="28921429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B88EEA-209C-4598-B68F-AE8C8CE50CEF}" type="slidenum">
              <a:rPr lang="en-US" smtClean="0"/>
              <a:pPr/>
              <a:t>31</a:t>
            </a:fld>
            <a:endParaRPr lang="en-US"/>
          </a:p>
        </p:txBody>
      </p:sp>
      <p:sp>
        <p:nvSpPr>
          <p:cNvPr id="8" name="Footer Placeholder 7"/>
          <p:cNvSpPr>
            <a:spLocks noGrp="1"/>
          </p:cNvSpPr>
          <p:nvPr>
            <p:ph type="ftr" sz="quarter" idx="11"/>
          </p:nvPr>
        </p:nvSpPr>
        <p:spPr/>
        <p:txBody>
          <a:bodyPr/>
          <a:lstStyle/>
          <a:p>
            <a:r>
              <a:rPr lang="en-US" smtClean="0"/>
              <a:t>CAM8302E  Week 6 Theory F2018</a:t>
            </a:r>
            <a:endParaRPr lang="en-US" dirty="0"/>
          </a:p>
        </p:txBody>
      </p:sp>
      <p:pic>
        <p:nvPicPr>
          <p:cNvPr id="2" name="Picture 1"/>
          <p:cNvPicPr>
            <a:picLocks noChangeAspect="1"/>
          </p:cNvPicPr>
          <p:nvPr/>
        </p:nvPicPr>
        <p:blipFill>
          <a:blip r:embed="rId2"/>
          <a:stretch>
            <a:fillRect/>
          </a:stretch>
        </p:blipFill>
        <p:spPr>
          <a:xfrm>
            <a:off x="1849390" y="5796314"/>
            <a:ext cx="3290212" cy="560036"/>
          </a:xfrm>
          <a:prstGeom prst="rect">
            <a:avLst/>
          </a:prstGeom>
        </p:spPr>
      </p:pic>
      <p:pic>
        <p:nvPicPr>
          <p:cNvPr id="5" name="Picture 4"/>
          <p:cNvPicPr>
            <a:picLocks noChangeAspect="1"/>
          </p:cNvPicPr>
          <p:nvPr/>
        </p:nvPicPr>
        <p:blipFill>
          <a:blip r:embed="rId3"/>
          <a:stretch>
            <a:fillRect/>
          </a:stretch>
        </p:blipFill>
        <p:spPr>
          <a:xfrm>
            <a:off x="1849390" y="141409"/>
            <a:ext cx="7248756" cy="5664071"/>
          </a:xfrm>
          <a:prstGeom prst="rect">
            <a:avLst/>
          </a:prstGeom>
        </p:spPr>
      </p:pic>
      <p:pic>
        <p:nvPicPr>
          <p:cNvPr id="3" name="Picture 2">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55032" y="522106"/>
            <a:ext cx="1007761" cy="975769"/>
          </a:xfrm>
          <a:prstGeom prst="rect">
            <a:avLst/>
          </a:prstGeom>
        </p:spPr>
      </p:pic>
      <p:pic>
        <p:nvPicPr>
          <p:cNvPr id="4" name="Picture 3"/>
          <p:cNvPicPr>
            <a:picLocks noChangeAspect="1"/>
          </p:cNvPicPr>
          <p:nvPr/>
        </p:nvPicPr>
        <p:blipFill>
          <a:blip r:embed="rId6"/>
          <a:stretch>
            <a:fillRect/>
          </a:stretch>
        </p:blipFill>
        <p:spPr>
          <a:xfrm>
            <a:off x="7256961" y="5680075"/>
            <a:ext cx="4000500" cy="676275"/>
          </a:xfrm>
          <a:prstGeom prst="rect">
            <a:avLst/>
          </a:prstGeom>
        </p:spPr>
      </p:pic>
    </p:spTree>
    <p:extLst>
      <p:ext uri="{BB962C8B-B14F-4D97-AF65-F5344CB8AC3E}">
        <p14:creationId xmlns:p14="http://schemas.microsoft.com/office/powerpoint/2010/main" val="12936960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B88EEA-209C-4598-B68F-AE8C8CE50CEF}" type="slidenum">
              <a:rPr lang="en-US" smtClean="0"/>
              <a:pPr/>
              <a:t>32</a:t>
            </a:fld>
            <a:endParaRPr lang="en-US"/>
          </a:p>
        </p:txBody>
      </p:sp>
      <p:sp>
        <p:nvSpPr>
          <p:cNvPr id="8" name="Footer Placeholder 7"/>
          <p:cNvSpPr>
            <a:spLocks noGrp="1"/>
          </p:cNvSpPr>
          <p:nvPr>
            <p:ph type="ftr" sz="quarter" idx="11"/>
          </p:nvPr>
        </p:nvSpPr>
        <p:spPr/>
        <p:txBody>
          <a:bodyPr/>
          <a:lstStyle/>
          <a:p>
            <a:r>
              <a:rPr lang="en-US" smtClean="0"/>
              <a:t>CAM8302E  Week 6 Theory F2018</a:t>
            </a:r>
            <a:endParaRPr lang="en-US" dirty="0"/>
          </a:p>
        </p:txBody>
      </p:sp>
      <p:pic>
        <p:nvPicPr>
          <p:cNvPr id="3" name="Picture 2"/>
          <p:cNvPicPr>
            <a:picLocks noChangeAspect="1"/>
          </p:cNvPicPr>
          <p:nvPr/>
        </p:nvPicPr>
        <p:blipFill>
          <a:blip r:embed="rId2"/>
          <a:stretch>
            <a:fillRect/>
          </a:stretch>
        </p:blipFill>
        <p:spPr>
          <a:xfrm>
            <a:off x="1714500" y="1125383"/>
            <a:ext cx="8763000" cy="4591050"/>
          </a:xfrm>
          <a:prstGeom prst="rect">
            <a:avLst/>
          </a:prstGeom>
        </p:spPr>
      </p:pic>
    </p:spTree>
    <p:extLst>
      <p:ext uri="{BB962C8B-B14F-4D97-AF65-F5344CB8AC3E}">
        <p14:creationId xmlns:p14="http://schemas.microsoft.com/office/powerpoint/2010/main" val="13346148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B88EEA-209C-4598-B68F-AE8C8CE50CEF}" type="slidenum">
              <a:rPr lang="en-US" smtClean="0"/>
              <a:pPr/>
              <a:t>33</a:t>
            </a:fld>
            <a:endParaRPr lang="en-US"/>
          </a:p>
        </p:txBody>
      </p:sp>
      <p:sp>
        <p:nvSpPr>
          <p:cNvPr id="8" name="Footer Placeholder 7"/>
          <p:cNvSpPr>
            <a:spLocks noGrp="1"/>
          </p:cNvSpPr>
          <p:nvPr>
            <p:ph type="ftr" sz="quarter" idx="11"/>
          </p:nvPr>
        </p:nvSpPr>
        <p:spPr/>
        <p:txBody>
          <a:bodyPr/>
          <a:lstStyle/>
          <a:p>
            <a:r>
              <a:rPr lang="en-US" smtClean="0"/>
              <a:t>CAM8302E  Week 6 Theory F2018</a:t>
            </a:r>
            <a:endParaRPr lang="en-US" dirty="0"/>
          </a:p>
        </p:txBody>
      </p:sp>
      <p:pic>
        <p:nvPicPr>
          <p:cNvPr id="2" name="Picture 1"/>
          <p:cNvPicPr>
            <a:picLocks noChangeAspect="1"/>
          </p:cNvPicPr>
          <p:nvPr/>
        </p:nvPicPr>
        <p:blipFill>
          <a:blip r:embed="rId2"/>
          <a:stretch>
            <a:fillRect/>
          </a:stretch>
        </p:blipFill>
        <p:spPr>
          <a:xfrm>
            <a:off x="2802542" y="370886"/>
            <a:ext cx="7153738" cy="5343943"/>
          </a:xfrm>
          <a:prstGeom prst="rect">
            <a:avLst/>
          </a:prstGeom>
        </p:spPr>
      </p:pic>
      <p:pic>
        <p:nvPicPr>
          <p:cNvPr id="3" name="Picture 2"/>
          <p:cNvPicPr>
            <a:picLocks noChangeAspect="1"/>
          </p:cNvPicPr>
          <p:nvPr/>
        </p:nvPicPr>
        <p:blipFill>
          <a:blip r:embed="rId3"/>
          <a:stretch>
            <a:fillRect/>
          </a:stretch>
        </p:blipFill>
        <p:spPr>
          <a:xfrm>
            <a:off x="8701667" y="5125702"/>
            <a:ext cx="2916665" cy="493055"/>
          </a:xfrm>
          <a:prstGeom prst="rect">
            <a:avLst/>
          </a:prstGeom>
        </p:spPr>
      </p:pic>
    </p:spTree>
    <p:extLst>
      <p:ext uri="{BB962C8B-B14F-4D97-AF65-F5344CB8AC3E}">
        <p14:creationId xmlns:p14="http://schemas.microsoft.com/office/powerpoint/2010/main" val="33340315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B88EEA-209C-4598-B68F-AE8C8CE50CEF}" type="slidenum">
              <a:rPr lang="en-US" smtClean="0"/>
              <a:pPr/>
              <a:t>34</a:t>
            </a:fld>
            <a:endParaRPr lang="en-US"/>
          </a:p>
        </p:txBody>
      </p:sp>
      <p:sp>
        <p:nvSpPr>
          <p:cNvPr id="8" name="Footer Placeholder 7"/>
          <p:cNvSpPr>
            <a:spLocks noGrp="1"/>
          </p:cNvSpPr>
          <p:nvPr>
            <p:ph type="ftr" sz="quarter" idx="11"/>
          </p:nvPr>
        </p:nvSpPr>
        <p:spPr/>
        <p:txBody>
          <a:bodyPr/>
          <a:lstStyle/>
          <a:p>
            <a:r>
              <a:rPr lang="en-US" smtClean="0"/>
              <a:t>CAM8302E  Week 6 Theory F2018</a:t>
            </a:r>
            <a:endParaRPr lang="en-US" dirty="0"/>
          </a:p>
        </p:txBody>
      </p:sp>
      <p:pic>
        <p:nvPicPr>
          <p:cNvPr id="2" name="Picture 1"/>
          <p:cNvPicPr>
            <a:picLocks noChangeAspect="1"/>
          </p:cNvPicPr>
          <p:nvPr/>
        </p:nvPicPr>
        <p:blipFill>
          <a:blip r:embed="rId2"/>
          <a:stretch>
            <a:fillRect/>
          </a:stretch>
        </p:blipFill>
        <p:spPr>
          <a:xfrm>
            <a:off x="481206" y="486032"/>
            <a:ext cx="7729706" cy="5476953"/>
          </a:xfrm>
          <a:prstGeom prst="rect">
            <a:avLst/>
          </a:prstGeom>
        </p:spPr>
      </p:pic>
      <p:pic>
        <p:nvPicPr>
          <p:cNvPr id="3" name="Picture 2"/>
          <p:cNvPicPr>
            <a:picLocks noChangeAspect="1"/>
          </p:cNvPicPr>
          <p:nvPr/>
        </p:nvPicPr>
        <p:blipFill>
          <a:blip r:embed="rId3"/>
          <a:stretch>
            <a:fillRect/>
          </a:stretch>
        </p:blipFill>
        <p:spPr>
          <a:xfrm>
            <a:off x="8891450" y="556668"/>
            <a:ext cx="2374719" cy="401441"/>
          </a:xfrm>
          <a:prstGeom prst="rect">
            <a:avLst/>
          </a:prstGeom>
        </p:spPr>
      </p:pic>
    </p:spTree>
    <p:extLst>
      <p:ext uri="{BB962C8B-B14F-4D97-AF65-F5344CB8AC3E}">
        <p14:creationId xmlns:p14="http://schemas.microsoft.com/office/powerpoint/2010/main" val="5864740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B88EEA-209C-4598-B68F-AE8C8CE50CEF}" type="slidenum">
              <a:rPr lang="en-US" smtClean="0"/>
              <a:pPr/>
              <a:t>35</a:t>
            </a:fld>
            <a:endParaRPr lang="en-US"/>
          </a:p>
        </p:txBody>
      </p:sp>
      <p:sp>
        <p:nvSpPr>
          <p:cNvPr id="8" name="Footer Placeholder 7"/>
          <p:cNvSpPr>
            <a:spLocks noGrp="1"/>
          </p:cNvSpPr>
          <p:nvPr>
            <p:ph type="ftr" sz="quarter" idx="11"/>
          </p:nvPr>
        </p:nvSpPr>
        <p:spPr/>
        <p:txBody>
          <a:bodyPr/>
          <a:lstStyle/>
          <a:p>
            <a:r>
              <a:rPr lang="en-US" smtClean="0"/>
              <a:t>CAM8302E  Week 6 Theory F2018</a:t>
            </a:r>
            <a:endParaRPr lang="en-US" dirty="0"/>
          </a:p>
        </p:txBody>
      </p:sp>
      <p:pic>
        <p:nvPicPr>
          <p:cNvPr id="2" name="Picture 1"/>
          <p:cNvPicPr>
            <a:picLocks noChangeAspect="1"/>
          </p:cNvPicPr>
          <p:nvPr/>
        </p:nvPicPr>
        <p:blipFill>
          <a:blip r:embed="rId2"/>
          <a:stretch>
            <a:fillRect/>
          </a:stretch>
        </p:blipFill>
        <p:spPr>
          <a:xfrm>
            <a:off x="1949633" y="311755"/>
            <a:ext cx="7561207" cy="5975397"/>
          </a:xfrm>
          <a:prstGeom prst="rect">
            <a:avLst/>
          </a:prstGeom>
        </p:spPr>
      </p:pic>
      <p:pic>
        <p:nvPicPr>
          <p:cNvPr id="3" name="Picture 2"/>
          <p:cNvPicPr>
            <a:picLocks noChangeAspect="1"/>
          </p:cNvPicPr>
          <p:nvPr/>
        </p:nvPicPr>
        <p:blipFill>
          <a:blip r:embed="rId3"/>
          <a:stretch>
            <a:fillRect/>
          </a:stretch>
        </p:blipFill>
        <p:spPr>
          <a:xfrm>
            <a:off x="8794115" y="687295"/>
            <a:ext cx="2731770" cy="401275"/>
          </a:xfrm>
          <a:prstGeom prst="rect">
            <a:avLst/>
          </a:prstGeom>
        </p:spPr>
      </p:pic>
    </p:spTree>
    <p:extLst>
      <p:ext uri="{BB962C8B-B14F-4D97-AF65-F5344CB8AC3E}">
        <p14:creationId xmlns:p14="http://schemas.microsoft.com/office/powerpoint/2010/main" val="2641857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CAM8302E  Week 6 Theory F2018</a:t>
            </a:r>
            <a:endParaRPr lang="en-US"/>
          </a:p>
        </p:txBody>
      </p:sp>
      <p:sp>
        <p:nvSpPr>
          <p:cNvPr id="3" name="Slide Number Placeholder 2"/>
          <p:cNvSpPr>
            <a:spLocks noGrp="1"/>
          </p:cNvSpPr>
          <p:nvPr>
            <p:ph type="sldNum" sz="quarter" idx="12"/>
          </p:nvPr>
        </p:nvSpPr>
        <p:spPr/>
        <p:txBody>
          <a:bodyPr/>
          <a:lstStyle/>
          <a:p>
            <a:fld id="{17B7D8EA-9DD8-4BAB-BDDE-41AD3224478C}" type="slidenum">
              <a:rPr lang="en-US" smtClean="0"/>
              <a:pPr/>
              <a:t>4</a:t>
            </a:fld>
            <a:endParaRPr lang="en-US"/>
          </a:p>
        </p:txBody>
      </p:sp>
      <p:sp>
        <p:nvSpPr>
          <p:cNvPr id="5" name="Title 5"/>
          <p:cNvSpPr txBox="1">
            <a:spLocks/>
          </p:cNvSpPr>
          <p:nvPr/>
        </p:nvSpPr>
        <p:spPr>
          <a:xfrm>
            <a:off x="2493885" y="212857"/>
            <a:ext cx="7204229" cy="923847"/>
          </a:xfrm>
          <a:prstGeom prst="rect">
            <a:avLst/>
          </a:prstGeom>
        </p:spPr>
        <p:txBody>
          <a:bodyPr vert="horz" lIns="91440" tIns="45720" rIns="91440" bIns="45720" rtlCol="0" anchor="ctr">
            <a:normAutofit fontScale="77500" lnSpcReduction="20000"/>
          </a:bodyPr>
          <a:lstStyle/>
          <a:p>
            <a:pPr algn="ctr">
              <a:spcBef>
                <a:spcPct val="0"/>
              </a:spcBef>
              <a:defRPr/>
            </a:pPr>
            <a:r>
              <a:rPr lang="en-US" sz="4400" b="1" dirty="0">
                <a:latin typeface="Calabri"/>
                <a:ea typeface="+mj-ea"/>
                <a:cs typeface="+mj-cs"/>
              </a:rPr>
              <a:t>Thermistor Data and Conversion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598" y="772797"/>
            <a:ext cx="4227944" cy="4943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a:off x="6179393" y="4152010"/>
            <a:ext cx="4578232" cy="2112021"/>
          </a:xfrm>
          <a:prstGeom prst="rect">
            <a:avLst/>
          </a:prstGeom>
        </p:spPr>
      </p:pic>
      <p:pic>
        <p:nvPicPr>
          <p:cNvPr id="6" name="Picture 5"/>
          <p:cNvPicPr>
            <a:picLocks noChangeAspect="1"/>
          </p:cNvPicPr>
          <p:nvPr/>
        </p:nvPicPr>
        <p:blipFill>
          <a:blip r:embed="rId4"/>
          <a:stretch>
            <a:fillRect/>
          </a:stretch>
        </p:blipFill>
        <p:spPr>
          <a:xfrm>
            <a:off x="5781338" y="1136704"/>
            <a:ext cx="3200334" cy="1115268"/>
          </a:xfrm>
          <a:prstGeom prst="rect">
            <a:avLst/>
          </a:prstGeom>
        </p:spPr>
      </p:pic>
      <p:sp>
        <p:nvSpPr>
          <p:cNvPr id="7" name="Rectangle 6"/>
          <p:cNvSpPr/>
          <p:nvPr/>
        </p:nvSpPr>
        <p:spPr>
          <a:xfrm>
            <a:off x="4293326" y="2151680"/>
            <a:ext cx="6862354" cy="2308324"/>
          </a:xfrm>
          <a:prstGeom prst="rect">
            <a:avLst/>
          </a:prstGeom>
        </p:spPr>
        <p:txBody>
          <a:bodyPr wrap="square">
            <a:spAutoFit/>
          </a:bodyPr>
          <a:lstStyle/>
          <a:p>
            <a:r>
              <a:rPr lang="en-US" altLang="en-US" dirty="0">
                <a:latin typeface="Calabri"/>
              </a:rPr>
              <a:t>The expression node can be found under the numeric palette. It is used in a VI to create a simple math expression. The “x” represents the input value. The result of the expression is the </a:t>
            </a:r>
            <a:r>
              <a:rPr lang="en-US" altLang="en-US" dirty="0" smtClean="0">
                <a:latin typeface="Calabri"/>
              </a:rPr>
              <a:t>output on the right. The input signal originates from the A/D converter.  The dynamic data type from the DAQ assist is converted to a numeric scalar using a convert from DDT function. In this example the voltage from the thermistor voltage divider is converted to thermistor resistance.</a:t>
            </a:r>
            <a:endParaRPr lang="en-US" dirty="0"/>
          </a:p>
        </p:txBody>
      </p:sp>
      <p:sp>
        <p:nvSpPr>
          <p:cNvPr id="8" name="Rectangle 7"/>
          <p:cNvSpPr/>
          <p:nvPr/>
        </p:nvSpPr>
        <p:spPr>
          <a:xfrm>
            <a:off x="240598" y="5557595"/>
            <a:ext cx="6096000" cy="646331"/>
          </a:xfrm>
          <a:prstGeom prst="rect">
            <a:avLst/>
          </a:prstGeom>
        </p:spPr>
        <p:txBody>
          <a:bodyPr>
            <a:spAutoFit/>
          </a:bodyPr>
          <a:lstStyle/>
          <a:p>
            <a:r>
              <a:rPr lang="en-US" altLang="en-US" dirty="0" smtClean="0">
                <a:latin typeface="Calabri"/>
              </a:rPr>
              <a:t>Data sheet for the thermistor comparing resistance to temperature.</a:t>
            </a:r>
            <a:endParaRPr lang="en-US" dirty="0"/>
          </a:p>
        </p:txBody>
      </p:sp>
      <p:pic>
        <p:nvPicPr>
          <p:cNvPr id="10" name="Picture 9">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98034" y="495980"/>
            <a:ext cx="1073467" cy="1039389"/>
          </a:xfrm>
          <a:prstGeom prst="rect">
            <a:avLst/>
          </a:prstGeom>
        </p:spPr>
      </p:pic>
    </p:spTree>
    <p:extLst>
      <p:ext uri="{BB962C8B-B14F-4D97-AF65-F5344CB8AC3E}">
        <p14:creationId xmlns:p14="http://schemas.microsoft.com/office/powerpoint/2010/main" val="2102171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B88EEA-209C-4598-B68F-AE8C8CE50CEF}" type="slidenum">
              <a:rPr lang="en-US" smtClean="0"/>
              <a:pPr/>
              <a:t>5</a:t>
            </a:fld>
            <a:endParaRPr lang="en-US"/>
          </a:p>
        </p:txBody>
      </p:sp>
      <p:sp>
        <p:nvSpPr>
          <p:cNvPr id="8" name="Footer Placeholder 7"/>
          <p:cNvSpPr>
            <a:spLocks noGrp="1"/>
          </p:cNvSpPr>
          <p:nvPr>
            <p:ph type="ftr" sz="quarter" idx="11"/>
          </p:nvPr>
        </p:nvSpPr>
        <p:spPr/>
        <p:txBody>
          <a:bodyPr/>
          <a:lstStyle/>
          <a:p>
            <a:r>
              <a:rPr lang="en-US" smtClean="0"/>
              <a:t>CAM8302E  Week 6 Theory F2018</a:t>
            </a:r>
            <a:endParaRPr lang="en-US" dirty="0"/>
          </a:p>
        </p:txBody>
      </p:sp>
      <p:pic>
        <p:nvPicPr>
          <p:cNvPr id="2" name="Picture 1"/>
          <p:cNvPicPr>
            <a:picLocks noChangeAspect="1"/>
          </p:cNvPicPr>
          <p:nvPr/>
        </p:nvPicPr>
        <p:blipFill>
          <a:blip r:embed="rId2"/>
          <a:stretch>
            <a:fillRect/>
          </a:stretch>
        </p:blipFill>
        <p:spPr>
          <a:xfrm>
            <a:off x="1149144" y="553722"/>
            <a:ext cx="9632253" cy="5233510"/>
          </a:xfrm>
          <a:prstGeom prst="rect">
            <a:avLst/>
          </a:prstGeom>
        </p:spPr>
      </p:pic>
      <p:pic>
        <p:nvPicPr>
          <p:cNvPr id="3" name="Picture 2"/>
          <p:cNvPicPr>
            <a:picLocks noChangeAspect="1"/>
          </p:cNvPicPr>
          <p:nvPr/>
        </p:nvPicPr>
        <p:blipFill>
          <a:blip r:embed="rId3"/>
          <a:stretch>
            <a:fillRect/>
          </a:stretch>
        </p:blipFill>
        <p:spPr>
          <a:xfrm>
            <a:off x="8096152" y="687870"/>
            <a:ext cx="2118117" cy="759935"/>
          </a:xfrm>
          <a:prstGeom prst="rect">
            <a:avLst/>
          </a:prstGeom>
        </p:spPr>
      </p:pic>
      <p:sp>
        <p:nvSpPr>
          <p:cNvPr id="4" name="Rectangle 3"/>
          <p:cNvSpPr/>
          <p:nvPr/>
        </p:nvSpPr>
        <p:spPr>
          <a:xfrm>
            <a:off x="7089095" y="4271298"/>
            <a:ext cx="3817071" cy="1200329"/>
          </a:xfrm>
          <a:prstGeom prst="rect">
            <a:avLst/>
          </a:prstGeom>
        </p:spPr>
        <p:txBody>
          <a:bodyPr wrap="none">
            <a:spAutoFit/>
          </a:bodyPr>
          <a:lstStyle/>
          <a:p>
            <a:r>
              <a:rPr lang="en-US" altLang="en-US" dirty="0">
                <a:latin typeface="Calabri"/>
              </a:rPr>
              <a:t>If input = 2.34 volts </a:t>
            </a:r>
          </a:p>
          <a:p>
            <a:r>
              <a:rPr lang="en-US" altLang="en-US" dirty="0">
                <a:latin typeface="Calabri"/>
              </a:rPr>
              <a:t>output equals   </a:t>
            </a:r>
            <a:r>
              <a:rPr lang="en-US" altLang="en-US" dirty="0" smtClean="0">
                <a:latin typeface="Calabri"/>
              </a:rPr>
              <a:t>11,368 </a:t>
            </a:r>
            <a:r>
              <a:rPr lang="el-GR" altLang="en-US" dirty="0" smtClean="0">
                <a:latin typeface="Arial" panose="020B0604020202020204" pitchFamily="34" charset="0"/>
                <a:cs typeface="Arial" panose="020B0604020202020204" pitchFamily="34" charset="0"/>
              </a:rPr>
              <a:t>Ω</a:t>
            </a:r>
            <a:r>
              <a:rPr lang="en-US" altLang="en-US" dirty="0" smtClean="0">
                <a:latin typeface="Calabri"/>
              </a:rPr>
              <a:t>.</a:t>
            </a:r>
            <a:endParaRPr lang="en-US" altLang="en-US" dirty="0">
              <a:latin typeface="Calabri"/>
            </a:endParaRPr>
          </a:p>
          <a:p>
            <a:endParaRPr lang="en-US" altLang="en-US" dirty="0">
              <a:latin typeface="Calabri"/>
            </a:endParaRPr>
          </a:p>
          <a:p>
            <a:r>
              <a:rPr lang="en-US" altLang="en-US" dirty="0">
                <a:latin typeface="Calabri"/>
              </a:rPr>
              <a:t>About 22 </a:t>
            </a:r>
            <a:r>
              <a:rPr lang="en-US" altLang="en-US" dirty="0" smtClean="0">
                <a:latin typeface="Arial" panose="020B0604020202020204" pitchFamily="34" charset="0"/>
                <a:cs typeface="Arial" panose="020B0604020202020204" pitchFamily="34" charset="0"/>
              </a:rPr>
              <a:t>°</a:t>
            </a:r>
            <a:r>
              <a:rPr lang="en-US" altLang="en-US" dirty="0" smtClean="0">
                <a:latin typeface="Calabri"/>
              </a:rPr>
              <a:t>C using the lookup chart.</a:t>
            </a:r>
            <a:endParaRPr lang="en-US" dirty="0"/>
          </a:p>
        </p:txBody>
      </p:sp>
      <p:sp>
        <p:nvSpPr>
          <p:cNvPr id="5" name="Rectangle 4"/>
          <p:cNvSpPr/>
          <p:nvPr/>
        </p:nvSpPr>
        <p:spPr>
          <a:xfrm>
            <a:off x="6807011" y="883171"/>
            <a:ext cx="1236236" cy="369332"/>
          </a:xfrm>
          <a:prstGeom prst="rect">
            <a:avLst/>
          </a:prstGeom>
        </p:spPr>
        <p:txBody>
          <a:bodyPr wrap="none">
            <a:spAutoFit/>
          </a:bodyPr>
          <a:lstStyle/>
          <a:p>
            <a:r>
              <a:rPr lang="en-US" altLang="en-US" dirty="0">
                <a:solidFill>
                  <a:srgbClr val="FF0000"/>
                </a:solidFill>
                <a:latin typeface="Calabri"/>
              </a:rPr>
              <a:t>2.34 volts </a:t>
            </a:r>
            <a:endParaRPr lang="en-US" dirty="0">
              <a:solidFill>
                <a:srgbClr val="FF0000"/>
              </a:solidFill>
            </a:endParaRPr>
          </a:p>
        </p:txBody>
      </p:sp>
      <p:sp>
        <p:nvSpPr>
          <p:cNvPr id="6" name="Rectangle 5"/>
          <p:cNvSpPr/>
          <p:nvPr/>
        </p:nvSpPr>
        <p:spPr>
          <a:xfrm>
            <a:off x="10214687" y="961549"/>
            <a:ext cx="816249" cy="369332"/>
          </a:xfrm>
          <a:prstGeom prst="rect">
            <a:avLst/>
          </a:prstGeom>
        </p:spPr>
        <p:txBody>
          <a:bodyPr wrap="none">
            <a:spAutoFit/>
          </a:bodyPr>
          <a:lstStyle/>
          <a:p>
            <a:r>
              <a:rPr lang="en-US" altLang="en-US" dirty="0">
                <a:solidFill>
                  <a:srgbClr val="FF0000"/>
                </a:solidFill>
                <a:latin typeface="Calabri"/>
              </a:rPr>
              <a:t>11368</a:t>
            </a:r>
            <a:endParaRPr lang="en-US" dirty="0">
              <a:solidFill>
                <a:srgbClr val="FF0000"/>
              </a:solidFill>
            </a:endParaRPr>
          </a:p>
        </p:txBody>
      </p:sp>
      <p:sp>
        <p:nvSpPr>
          <p:cNvPr id="9" name="Rectangle 8"/>
          <p:cNvSpPr/>
          <p:nvPr/>
        </p:nvSpPr>
        <p:spPr>
          <a:xfrm>
            <a:off x="4454582" y="5787232"/>
            <a:ext cx="2441694" cy="369332"/>
          </a:xfrm>
          <a:prstGeom prst="rect">
            <a:avLst/>
          </a:prstGeom>
        </p:spPr>
        <p:txBody>
          <a:bodyPr wrap="none">
            <a:spAutoFit/>
          </a:bodyPr>
          <a:lstStyle/>
          <a:p>
            <a:r>
              <a:rPr lang="en-US" b="1" dirty="0">
                <a:solidFill>
                  <a:srgbClr val="FF0000"/>
                </a:solidFill>
                <a:latin typeface="Calabri"/>
              </a:rPr>
              <a:t>Expression Example</a:t>
            </a:r>
            <a:endParaRPr lang="en-CA" dirty="0"/>
          </a:p>
        </p:txBody>
      </p:sp>
    </p:spTree>
    <p:extLst>
      <p:ext uri="{BB962C8B-B14F-4D97-AF65-F5344CB8AC3E}">
        <p14:creationId xmlns:p14="http://schemas.microsoft.com/office/powerpoint/2010/main" val="4025184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B88EEA-209C-4598-B68F-AE8C8CE50CEF}" type="slidenum">
              <a:rPr lang="en-US" smtClean="0"/>
              <a:pPr/>
              <a:t>6</a:t>
            </a:fld>
            <a:endParaRPr lang="en-US"/>
          </a:p>
        </p:txBody>
      </p:sp>
      <p:sp>
        <p:nvSpPr>
          <p:cNvPr id="8" name="Footer Placeholder 7"/>
          <p:cNvSpPr>
            <a:spLocks noGrp="1"/>
          </p:cNvSpPr>
          <p:nvPr>
            <p:ph type="ftr" sz="quarter" idx="11"/>
          </p:nvPr>
        </p:nvSpPr>
        <p:spPr/>
        <p:txBody>
          <a:bodyPr/>
          <a:lstStyle/>
          <a:p>
            <a:r>
              <a:rPr lang="en-US" smtClean="0"/>
              <a:t>CAM8302E  Week 6 Theory F2018</a:t>
            </a:r>
            <a:endParaRPr lang="en-US" dirty="0"/>
          </a:p>
        </p:txBody>
      </p:sp>
      <p:pic>
        <p:nvPicPr>
          <p:cNvPr id="3" name="Picture 2"/>
          <p:cNvPicPr>
            <a:picLocks noChangeAspect="1"/>
          </p:cNvPicPr>
          <p:nvPr/>
        </p:nvPicPr>
        <p:blipFill>
          <a:blip r:embed="rId2"/>
          <a:stretch>
            <a:fillRect/>
          </a:stretch>
        </p:blipFill>
        <p:spPr>
          <a:xfrm>
            <a:off x="1524001" y="225974"/>
            <a:ext cx="8779817" cy="3589282"/>
          </a:xfrm>
          <a:prstGeom prst="rect">
            <a:avLst/>
          </a:prstGeom>
        </p:spPr>
      </p:pic>
      <p:pic>
        <p:nvPicPr>
          <p:cNvPr id="4" name="Picture 3"/>
          <p:cNvPicPr>
            <a:picLocks noChangeAspect="1"/>
          </p:cNvPicPr>
          <p:nvPr/>
        </p:nvPicPr>
        <p:blipFill>
          <a:blip r:embed="rId3"/>
          <a:stretch>
            <a:fillRect/>
          </a:stretch>
        </p:blipFill>
        <p:spPr>
          <a:xfrm>
            <a:off x="7744326" y="3061764"/>
            <a:ext cx="2286649" cy="2992195"/>
          </a:xfrm>
          <a:prstGeom prst="rect">
            <a:avLst/>
          </a:prstGeom>
        </p:spPr>
      </p:pic>
      <p:pic>
        <p:nvPicPr>
          <p:cNvPr id="5" name="Picture 4"/>
          <p:cNvPicPr>
            <a:picLocks noChangeAspect="1"/>
          </p:cNvPicPr>
          <p:nvPr/>
        </p:nvPicPr>
        <p:blipFill>
          <a:blip r:embed="rId4"/>
          <a:stretch>
            <a:fillRect/>
          </a:stretch>
        </p:blipFill>
        <p:spPr>
          <a:xfrm>
            <a:off x="2122598" y="3815256"/>
            <a:ext cx="2212971" cy="2723656"/>
          </a:xfrm>
          <a:prstGeom prst="rect">
            <a:avLst/>
          </a:prstGeom>
        </p:spPr>
      </p:pic>
      <p:sp>
        <p:nvSpPr>
          <p:cNvPr id="6" name="Rectangle 5"/>
          <p:cNvSpPr/>
          <p:nvPr/>
        </p:nvSpPr>
        <p:spPr>
          <a:xfrm>
            <a:off x="4618112" y="5593318"/>
            <a:ext cx="3390672" cy="369332"/>
          </a:xfrm>
          <a:prstGeom prst="rect">
            <a:avLst/>
          </a:prstGeom>
        </p:spPr>
        <p:txBody>
          <a:bodyPr wrap="none">
            <a:spAutoFit/>
          </a:bodyPr>
          <a:lstStyle/>
          <a:p>
            <a:r>
              <a:rPr lang="en-US" b="1" dirty="0">
                <a:solidFill>
                  <a:srgbClr val="FF0000"/>
                </a:solidFill>
                <a:latin typeface="Calabri"/>
              </a:rPr>
              <a:t>Complete VI with expression.</a:t>
            </a:r>
            <a:endParaRPr lang="en-CA" dirty="0"/>
          </a:p>
        </p:txBody>
      </p:sp>
    </p:spTree>
    <p:extLst>
      <p:ext uri="{BB962C8B-B14F-4D97-AF65-F5344CB8AC3E}">
        <p14:creationId xmlns:p14="http://schemas.microsoft.com/office/powerpoint/2010/main" val="3653752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B88EEA-209C-4598-B68F-AE8C8CE50CEF}" type="slidenum">
              <a:rPr lang="en-US" smtClean="0"/>
              <a:pPr/>
              <a:t>7</a:t>
            </a:fld>
            <a:endParaRPr lang="en-US"/>
          </a:p>
        </p:txBody>
      </p:sp>
      <p:sp>
        <p:nvSpPr>
          <p:cNvPr id="8" name="Footer Placeholder 7"/>
          <p:cNvSpPr>
            <a:spLocks noGrp="1"/>
          </p:cNvSpPr>
          <p:nvPr>
            <p:ph type="ftr" sz="quarter" idx="11"/>
          </p:nvPr>
        </p:nvSpPr>
        <p:spPr/>
        <p:txBody>
          <a:bodyPr/>
          <a:lstStyle/>
          <a:p>
            <a:r>
              <a:rPr lang="en-US" smtClean="0"/>
              <a:t>CAM8302E  Week 6 Theory F2018</a:t>
            </a:r>
            <a:endParaRPr lang="en-US" dirty="0"/>
          </a:p>
        </p:txBody>
      </p:sp>
      <p:sp>
        <p:nvSpPr>
          <p:cNvPr id="4" name="Rectangle 3"/>
          <p:cNvSpPr>
            <a:spLocks noChangeArrowheads="1"/>
          </p:cNvSpPr>
          <p:nvPr/>
        </p:nvSpPr>
        <p:spPr bwMode="auto">
          <a:xfrm>
            <a:off x="2378796" y="4991213"/>
            <a:ext cx="723291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dirty="0">
                <a:latin typeface="Calabri"/>
              </a:rPr>
              <a:t>The input to the scaling and mapping function is the x value (the resistance) the output is the y value (the temperature). The function interpolates the values between the data points. </a:t>
            </a:r>
            <a:endParaRPr lang="en-US" altLang="en-US" dirty="0"/>
          </a:p>
          <a:p>
            <a:pPr eaLnBrk="0" fontAlgn="base" hangingPunct="0">
              <a:spcBef>
                <a:spcPct val="0"/>
              </a:spcBef>
              <a:spcAft>
                <a:spcPct val="0"/>
              </a:spcAft>
            </a:pPr>
            <a:endParaRPr lang="en-US" altLang="en-US" dirty="0">
              <a:latin typeface="Arial" panose="020B0604020202020204" pitchFamily="34" charset="0"/>
            </a:endParaRPr>
          </a:p>
        </p:txBody>
      </p:sp>
      <p:pic>
        <p:nvPicPr>
          <p:cNvPr id="6" name="Picture 5"/>
          <p:cNvPicPr>
            <a:picLocks noChangeAspect="1"/>
          </p:cNvPicPr>
          <p:nvPr/>
        </p:nvPicPr>
        <p:blipFill>
          <a:blip r:embed="rId2"/>
          <a:stretch>
            <a:fillRect/>
          </a:stretch>
        </p:blipFill>
        <p:spPr>
          <a:xfrm>
            <a:off x="1524000" y="282276"/>
            <a:ext cx="5774800" cy="3002283"/>
          </a:xfrm>
          <a:prstGeom prst="rect">
            <a:avLst/>
          </a:prstGeom>
        </p:spPr>
      </p:pic>
      <p:pic>
        <p:nvPicPr>
          <p:cNvPr id="9" name="Picture 8"/>
          <p:cNvPicPr>
            <a:picLocks noChangeAspect="1"/>
          </p:cNvPicPr>
          <p:nvPr/>
        </p:nvPicPr>
        <p:blipFill>
          <a:blip r:embed="rId3"/>
          <a:stretch>
            <a:fillRect/>
          </a:stretch>
        </p:blipFill>
        <p:spPr>
          <a:xfrm>
            <a:off x="7831053" y="523091"/>
            <a:ext cx="3429130" cy="4284274"/>
          </a:xfrm>
          <a:prstGeom prst="rect">
            <a:avLst/>
          </a:prstGeom>
        </p:spPr>
      </p:pic>
      <p:sp>
        <p:nvSpPr>
          <p:cNvPr id="10" name="TextBox 9"/>
          <p:cNvSpPr txBox="1"/>
          <p:nvPr/>
        </p:nvSpPr>
        <p:spPr>
          <a:xfrm>
            <a:off x="7831053" y="4432928"/>
            <a:ext cx="1170705" cy="369332"/>
          </a:xfrm>
          <a:prstGeom prst="rect">
            <a:avLst/>
          </a:prstGeom>
          <a:noFill/>
        </p:spPr>
        <p:txBody>
          <a:bodyPr wrap="none" rtlCol="0">
            <a:spAutoFit/>
          </a:bodyPr>
          <a:lstStyle/>
          <a:p>
            <a:r>
              <a:rPr lang="en-US" dirty="0">
                <a:solidFill>
                  <a:srgbClr val="FF0000"/>
                </a:solidFill>
              </a:rPr>
              <a:t>Resistance</a:t>
            </a:r>
          </a:p>
        </p:txBody>
      </p:sp>
      <p:sp>
        <p:nvSpPr>
          <p:cNvPr id="12" name="TextBox 11"/>
          <p:cNvSpPr txBox="1"/>
          <p:nvPr/>
        </p:nvSpPr>
        <p:spPr>
          <a:xfrm>
            <a:off x="9289010" y="4416690"/>
            <a:ext cx="1220527" cy="369332"/>
          </a:xfrm>
          <a:prstGeom prst="rect">
            <a:avLst/>
          </a:prstGeom>
          <a:noFill/>
        </p:spPr>
        <p:txBody>
          <a:bodyPr wrap="none" rtlCol="0">
            <a:spAutoFit/>
          </a:bodyPr>
          <a:lstStyle/>
          <a:p>
            <a:r>
              <a:rPr lang="en-US" dirty="0">
                <a:solidFill>
                  <a:srgbClr val="FF0000"/>
                </a:solidFill>
              </a:rPr>
              <a:t>Temp degC</a:t>
            </a:r>
          </a:p>
        </p:txBody>
      </p:sp>
      <p:pic>
        <p:nvPicPr>
          <p:cNvPr id="11" name="Picture 10"/>
          <p:cNvPicPr>
            <a:picLocks noChangeAspect="1"/>
          </p:cNvPicPr>
          <p:nvPr/>
        </p:nvPicPr>
        <p:blipFill>
          <a:blip r:embed="rId4"/>
          <a:stretch>
            <a:fillRect/>
          </a:stretch>
        </p:blipFill>
        <p:spPr>
          <a:xfrm>
            <a:off x="1848343" y="3297725"/>
            <a:ext cx="2190750" cy="1485900"/>
          </a:xfrm>
          <a:prstGeom prst="rect">
            <a:avLst/>
          </a:prstGeom>
        </p:spPr>
      </p:pic>
      <p:pic>
        <p:nvPicPr>
          <p:cNvPr id="2" name="Picture 1"/>
          <p:cNvPicPr>
            <a:picLocks noChangeAspect="1"/>
          </p:cNvPicPr>
          <p:nvPr/>
        </p:nvPicPr>
        <p:blipFill>
          <a:blip r:embed="rId5"/>
          <a:stretch>
            <a:fillRect/>
          </a:stretch>
        </p:blipFill>
        <p:spPr>
          <a:xfrm>
            <a:off x="4339217" y="3231421"/>
            <a:ext cx="2426342" cy="1552205"/>
          </a:xfrm>
          <a:prstGeom prst="rect">
            <a:avLst/>
          </a:prstGeom>
        </p:spPr>
      </p:pic>
      <p:sp>
        <p:nvSpPr>
          <p:cNvPr id="3" name="Rectangle 2"/>
          <p:cNvSpPr/>
          <p:nvPr/>
        </p:nvSpPr>
        <p:spPr>
          <a:xfrm>
            <a:off x="5032296" y="469502"/>
            <a:ext cx="2511505" cy="1077218"/>
          </a:xfrm>
          <a:prstGeom prst="rect">
            <a:avLst/>
          </a:prstGeom>
        </p:spPr>
        <p:txBody>
          <a:bodyPr wrap="square">
            <a:spAutoFit/>
          </a:bodyPr>
          <a:lstStyle/>
          <a:p>
            <a:r>
              <a:rPr lang="en-US" altLang="en-US" sz="1600" dirty="0">
                <a:solidFill>
                  <a:srgbClr val="FF0000"/>
                </a:solidFill>
                <a:latin typeface="Calabri"/>
              </a:rPr>
              <a:t>Mapping and Scaling – Convert resistance change to temperature using a look-up table.</a:t>
            </a:r>
            <a:endParaRPr lang="en-CA" sz="1600" dirty="0">
              <a:solidFill>
                <a:srgbClr val="FF0000"/>
              </a:solidFill>
            </a:endParaRPr>
          </a:p>
        </p:txBody>
      </p:sp>
    </p:spTree>
    <p:extLst>
      <p:ext uri="{BB962C8B-B14F-4D97-AF65-F5344CB8AC3E}">
        <p14:creationId xmlns:p14="http://schemas.microsoft.com/office/powerpoint/2010/main" val="458076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B88EEA-209C-4598-B68F-AE8C8CE50CEF}" type="slidenum">
              <a:rPr lang="en-US" smtClean="0"/>
              <a:pPr/>
              <a:t>8</a:t>
            </a:fld>
            <a:endParaRPr lang="en-US"/>
          </a:p>
        </p:txBody>
      </p:sp>
      <p:sp>
        <p:nvSpPr>
          <p:cNvPr id="8" name="Footer Placeholder 7"/>
          <p:cNvSpPr>
            <a:spLocks noGrp="1"/>
          </p:cNvSpPr>
          <p:nvPr>
            <p:ph type="ftr" sz="quarter" idx="11"/>
          </p:nvPr>
        </p:nvSpPr>
        <p:spPr/>
        <p:txBody>
          <a:bodyPr/>
          <a:lstStyle/>
          <a:p>
            <a:r>
              <a:rPr lang="en-US" smtClean="0"/>
              <a:t>CAM8302E  Week 6 Theory F2018</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81892" y="146402"/>
            <a:ext cx="7701039" cy="4916202"/>
          </a:xfrm>
          <a:prstGeom prst="rect">
            <a:avLst/>
          </a:prstGeom>
          <a:noFill/>
          <a:ln>
            <a:noFill/>
          </a:ln>
        </p:spPr>
      </p:pic>
      <p:pic>
        <p:nvPicPr>
          <p:cNvPr id="2" name="Picture 1"/>
          <p:cNvPicPr>
            <a:picLocks noChangeAspect="1"/>
          </p:cNvPicPr>
          <p:nvPr/>
        </p:nvPicPr>
        <p:blipFill>
          <a:blip r:embed="rId3"/>
          <a:stretch>
            <a:fillRect/>
          </a:stretch>
        </p:blipFill>
        <p:spPr>
          <a:xfrm>
            <a:off x="5571623" y="946137"/>
            <a:ext cx="2203231" cy="2711669"/>
          </a:xfrm>
          <a:prstGeom prst="rect">
            <a:avLst/>
          </a:prstGeom>
        </p:spPr>
      </p:pic>
      <p:sp>
        <p:nvSpPr>
          <p:cNvPr id="3" name="Rectangle 2"/>
          <p:cNvSpPr/>
          <p:nvPr/>
        </p:nvSpPr>
        <p:spPr>
          <a:xfrm>
            <a:off x="375009" y="5216008"/>
            <a:ext cx="7651391" cy="646331"/>
          </a:xfrm>
          <a:prstGeom prst="rect">
            <a:avLst/>
          </a:prstGeom>
        </p:spPr>
        <p:txBody>
          <a:bodyPr wrap="square">
            <a:spAutoFit/>
          </a:bodyPr>
          <a:lstStyle/>
          <a:p>
            <a:r>
              <a:rPr lang="en-US" altLang="en-US" dirty="0">
                <a:latin typeface="Calibri" panose="020F0502020204030204" pitchFamily="34" charset="0"/>
              </a:rPr>
              <a:t>The chart is created using the thermistor data sheet. The x column represent the thermistor </a:t>
            </a:r>
            <a:r>
              <a:rPr lang="en-US" altLang="en-US" dirty="0" smtClean="0">
                <a:latin typeface="Calibri" panose="020F0502020204030204" pitchFamily="34" charset="0"/>
              </a:rPr>
              <a:t>resistance. The </a:t>
            </a:r>
            <a:r>
              <a:rPr lang="en-US" altLang="en-US" dirty="0">
                <a:latin typeface="Calibri" panose="020F0502020204030204" pitchFamily="34" charset="0"/>
              </a:rPr>
              <a:t>Y-column the thermistor temperature.</a:t>
            </a:r>
            <a:endParaRPr lang="en-US" dirty="0">
              <a:latin typeface="Calibri" panose="020F0502020204030204" pitchFamily="34"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2122" y="4734723"/>
            <a:ext cx="1250469" cy="1598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stretch>
            <a:fillRect/>
          </a:stretch>
        </p:blipFill>
        <p:spPr>
          <a:xfrm>
            <a:off x="8200951" y="229499"/>
            <a:ext cx="2877746" cy="4493623"/>
          </a:xfrm>
          <a:prstGeom prst="rect">
            <a:avLst/>
          </a:prstGeom>
        </p:spPr>
      </p:pic>
    </p:spTree>
    <p:extLst>
      <p:ext uri="{BB962C8B-B14F-4D97-AF65-F5344CB8AC3E}">
        <p14:creationId xmlns:p14="http://schemas.microsoft.com/office/powerpoint/2010/main" val="708248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CB88EEA-209C-4598-B68F-AE8C8CE50CEF}" type="slidenum">
              <a:rPr lang="en-US" smtClean="0"/>
              <a:pPr/>
              <a:t>9</a:t>
            </a:fld>
            <a:endParaRPr lang="en-US"/>
          </a:p>
        </p:txBody>
      </p:sp>
      <p:sp>
        <p:nvSpPr>
          <p:cNvPr id="8" name="Footer Placeholder 7"/>
          <p:cNvSpPr>
            <a:spLocks noGrp="1"/>
          </p:cNvSpPr>
          <p:nvPr>
            <p:ph type="ftr" sz="quarter" idx="11"/>
          </p:nvPr>
        </p:nvSpPr>
        <p:spPr/>
        <p:txBody>
          <a:bodyPr/>
          <a:lstStyle/>
          <a:p>
            <a:r>
              <a:rPr lang="en-US" smtClean="0"/>
              <a:t>CAM8302E  Week 6 Theory F2018</a:t>
            </a:r>
            <a:endParaRPr lang="en-US" dirty="0"/>
          </a:p>
        </p:txBody>
      </p:sp>
      <p:pic>
        <p:nvPicPr>
          <p:cNvPr id="2" name="Picture 1"/>
          <p:cNvPicPr>
            <a:picLocks noChangeAspect="1"/>
          </p:cNvPicPr>
          <p:nvPr/>
        </p:nvPicPr>
        <p:blipFill>
          <a:blip r:embed="rId2"/>
          <a:stretch>
            <a:fillRect/>
          </a:stretch>
        </p:blipFill>
        <p:spPr>
          <a:xfrm>
            <a:off x="6473058" y="258982"/>
            <a:ext cx="3848100" cy="4448175"/>
          </a:xfrm>
          <a:prstGeom prst="rect">
            <a:avLst/>
          </a:prstGeom>
        </p:spPr>
      </p:pic>
      <p:pic>
        <p:nvPicPr>
          <p:cNvPr id="3" name="Picture 2"/>
          <p:cNvPicPr>
            <a:picLocks noChangeAspect="1"/>
          </p:cNvPicPr>
          <p:nvPr/>
        </p:nvPicPr>
        <p:blipFill>
          <a:blip r:embed="rId3"/>
          <a:stretch>
            <a:fillRect/>
          </a:stretch>
        </p:blipFill>
        <p:spPr>
          <a:xfrm>
            <a:off x="1144175" y="2243319"/>
            <a:ext cx="4875282" cy="896192"/>
          </a:xfrm>
          <a:prstGeom prst="rect">
            <a:avLst/>
          </a:prstGeom>
        </p:spPr>
      </p:pic>
      <p:sp>
        <p:nvSpPr>
          <p:cNvPr id="4" name="Rectangle 3"/>
          <p:cNvSpPr/>
          <p:nvPr/>
        </p:nvSpPr>
        <p:spPr>
          <a:xfrm>
            <a:off x="1144175" y="548285"/>
            <a:ext cx="4572000" cy="1754326"/>
          </a:xfrm>
          <a:prstGeom prst="rect">
            <a:avLst/>
          </a:prstGeom>
        </p:spPr>
        <p:txBody>
          <a:bodyPr>
            <a:spAutoFit/>
          </a:bodyPr>
          <a:lstStyle/>
          <a:p>
            <a:r>
              <a:rPr lang="en-US" b="1" u="sng" dirty="0">
                <a:solidFill>
                  <a:srgbClr val="0070C0"/>
                </a:solidFill>
                <a:latin typeface="Linux Libertine"/>
              </a:rPr>
              <a:t>Linear interpolation </a:t>
            </a:r>
            <a:r>
              <a:rPr lang="en-US" dirty="0">
                <a:solidFill>
                  <a:srgbClr val="0070C0"/>
                </a:solidFill>
                <a:latin typeface="Linux Libertine"/>
              </a:rPr>
              <a:t>between two known points. Resistance is fairly linear between 30 to 35 degrees Celsius</a:t>
            </a:r>
            <a:r>
              <a:rPr lang="en-US" dirty="0" smtClean="0">
                <a:solidFill>
                  <a:srgbClr val="0070C0"/>
                </a:solidFill>
                <a:latin typeface="Linux Libertine"/>
              </a:rPr>
              <a:t>. Given a resistance value between 8080 ohms and 6569 ohms the temperature can be determined.</a:t>
            </a:r>
            <a:endParaRPr lang="en-US" dirty="0">
              <a:solidFill>
                <a:srgbClr val="0070C0"/>
              </a:solidFill>
              <a:latin typeface="Linux Libertine"/>
            </a:endParaRPr>
          </a:p>
        </p:txBody>
      </p:sp>
      <p:pic>
        <p:nvPicPr>
          <p:cNvPr id="5" name="Picture 4"/>
          <p:cNvPicPr>
            <a:picLocks noChangeAspect="1"/>
          </p:cNvPicPr>
          <p:nvPr/>
        </p:nvPicPr>
        <p:blipFill>
          <a:blip r:embed="rId4"/>
          <a:stretch>
            <a:fillRect/>
          </a:stretch>
        </p:blipFill>
        <p:spPr>
          <a:xfrm>
            <a:off x="1810313" y="3210281"/>
            <a:ext cx="4753490" cy="1547648"/>
          </a:xfrm>
          <a:prstGeom prst="rect">
            <a:avLst/>
          </a:prstGeom>
        </p:spPr>
      </p:pic>
      <p:sp>
        <p:nvSpPr>
          <p:cNvPr id="9" name="TextBox 8"/>
          <p:cNvSpPr txBox="1"/>
          <p:nvPr/>
        </p:nvSpPr>
        <p:spPr>
          <a:xfrm>
            <a:off x="6982159" y="2402173"/>
            <a:ext cx="418704" cy="369332"/>
          </a:xfrm>
          <a:prstGeom prst="rect">
            <a:avLst/>
          </a:prstGeom>
          <a:noFill/>
        </p:spPr>
        <p:txBody>
          <a:bodyPr wrap="none" rtlCol="0">
            <a:spAutoFit/>
          </a:bodyPr>
          <a:lstStyle/>
          <a:p>
            <a:r>
              <a:rPr lang="en-US" dirty="0">
                <a:solidFill>
                  <a:srgbClr val="FF0000"/>
                </a:solidFill>
              </a:rPr>
              <a:t>30</a:t>
            </a:r>
          </a:p>
        </p:txBody>
      </p:sp>
      <p:sp>
        <p:nvSpPr>
          <p:cNvPr id="10" name="TextBox 9"/>
          <p:cNvSpPr txBox="1"/>
          <p:nvPr/>
        </p:nvSpPr>
        <p:spPr>
          <a:xfrm>
            <a:off x="7037338" y="827718"/>
            <a:ext cx="418704" cy="369332"/>
          </a:xfrm>
          <a:prstGeom prst="rect">
            <a:avLst/>
          </a:prstGeom>
          <a:noFill/>
        </p:spPr>
        <p:txBody>
          <a:bodyPr wrap="none" rtlCol="0">
            <a:spAutoFit/>
          </a:bodyPr>
          <a:lstStyle/>
          <a:p>
            <a:r>
              <a:rPr lang="en-US" dirty="0">
                <a:solidFill>
                  <a:srgbClr val="FF0000"/>
                </a:solidFill>
              </a:rPr>
              <a:t>35</a:t>
            </a:r>
          </a:p>
        </p:txBody>
      </p:sp>
      <p:sp>
        <p:nvSpPr>
          <p:cNvPr id="11" name="TextBox 10"/>
          <p:cNvSpPr txBox="1"/>
          <p:nvPr/>
        </p:nvSpPr>
        <p:spPr>
          <a:xfrm>
            <a:off x="7456043" y="3210281"/>
            <a:ext cx="652743" cy="369332"/>
          </a:xfrm>
          <a:prstGeom prst="rect">
            <a:avLst/>
          </a:prstGeom>
          <a:noFill/>
        </p:spPr>
        <p:txBody>
          <a:bodyPr wrap="none" rtlCol="0">
            <a:spAutoFit/>
          </a:bodyPr>
          <a:lstStyle/>
          <a:p>
            <a:r>
              <a:rPr lang="en-US" dirty="0">
                <a:solidFill>
                  <a:srgbClr val="FF0000"/>
                </a:solidFill>
              </a:rPr>
              <a:t>8080</a:t>
            </a:r>
          </a:p>
        </p:txBody>
      </p:sp>
      <p:sp>
        <p:nvSpPr>
          <p:cNvPr id="12" name="TextBox 11"/>
          <p:cNvSpPr txBox="1"/>
          <p:nvPr/>
        </p:nvSpPr>
        <p:spPr>
          <a:xfrm>
            <a:off x="9079891" y="3210281"/>
            <a:ext cx="652743" cy="369332"/>
          </a:xfrm>
          <a:prstGeom prst="rect">
            <a:avLst/>
          </a:prstGeom>
          <a:noFill/>
        </p:spPr>
        <p:txBody>
          <a:bodyPr wrap="none" rtlCol="0">
            <a:spAutoFit/>
          </a:bodyPr>
          <a:lstStyle/>
          <a:p>
            <a:r>
              <a:rPr lang="en-US" dirty="0">
                <a:solidFill>
                  <a:srgbClr val="FF0000"/>
                </a:solidFill>
              </a:rPr>
              <a:t>6569</a:t>
            </a:r>
          </a:p>
        </p:txBody>
      </p:sp>
      <p:sp>
        <p:nvSpPr>
          <p:cNvPr id="14" name="TextBox 13"/>
          <p:cNvSpPr txBox="1"/>
          <p:nvPr/>
        </p:nvSpPr>
        <p:spPr>
          <a:xfrm>
            <a:off x="8513753" y="3591384"/>
            <a:ext cx="652743" cy="369332"/>
          </a:xfrm>
          <a:prstGeom prst="rect">
            <a:avLst/>
          </a:prstGeom>
          <a:noFill/>
        </p:spPr>
        <p:txBody>
          <a:bodyPr wrap="none" rtlCol="0">
            <a:spAutoFit/>
          </a:bodyPr>
          <a:lstStyle/>
          <a:p>
            <a:r>
              <a:rPr lang="en-US" dirty="0">
                <a:solidFill>
                  <a:srgbClr val="FF0000"/>
                </a:solidFill>
              </a:rPr>
              <a:t>7500</a:t>
            </a:r>
          </a:p>
        </p:txBody>
      </p:sp>
      <p:sp>
        <p:nvSpPr>
          <p:cNvPr id="15" name="TextBox 14"/>
          <p:cNvSpPr txBox="1"/>
          <p:nvPr/>
        </p:nvSpPr>
        <p:spPr>
          <a:xfrm>
            <a:off x="2192175" y="3429313"/>
            <a:ext cx="930063" cy="276999"/>
          </a:xfrm>
          <a:prstGeom prst="rect">
            <a:avLst/>
          </a:prstGeom>
          <a:noFill/>
        </p:spPr>
        <p:txBody>
          <a:bodyPr wrap="none" rtlCol="0">
            <a:spAutoFit/>
          </a:bodyPr>
          <a:lstStyle/>
          <a:p>
            <a:r>
              <a:rPr lang="en-US" sz="1200" dirty="0">
                <a:solidFill>
                  <a:srgbClr val="FF0000"/>
                </a:solidFill>
              </a:rPr>
              <a:t> 7500- 8080</a:t>
            </a:r>
          </a:p>
        </p:txBody>
      </p:sp>
      <p:sp>
        <p:nvSpPr>
          <p:cNvPr id="16" name="TextBox 15"/>
          <p:cNvSpPr txBox="1"/>
          <p:nvPr/>
        </p:nvSpPr>
        <p:spPr>
          <a:xfrm>
            <a:off x="3122238" y="3429314"/>
            <a:ext cx="615874" cy="276999"/>
          </a:xfrm>
          <a:prstGeom prst="rect">
            <a:avLst/>
          </a:prstGeom>
          <a:noFill/>
        </p:spPr>
        <p:txBody>
          <a:bodyPr wrap="none" rtlCol="0">
            <a:spAutoFit/>
          </a:bodyPr>
          <a:lstStyle/>
          <a:p>
            <a:r>
              <a:rPr lang="en-US" sz="1200" dirty="0">
                <a:solidFill>
                  <a:srgbClr val="FF0000"/>
                </a:solidFill>
              </a:rPr>
              <a:t>35 - 30</a:t>
            </a:r>
          </a:p>
        </p:txBody>
      </p:sp>
      <p:sp>
        <p:nvSpPr>
          <p:cNvPr id="17" name="TextBox 16"/>
          <p:cNvSpPr txBox="1"/>
          <p:nvPr/>
        </p:nvSpPr>
        <p:spPr>
          <a:xfrm>
            <a:off x="2674840" y="4138063"/>
            <a:ext cx="894797" cy="276999"/>
          </a:xfrm>
          <a:prstGeom prst="rect">
            <a:avLst/>
          </a:prstGeom>
          <a:noFill/>
        </p:spPr>
        <p:txBody>
          <a:bodyPr wrap="none" rtlCol="0">
            <a:spAutoFit/>
          </a:bodyPr>
          <a:lstStyle/>
          <a:p>
            <a:r>
              <a:rPr lang="en-US" sz="1200" dirty="0">
                <a:solidFill>
                  <a:srgbClr val="FF0000"/>
                </a:solidFill>
              </a:rPr>
              <a:t>6569- 8080</a:t>
            </a:r>
          </a:p>
        </p:txBody>
      </p:sp>
      <p:sp>
        <p:nvSpPr>
          <p:cNvPr id="18" name="TextBox 17"/>
          <p:cNvSpPr txBox="1"/>
          <p:nvPr/>
        </p:nvSpPr>
        <p:spPr>
          <a:xfrm>
            <a:off x="1745694" y="3567273"/>
            <a:ext cx="341760" cy="276999"/>
          </a:xfrm>
          <a:prstGeom prst="rect">
            <a:avLst/>
          </a:prstGeom>
          <a:noFill/>
        </p:spPr>
        <p:txBody>
          <a:bodyPr wrap="none" rtlCol="0">
            <a:spAutoFit/>
          </a:bodyPr>
          <a:lstStyle/>
          <a:p>
            <a:r>
              <a:rPr lang="en-US" sz="1200" dirty="0">
                <a:solidFill>
                  <a:srgbClr val="FF0000"/>
                </a:solidFill>
              </a:rPr>
              <a:t>30</a:t>
            </a:r>
          </a:p>
        </p:txBody>
      </p:sp>
      <p:sp>
        <p:nvSpPr>
          <p:cNvPr id="19" name="TextBox 18"/>
          <p:cNvSpPr txBox="1"/>
          <p:nvPr/>
        </p:nvSpPr>
        <p:spPr>
          <a:xfrm>
            <a:off x="2432078" y="4704864"/>
            <a:ext cx="760144" cy="276999"/>
          </a:xfrm>
          <a:prstGeom prst="rect">
            <a:avLst/>
          </a:prstGeom>
          <a:noFill/>
        </p:spPr>
        <p:txBody>
          <a:bodyPr wrap="none" rtlCol="0">
            <a:spAutoFit/>
          </a:bodyPr>
          <a:lstStyle/>
          <a:p>
            <a:r>
              <a:rPr lang="en-US" sz="1200" dirty="0">
                <a:solidFill>
                  <a:srgbClr val="FF0000"/>
                </a:solidFill>
              </a:rPr>
              <a:t>Y = 31.92</a:t>
            </a:r>
          </a:p>
        </p:txBody>
      </p:sp>
      <p:sp>
        <p:nvSpPr>
          <p:cNvPr id="20" name="Rectangle 19"/>
          <p:cNvSpPr/>
          <p:nvPr/>
        </p:nvSpPr>
        <p:spPr>
          <a:xfrm>
            <a:off x="1168400" y="5101235"/>
            <a:ext cx="6858000" cy="923330"/>
          </a:xfrm>
          <a:prstGeom prst="rect">
            <a:avLst/>
          </a:prstGeom>
        </p:spPr>
        <p:txBody>
          <a:bodyPr wrap="square">
            <a:spAutoFit/>
          </a:bodyPr>
          <a:lstStyle/>
          <a:p>
            <a:r>
              <a:rPr lang="en-US" dirty="0" smtClean="0">
                <a:solidFill>
                  <a:srgbClr val="0070C0"/>
                </a:solidFill>
                <a:latin typeface="Linux Libertine"/>
              </a:rPr>
              <a:t>In this example the known resistance equals 7500 ohms (the x value). Using the formula above the value of the temperature can be calculated.  In this example the answer is 31.9 degC.</a:t>
            </a:r>
            <a:endParaRPr lang="en-US" dirty="0">
              <a:solidFill>
                <a:srgbClr val="0070C0"/>
              </a:solidFill>
              <a:latin typeface="Linux Libertine"/>
            </a:endParaRPr>
          </a:p>
        </p:txBody>
      </p:sp>
    </p:spTree>
    <p:extLst>
      <p:ext uri="{BB962C8B-B14F-4D97-AF65-F5344CB8AC3E}">
        <p14:creationId xmlns:p14="http://schemas.microsoft.com/office/powerpoint/2010/main" val="2279605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5664</TotalTime>
  <Words>1216</Words>
  <Application>Microsoft Office PowerPoint</Application>
  <PresentationFormat>Widescreen</PresentationFormat>
  <Paragraphs>168</Paragraphs>
  <Slides>35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Calabri</vt:lpstr>
      <vt:lpstr>Calibri</vt:lpstr>
      <vt:lpstr>Linux Libertine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Michel</dc:creator>
  <cp:lastModifiedBy>Michel Hanbury</cp:lastModifiedBy>
  <cp:revision>83</cp:revision>
  <cp:lastPrinted>2018-10-10T03:37:21Z</cp:lastPrinted>
  <dcterms:created xsi:type="dcterms:W3CDTF">2009-10-07T18:12:29Z</dcterms:created>
  <dcterms:modified xsi:type="dcterms:W3CDTF">2018-10-10T13:51:30Z</dcterms:modified>
</cp:coreProperties>
</file>