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548" r:id="rId3"/>
    <p:sldId id="416" r:id="rId4"/>
    <p:sldId id="553" r:id="rId5"/>
    <p:sldId id="459" r:id="rId6"/>
    <p:sldId id="551" r:id="rId7"/>
    <p:sldId id="463" r:id="rId8"/>
    <p:sldId id="444" r:id="rId9"/>
    <p:sldId id="552" r:id="rId10"/>
    <p:sldId id="429" r:id="rId11"/>
    <p:sldId id="538" r:id="rId12"/>
    <p:sldId id="539" r:id="rId13"/>
    <p:sldId id="445" r:id="rId14"/>
    <p:sldId id="535" r:id="rId15"/>
    <p:sldId id="541" r:id="rId16"/>
    <p:sldId id="537" r:id="rId17"/>
    <p:sldId id="540" r:id="rId18"/>
    <p:sldId id="519" r:id="rId19"/>
    <p:sldId id="533" r:id="rId20"/>
    <p:sldId id="547" r:id="rId21"/>
    <p:sldId id="534" r:id="rId22"/>
    <p:sldId id="530" r:id="rId23"/>
    <p:sldId id="549" r:id="rId24"/>
    <p:sldId id="550" r:id="rId25"/>
    <p:sldId id="531" r:id="rId26"/>
    <p:sldId id="420" r:id="rId27"/>
    <p:sldId id="421" r:id="rId28"/>
    <p:sldId id="423" r:id="rId29"/>
    <p:sldId id="426" r:id="rId30"/>
    <p:sldId id="501" r:id="rId31"/>
    <p:sldId id="502" r:id="rId32"/>
    <p:sldId id="415" r:id="rId33"/>
    <p:sldId id="558" r:id="rId34"/>
    <p:sldId id="559" r:id="rId35"/>
    <p:sldId id="557" r:id="rId36"/>
    <p:sldId id="492" r:id="rId37"/>
    <p:sldId id="555" r:id="rId38"/>
    <p:sldId id="542" r:id="rId39"/>
    <p:sldId id="556" r:id="rId40"/>
    <p:sldId id="545" r:id="rId41"/>
    <p:sldId id="544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>
      <p:cViewPr varScale="1">
        <p:scale>
          <a:sx n="116" d="100"/>
          <a:sy n="116" d="100"/>
        </p:scale>
        <p:origin x="354" y="1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CABB1A6A-BDF1-4EEA-BD4F-441507A9C449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D3F2BC31-275F-42FF-970B-6BD9758569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40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/>
          <a:lstStyle>
            <a:lvl1pPr algn="r">
              <a:defRPr sz="1200"/>
            </a:lvl1pPr>
          </a:lstStyle>
          <a:p>
            <a:fld id="{DE829BEE-8FD2-491F-AC35-E44B9C29E95C}" type="datetimeFigureOut">
              <a:rPr lang="en-US" smtClean="0"/>
              <a:pPr/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1" tIns="46586" rIns="93171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1" tIns="46586" rIns="93171" bIns="465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71" tIns="46586" rIns="93171" bIns="46586" rtlCol="0" anchor="b"/>
          <a:lstStyle>
            <a:lvl1pPr algn="r">
              <a:defRPr sz="1200"/>
            </a:lvl1pPr>
          </a:lstStyle>
          <a:p>
            <a:fld id="{D21F1A81-8522-42CD-B454-94D40D4305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4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F1A81-8522-42CD-B454-94D40D4305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36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F1A81-8522-42CD-B454-94D40D4305F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44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F1A81-8522-42CD-B454-94D40D4305F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71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1F1A81-8522-42CD-B454-94D40D4305F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6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44024-DCA3-424E-8E76-35A5C6805DC8}" type="datetime1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7BA4-3FCF-4A2D-8514-EEB042E0F7F8}" type="datetime1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B1C2-4D88-45AB-8970-B8F4F8E789C2}" type="datetime1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3E568-EE1F-4081-8A44-A937F9BFF6A2}" type="datetime1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6F298-0B8F-46AE-A821-627701FDB439}" type="datetime1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996E-C127-4C78-A4BF-16EA7F78F1DD}" type="datetime1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43149-5598-4C09-B398-1DA426983584}" type="datetime1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A5CEE-2F30-4444-9996-F3DABEFC7B69}" type="datetime1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B61F-8A40-4E9B-A8C2-50411713F9A4}" type="datetime1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B9D2E-4230-4404-8480-8BF9A6D39FF1}" type="datetime1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8001D-F28D-47DF-B1C7-A9FEDD9B4E82}" type="datetime1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F0157-48C2-42AF-9EE9-9395CE4C3B2A}" type="datetime1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88EEA-209C-4598-B68F-AE8C8CE50CE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gears1/gears8.htm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upload.wikimedia.org/wikipedia/commons/e/e4/Simplest_Possible_Commutator_-_Rotor_View.JP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hyperlink" Target="http://upload.wikimedia.org/wikipedia/commons/5/57/Simplest_Possible_Commutator_-_Brushes.JP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youtube.com/watch?v=4YLTHjbZVP0&amp;list=PLZedxz6zGNJwsdKPQZJ_9BFq6VRrxDypK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1064946" y="5349249"/>
            <a:ext cx="9025174" cy="5354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CAM8302E     Fall </a:t>
            </a:r>
            <a:r>
              <a:rPr lang="en-US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2018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1686" y="1662370"/>
            <a:ext cx="9879794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Week 8 Notes:</a:t>
            </a:r>
          </a:p>
          <a:p>
            <a:pPr algn="ctr"/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Quadrature encoding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alibri" panose="020F0502020204030204" pitchFamily="34" charset="0"/>
              </a:rPr>
              <a:t>Geared DC Motors and Motor Drivers</a:t>
            </a:r>
            <a:endParaRPr lang="en-US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874" y="87765"/>
            <a:ext cx="3684491" cy="101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235205" y="131453"/>
            <a:ext cx="78112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Quadrature Encoder (4 edges)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12" y="894271"/>
            <a:ext cx="8588715" cy="303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95" y="3928266"/>
            <a:ext cx="1708676" cy="184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333468" y="3480850"/>
            <a:ext cx="4038258" cy="267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1766842" y="3813050"/>
            <a:ext cx="2822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The Hall Effect Sensor is able to detect a magnetic field and produce output pulses as the motor rotates. The Hall sensors are 90 degrees apart. The encoder is used to measure speed and direction.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673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200" y="1676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07040" y="207030"/>
            <a:ext cx="7659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Encoder Signals Clockwise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30" y="1379412"/>
            <a:ext cx="7696200" cy="4867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815" y="2225590"/>
            <a:ext cx="72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110" y="5157225"/>
            <a:ext cx="72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Data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369245" y="2737711"/>
            <a:ext cx="0" cy="729695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511643" y="3908864"/>
            <a:ext cx="537671" cy="268835"/>
          </a:xfrm>
          <a:prstGeom prst="ellipse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47446" y="3880711"/>
            <a:ext cx="537671" cy="268835"/>
          </a:xfrm>
          <a:prstGeom prst="ellipse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59800" y="3910408"/>
            <a:ext cx="537671" cy="268835"/>
          </a:xfrm>
          <a:prstGeom prst="ellipse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072154" y="3910408"/>
            <a:ext cx="537671" cy="268835"/>
          </a:xfrm>
          <a:prstGeom prst="ellipse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83353" y="1878568"/>
            <a:ext cx="72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Clock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97530" y="1878568"/>
            <a:ext cx="2067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Clockwise rotation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679425" y="2737711"/>
            <a:ext cx="0" cy="729695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713420" y="2737711"/>
            <a:ext cx="0" cy="729695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211215" y="2819400"/>
            <a:ext cx="0" cy="729695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418954" y="1586180"/>
            <a:ext cx="31351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latin typeface="Cambria" panose="02040503050406030204" pitchFamily="18" charset="0"/>
                <a:cs typeface="Arial" pitchFamily="34" charset="0"/>
              </a:rPr>
              <a:t>The input to the HC74 is positive edge sensitive and is connected to the clock of the quadrature encoder. </a:t>
            </a:r>
          </a:p>
          <a:p>
            <a:endParaRPr lang="en-US" altLang="en-US" sz="1600" dirty="0">
              <a:latin typeface="Cambria" panose="02040503050406030204" pitchFamily="18" charset="0"/>
              <a:cs typeface="Arial" pitchFamily="34" charset="0"/>
            </a:endParaRPr>
          </a:p>
          <a:p>
            <a:r>
              <a:rPr lang="en-US" altLang="en-US" sz="1600" dirty="0" smtClean="0">
                <a:latin typeface="Cambria" panose="02040503050406030204" pitchFamily="18" charset="0"/>
                <a:cs typeface="Arial" pitchFamily="34" charset="0"/>
              </a:rPr>
              <a:t>In this case as the rising edge occurs the data is high, therefore the output o Q1 will be high.</a:t>
            </a: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516" y="4210521"/>
            <a:ext cx="3330515" cy="16538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076917" y="4319674"/>
            <a:ext cx="69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200" y="1676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62" y="1292772"/>
            <a:ext cx="7639050" cy="48101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46023" y="207030"/>
            <a:ext cx="6181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Encoder Signals CCW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9300" y="2063234"/>
            <a:ext cx="72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Clock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300" y="5037439"/>
            <a:ext cx="72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Data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77955" y="2622496"/>
            <a:ext cx="0" cy="729695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084147" y="4821816"/>
            <a:ext cx="537671" cy="268835"/>
          </a:xfrm>
          <a:prstGeom prst="ellipse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04244" y="4828847"/>
            <a:ext cx="537671" cy="268835"/>
          </a:xfrm>
          <a:prstGeom prst="ellipse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51028" y="4828847"/>
            <a:ext cx="537671" cy="268835"/>
          </a:xfrm>
          <a:prstGeom prst="ellipse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397812" y="4892069"/>
            <a:ext cx="537671" cy="268835"/>
          </a:xfrm>
          <a:prstGeom prst="ellipse">
            <a:avLst/>
          </a:prstGeom>
          <a:solidFill>
            <a:srgbClr val="FFFF00">
              <a:alpha val="1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06988" y="1720373"/>
            <a:ext cx="29890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Counter Clockwise rotation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218565" y="2622496"/>
            <a:ext cx="0" cy="729695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133816" y="2619504"/>
            <a:ext cx="0" cy="729695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596013" y="2632988"/>
            <a:ext cx="0" cy="729695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418954" y="1586180"/>
            <a:ext cx="31351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latin typeface="Cambria" panose="02040503050406030204" pitchFamily="18" charset="0"/>
                <a:cs typeface="Arial" pitchFamily="34" charset="0"/>
              </a:rPr>
              <a:t>The input to the HC74 is positive edge sensitive and is connected to the clock of the quadrature encoder. </a:t>
            </a:r>
          </a:p>
          <a:p>
            <a:endParaRPr lang="en-US" altLang="en-US" sz="1600" dirty="0">
              <a:latin typeface="Cambria" panose="02040503050406030204" pitchFamily="18" charset="0"/>
              <a:cs typeface="Arial" pitchFamily="34" charset="0"/>
            </a:endParaRPr>
          </a:p>
          <a:p>
            <a:r>
              <a:rPr lang="en-US" altLang="en-US" sz="1600" dirty="0" smtClean="0">
                <a:latin typeface="Cambria" panose="02040503050406030204" pitchFamily="18" charset="0"/>
                <a:cs typeface="Arial" pitchFamily="34" charset="0"/>
              </a:rPr>
              <a:t>In this case as the rising edge occurs the data is low, therefore the output o Q1 will be low.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516" y="4210521"/>
            <a:ext cx="3330515" cy="16538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76917" y="4319674"/>
            <a:ext cx="691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5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675120" y="261628"/>
            <a:ext cx="89314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Direction Detection Using Encoder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60" y="1239915"/>
            <a:ext cx="6781800" cy="4619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2865" y="2098589"/>
            <a:ext cx="115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74HC74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676485" y="2660901"/>
            <a:ext cx="0" cy="537669"/>
          </a:xfrm>
          <a:prstGeom prst="straightConnector1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24960" y="1316725"/>
            <a:ext cx="36241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mbria" panose="02040503050406030204" pitchFamily="18" charset="0"/>
              </a:rPr>
              <a:t>A  74HC74 IC is used to decode direction and produce a logic low or high output on Q1 to provide direction information to other parts of the control circuit.</a:t>
            </a: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r>
              <a:rPr lang="en-US" sz="1200" b="1" dirty="0" smtClean="0">
                <a:latin typeface="Cambria" panose="02040503050406030204" pitchFamily="18" charset="0"/>
              </a:rPr>
              <a:t>Pin 1 and 4 are tied to a high level to override the clear an set signals.</a:t>
            </a:r>
          </a:p>
          <a:p>
            <a:endParaRPr lang="en-US" sz="1200" b="1" dirty="0" smtClean="0">
              <a:latin typeface="Cambria" panose="02040503050406030204" pitchFamily="18" charset="0"/>
            </a:endParaRPr>
          </a:p>
          <a:p>
            <a:r>
              <a:rPr lang="en-US" sz="1200" b="1" dirty="0" smtClean="0">
                <a:latin typeface="Cambria" panose="02040503050406030204" pitchFamily="18" charset="0"/>
              </a:rPr>
              <a:t>As a positive going edge occurs on pin 3 (the clock) the signal at pin 2 will be </a:t>
            </a:r>
            <a:r>
              <a:rPr lang="en-US" sz="1200" b="1" dirty="0" err="1" smtClean="0">
                <a:latin typeface="Cambria" panose="02040503050406030204" pitchFamily="18" charset="0"/>
              </a:rPr>
              <a:t>latced</a:t>
            </a:r>
            <a:r>
              <a:rPr lang="en-US" sz="1200" b="1" dirty="0" smtClean="0">
                <a:latin typeface="Cambria" panose="02040503050406030204" pitchFamily="18" charset="0"/>
              </a:rPr>
              <a:t> to the output Q1.</a:t>
            </a:r>
            <a:endParaRPr lang="en-US" sz="1200" b="1" dirty="0">
              <a:latin typeface="Cambria" panose="02040503050406030204" pitchFamily="18" charset="0"/>
            </a:endParaRPr>
          </a:p>
          <a:p>
            <a:endParaRPr lang="en-US" sz="1200" b="1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6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200" y="1676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5" y="495427"/>
            <a:ext cx="8218670" cy="586092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00722" y="4197100"/>
            <a:ext cx="1190555" cy="230430"/>
          </a:xfrm>
          <a:prstGeom prst="roundRect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500722" y="5168907"/>
            <a:ext cx="1190555" cy="230430"/>
          </a:xfrm>
          <a:prstGeom prst="roundRect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418954" y="1586180"/>
            <a:ext cx="31351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dirty="0" smtClean="0">
                <a:latin typeface="Cambria" panose="02040503050406030204" pitchFamily="18" charset="0"/>
                <a:cs typeface="Arial" pitchFamily="34" charset="0"/>
              </a:rPr>
              <a:t>This circuit is used to detect the direction of rotation of the DC motor.</a:t>
            </a:r>
          </a:p>
          <a:p>
            <a:endParaRPr lang="en-US" altLang="en-US" sz="1600" dirty="0">
              <a:latin typeface="Cambria" panose="02040503050406030204" pitchFamily="18" charset="0"/>
              <a:cs typeface="Arial" pitchFamily="34" charset="0"/>
            </a:endParaRPr>
          </a:p>
          <a:p>
            <a:r>
              <a:rPr lang="en-US" altLang="en-US" sz="1600" dirty="0" smtClean="0">
                <a:latin typeface="Cambria" panose="02040503050406030204" pitchFamily="18" charset="0"/>
                <a:cs typeface="Arial" pitchFamily="34" charset="0"/>
              </a:rPr>
              <a:t>One of the output signals connects to an LED, the other connects to an input on the myDAQ, this will be used to indicate direction on the front panel.</a:t>
            </a:r>
          </a:p>
          <a:p>
            <a:endParaRPr lang="en-US" sz="1600" dirty="0">
              <a:latin typeface="Cambria" panose="02040503050406030204" pitchFamily="18" charset="0"/>
              <a:cs typeface="Arial" pitchFamily="34" charset="0"/>
            </a:endParaRPr>
          </a:p>
          <a:p>
            <a:r>
              <a:rPr lang="en-US" sz="1600" dirty="0" smtClean="0">
                <a:latin typeface="Cambria" panose="02040503050406030204" pitchFamily="18" charset="0"/>
                <a:cs typeface="Arial" pitchFamily="34" charset="0"/>
              </a:rPr>
              <a:t>Your circuit will not work as expected without the pull-up resistors.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7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4085" y="261627"/>
            <a:ext cx="79498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myDAQ Motor Speed</a:t>
            </a:r>
          </a:p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LabVIEW Front Panel (video)</a:t>
            </a:r>
          </a:p>
        </p:txBody>
      </p:sp>
      <p:pic>
        <p:nvPicPr>
          <p:cNvPr id="3" name="MAH036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730" y="1989759"/>
            <a:ext cx="6556665" cy="3688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820" y="2276850"/>
            <a:ext cx="3624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mbria" panose="02040503050406030204" pitchFamily="18" charset="0"/>
              </a:rPr>
              <a:t>Video of the DC motor Encoder.</a:t>
            </a: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r>
              <a:rPr lang="en-US" sz="1200" b="1" dirty="0" smtClean="0">
                <a:latin typeface="Cambria" panose="02040503050406030204" pitchFamily="18" charset="0"/>
              </a:rPr>
              <a:t>The magnet wheel is comprised of three magnets with 3 north and south poles.</a:t>
            </a: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r>
              <a:rPr lang="en-US" sz="1200" b="1" dirty="0" smtClean="0">
                <a:latin typeface="Cambria" panose="02040503050406030204" pitchFamily="18" charset="0"/>
              </a:rPr>
              <a:t>As the motor rotates 3 pulses occur on each Hall sensor output.</a:t>
            </a: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endParaRPr lang="en-US" sz="1200" b="1" dirty="0" smtClean="0">
              <a:latin typeface="Cambria" panose="02040503050406030204" pitchFamily="18" charset="0"/>
            </a:endParaRPr>
          </a:p>
          <a:p>
            <a:r>
              <a:rPr lang="en-US" sz="1200" b="1" dirty="0" smtClean="0">
                <a:latin typeface="Cambria" panose="02040503050406030204" pitchFamily="18" charset="0"/>
              </a:rPr>
              <a:t>The motor is rotated CW and CCW.</a:t>
            </a:r>
          </a:p>
        </p:txBody>
      </p:sp>
    </p:spTree>
    <p:extLst>
      <p:ext uri="{BB962C8B-B14F-4D97-AF65-F5344CB8AC3E}">
        <p14:creationId xmlns:p14="http://schemas.microsoft.com/office/powerpoint/2010/main" val="39931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1159" y="158590"/>
            <a:ext cx="50113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74HC74 D-Flip Flop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15" y="1092625"/>
            <a:ext cx="6444597" cy="5160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99206" y="522928"/>
            <a:ext cx="4209189" cy="3466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395138" y="1770348"/>
            <a:ext cx="21907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3843" y="87765"/>
            <a:ext cx="794983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Motor Speed with Optical Sensor (video)</a:t>
            </a:r>
          </a:p>
        </p:txBody>
      </p:sp>
      <p:pic>
        <p:nvPicPr>
          <p:cNvPr id="2" name="MAH036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947" y="1777585"/>
            <a:ext cx="6951305" cy="3910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820" y="2276850"/>
            <a:ext cx="3624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mbria" panose="02040503050406030204" pitchFamily="18" charset="0"/>
              </a:rPr>
              <a:t>In this example and optical switch measures the rotation speed of the output shaft.  1 hole is drilled into the aluminum plate.  As the motor rotated the optical switch gap is blocked or opened.  The rotation causes 1 pulse per revolution.</a:t>
            </a: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endParaRPr lang="en-US" sz="1200" b="1" dirty="0" smtClean="0">
              <a:latin typeface="Cambria" panose="02040503050406030204" pitchFamily="18" charset="0"/>
            </a:endParaRPr>
          </a:p>
          <a:p>
            <a:r>
              <a:rPr lang="en-US" sz="1200" b="1" dirty="0" smtClean="0">
                <a:latin typeface="Cambria" panose="02040503050406030204" pitchFamily="18" charset="0"/>
              </a:rPr>
              <a:t>The output signal is shown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13832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200" y="1676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71450" y="202980"/>
            <a:ext cx="8232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Encoder and Optical Sensor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235" y="1213279"/>
            <a:ext cx="5954580" cy="37344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0996" y="1047891"/>
            <a:ext cx="249998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Encoder pulses per second = 147.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There are 3 pulses per revolution.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147/3  = 49.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Motor rotates at 49 rev/sec.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X 60 = 2940 RPM.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Gear Ratio is 30:1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Divide RPM by 30 equals 98 RPM.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Divide by 60 equals 1.64 rev/second.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71451" y="5128513"/>
            <a:ext cx="347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Rotation frequency = 1.64 seconds.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71451" y="5678603"/>
            <a:ext cx="2606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Rotation period = 608 ms.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754766" y="1676400"/>
            <a:ext cx="1534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Optical Sensor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92435" y="4187882"/>
            <a:ext cx="1559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Encoder Signal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597071" y="3157107"/>
            <a:ext cx="1113745" cy="1193613"/>
          </a:xfrm>
          <a:prstGeom prst="roundRect">
            <a:avLst/>
          </a:prstGeom>
          <a:solidFill>
            <a:srgbClr val="FFFF00">
              <a:alpha val="1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817704" y="261628"/>
            <a:ext cx="66462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Torque (Rotational Force)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96" y="1105639"/>
            <a:ext cx="7418453" cy="3230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121" y="4043480"/>
            <a:ext cx="68294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04925" y="95162"/>
            <a:ext cx="5982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Slide Index – Week 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2103" y="1018492"/>
            <a:ext cx="3152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Slides                      Topic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31772" y="1499848"/>
            <a:ext cx="405354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3	Geared DC Motor with Encoder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4	Hall Sensor Review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6	Quadrature Encoding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10	74HC74 D-Type FF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15	Encoder with Optical Sensor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16	Measuring Torque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17	Gear Trains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21	Basic DC Brushed Motors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23 	H-Bridge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28	Lab 6 Front Panel	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31	Lab 6 Block Diagram	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8729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76" y="407487"/>
            <a:ext cx="5299890" cy="55093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95266" y="412453"/>
            <a:ext cx="36155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Calibri" panose="020F0502020204030204" pitchFamily="34" charset="0"/>
                <a:cs typeface="Arial" pitchFamily="34" charset="0"/>
              </a:rPr>
              <a:t>This instrument is used to measure the turning torque on bottle caps.</a:t>
            </a:r>
          </a:p>
          <a:p>
            <a:endParaRPr lang="en-US" altLang="en-US" sz="1400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altLang="en-US" sz="1400" dirty="0">
                <a:latin typeface="Calibri" panose="020F0502020204030204" pitchFamily="34" charset="0"/>
                <a:cs typeface="Arial" pitchFamily="34" charset="0"/>
              </a:rPr>
              <a:t>The range is from 0 to 10 N.m.</a:t>
            </a:r>
          </a:p>
          <a:p>
            <a:endParaRPr lang="en-US" altLang="en-US" sz="1400" dirty="0">
              <a:latin typeface="Calibri" panose="020F0502020204030204" pitchFamily="34" charset="0"/>
              <a:cs typeface="Arial" pitchFamily="34" charset="0"/>
            </a:endParaRPr>
          </a:p>
          <a:p>
            <a:endParaRPr lang="en-US" altLang="en-US" sz="1400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altLang="en-US" sz="1400" dirty="0" smtClean="0">
                <a:latin typeface="Calibri" panose="020F0502020204030204" pitchFamily="34" charset="0"/>
                <a:cs typeface="Arial" pitchFamily="34" charset="0"/>
              </a:rPr>
              <a:t>The torque for the nuts on a car wheel is between 75 to 100 foot-pounds, or 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about 135 newton-meter. </a:t>
            </a:r>
          </a:p>
          <a:p>
            <a:endParaRPr lang="en-US" sz="1400" dirty="0"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This is about 1000 time greater than the motor used in the lab. The lab motor has a maximum torque of about 0.1 foot-pounds or 0.127 Nm.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480" y="3588304"/>
            <a:ext cx="2867025" cy="2943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730" y="3659430"/>
            <a:ext cx="2286118" cy="48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182480" y="261628"/>
            <a:ext cx="59166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Geared </a:t>
            </a:r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Motor – Force </a:t>
            </a:r>
            <a:endParaRPr 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816" y="919301"/>
            <a:ext cx="4153350" cy="2676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01" y="3849846"/>
            <a:ext cx="2704773" cy="2011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785" y="1163105"/>
            <a:ext cx="3886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5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562740" y="164575"/>
            <a:ext cx="6604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Gears and Drive Trains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266" name="Picture 2" descr="http://www.technologystudent.com/images5/gr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554662"/>
            <a:ext cx="3432175" cy="18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08599" y="50830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http://www.technologystudent.com/gears1/gears8.htm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76424" y="1047892"/>
            <a:ext cx="8405721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Gears and gear trains are used to: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	1) Increase or decrease speed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	2) Increase or decrease torque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Torque is a turning or twisting force measured in Newton .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metre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 (Nm).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A gear train is a group of gears used to achieve the desired torque or speed.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Gear Ratio – Ratio between the driving device and the final output.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Example a motor rotates at 30 rev/second, the output shaft rotates at 1 rev/second, the gear ratio is 30:1.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72419" y="118366"/>
            <a:ext cx="6604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Gears and Drive Trains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55" y="1201510"/>
            <a:ext cx="4637440" cy="4562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67" y="2930440"/>
            <a:ext cx="4076290" cy="30903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97470" y="4575310"/>
            <a:ext cx="1344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Drive Gear – attached to the motor.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225738" y="3278804"/>
            <a:ext cx="118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Gear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74829" y="5984079"/>
            <a:ext cx="5952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Gear Ratio = Driven Gear/Drive Gear   = 30/20 = 1.5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600168" y="3551574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 teeth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51966" y="4616944"/>
            <a:ext cx="9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0 teeth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79186" y="1152340"/>
            <a:ext cx="64022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load gear turns slower than the drive gear but has  greater torque. The direction is reversed.</a:t>
            </a:r>
          </a:p>
          <a:p>
            <a:endParaRPr lang="en-US" dirty="0"/>
          </a:p>
          <a:p>
            <a:r>
              <a:rPr lang="en-US" dirty="0" smtClean="0"/>
              <a:t>If the drive gear turns at 100 RPM with a torque of 5 </a:t>
            </a:r>
            <a:r>
              <a:rPr lang="en-US" dirty="0" err="1" smtClean="0"/>
              <a:t>N.m</a:t>
            </a:r>
            <a:r>
              <a:rPr lang="en-US" dirty="0" smtClean="0"/>
              <a:t> the driven gear will turn 66 RPM and have a torque of 7.5 </a:t>
            </a:r>
            <a:r>
              <a:rPr lang="en-US" dirty="0" err="1" smtClean="0"/>
              <a:t>N.m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2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72419" y="118366"/>
            <a:ext cx="6604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Gears and Drive Trains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99" y="971080"/>
            <a:ext cx="5168278" cy="2082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60" y="3593507"/>
            <a:ext cx="4981623" cy="15012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760" y="982625"/>
            <a:ext cx="5116513" cy="80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140" y="2652255"/>
            <a:ext cx="5863200" cy="21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7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05643" y="164576"/>
            <a:ext cx="811901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Compound Gears and Drive Trains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22" y="1087906"/>
            <a:ext cx="8591357" cy="3655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971" y="4735606"/>
            <a:ext cx="2945662" cy="15348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2030" y="4735605"/>
            <a:ext cx="53896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The gear set to the left is from the motor used in the lab.  At 12 VDC the output shaft rotates at 103 RPM with a maximum torque of 0.127 Nm.  The motor has a gear ratio of 30:1  If the output shaft is turning at 103 RPMs the motor is rotating at 3090 RPM or 51.5 RPS.  The hall sensors will produce pulses at a rate of 154.5 Hz</a:t>
            </a:r>
            <a:r>
              <a:rPr lang="en-US" sz="1600" dirty="0" smtClean="0">
                <a:latin typeface="Calibri" panose="020F0502020204030204" pitchFamily="34" charset="0"/>
              </a:rPr>
              <a:t>.  Total gear ratio = 2.5 x 3 x 4 = 30</a:t>
            </a:r>
            <a:endParaRPr lang="en-US" sz="1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35511" y="271152"/>
            <a:ext cx="7395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Basic Brushed DC Motors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242" name="Picture 2" descr="File:Simplest Possible Commutator - Rotor View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876" y="1600200"/>
            <a:ext cx="2907126" cy="3913188"/>
          </a:xfrm>
          <a:prstGeom prst="rect">
            <a:avLst/>
          </a:prstGeom>
          <a:noFill/>
        </p:spPr>
      </p:pic>
      <p:pic>
        <p:nvPicPr>
          <p:cNvPr id="10244" name="Picture 4" descr="File:Simplest Possible Commutator - Brush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0051" y="1597275"/>
            <a:ext cx="4251267" cy="387007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172608" y="5549384"/>
            <a:ext cx="2490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hlink"/>
                </a:solidFill>
                <a:latin typeface="Calibri" panose="020F0502020204030204" pitchFamily="34" charset="0"/>
              </a:rPr>
              <a:t>DC Motor -- Wired Rotor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68258" y="5558909"/>
            <a:ext cx="4111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hlink"/>
                </a:solidFill>
                <a:latin typeface="Calibri" panose="020F0502020204030204" pitchFamily="34" charset="0"/>
              </a:rPr>
              <a:t>Brushes on the stator of a small DC Motor</a:t>
            </a:r>
          </a:p>
        </p:txBody>
      </p:sp>
    </p:spTree>
    <p:extLst>
      <p:ext uri="{BB962C8B-B14F-4D97-AF65-F5344CB8AC3E}">
        <p14:creationId xmlns:p14="http://schemas.microsoft.com/office/powerpoint/2010/main" val="404430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27870" y="271152"/>
            <a:ext cx="7395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Basic DC Brushed Motors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6082" name="Picture 2" descr="http://www.submarineboat.com/images/rov/dc_mot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7030" y="1418430"/>
            <a:ext cx="6061075" cy="45458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29126" y="4953000"/>
            <a:ext cx="137973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Commutator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157668" y="1450861"/>
            <a:ext cx="202455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hlink"/>
                </a:solidFill>
                <a:latin typeface="Calibri" panose="020F0502020204030204" pitchFamily="34" charset="0"/>
              </a:rPr>
              <a:t>DC Motor Components</a:t>
            </a:r>
          </a:p>
          <a:p>
            <a:endParaRPr lang="en-US" dirty="0">
              <a:solidFill>
                <a:schemeClr val="hlink"/>
              </a:solidFill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This picture shows the details of one of the two brushes touching the commutator of the rotor.  The commutator provides a path for current to flow through the coils of wire attached to the rotor.</a:t>
            </a:r>
          </a:p>
        </p:txBody>
      </p:sp>
    </p:spTree>
    <p:extLst>
      <p:ext uri="{BB962C8B-B14F-4D97-AF65-F5344CB8AC3E}">
        <p14:creationId xmlns:p14="http://schemas.microsoft.com/office/powerpoint/2010/main" val="27390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200" y="1676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47887" y="271152"/>
            <a:ext cx="4955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Simple H-Bridge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404568" y="1198094"/>
            <a:ext cx="75099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hlink"/>
                </a:solidFill>
                <a:latin typeface="Calibri" panose="020F0502020204030204" pitchFamily="34" charset="0"/>
              </a:rPr>
              <a:t>H-Bridge Manual Operation: </a:t>
            </a:r>
          </a:p>
          <a:p>
            <a:r>
              <a:rPr lang="en-US" dirty="0">
                <a:latin typeface="Calibri" panose="020F0502020204030204" pitchFamily="34" charset="0"/>
              </a:rPr>
              <a:t>A group of four switches are used to control the direction of a DC motor.  The circuit reverses which pins on the motor receive the positive and negative signals.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3113" y="2471591"/>
            <a:ext cx="3833812" cy="388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995493" y="2626843"/>
            <a:ext cx="435818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hlink"/>
                </a:solidFill>
                <a:latin typeface="Calibri" panose="020F0502020204030204" pitchFamily="34" charset="0"/>
              </a:rPr>
              <a:t>Clock Wise Operation</a:t>
            </a:r>
          </a:p>
          <a:p>
            <a:endParaRPr lang="en-US" dirty="0">
              <a:solidFill>
                <a:schemeClr val="hlink"/>
              </a:solidFill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High Left, Low Right Closed</a:t>
            </a:r>
          </a:p>
          <a:p>
            <a:r>
              <a:rPr lang="en-US" dirty="0">
                <a:latin typeface="Calibri" panose="020F0502020204030204" pitchFamily="34" charset="0"/>
              </a:rPr>
              <a:t>Positive on left of motor, Negative on right of motor.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6071693" y="4417543"/>
            <a:ext cx="435818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hlink"/>
                </a:solidFill>
                <a:latin typeface="Calibri" panose="020F0502020204030204" pitchFamily="34" charset="0"/>
              </a:rPr>
              <a:t>Counter Clock Wise</a:t>
            </a:r>
          </a:p>
          <a:p>
            <a:endParaRPr lang="en-US" dirty="0">
              <a:solidFill>
                <a:schemeClr val="hlink"/>
              </a:solidFill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High Right, Low Left Closed</a:t>
            </a:r>
          </a:p>
          <a:p>
            <a:r>
              <a:rPr lang="en-US" dirty="0">
                <a:latin typeface="Calibri" panose="020F0502020204030204" pitchFamily="34" charset="0"/>
              </a:rPr>
              <a:t>Positive on right of motor, Negative on left of motor.</a:t>
            </a:r>
          </a:p>
        </p:txBody>
      </p:sp>
    </p:spTree>
    <p:extLst>
      <p:ext uri="{BB962C8B-B14F-4D97-AF65-F5344CB8AC3E}">
        <p14:creationId xmlns:p14="http://schemas.microsoft.com/office/powerpoint/2010/main" val="326205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Motor Didirectional Rot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506418"/>
            <a:ext cx="86868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200" y="1676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70482" y="271152"/>
            <a:ext cx="7909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DC Motor Control H-Bridge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970482" y="1198093"/>
            <a:ext cx="504723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hlink"/>
                </a:solidFill>
                <a:latin typeface="Calibri" panose="020F0502020204030204" pitchFamily="34" charset="0"/>
              </a:rPr>
              <a:t>L293, L298 H-Bridge Operation: </a:t>
            </a:r>
          </a:p>
          <a:p>
            <a:r>
              <a:rPr lang="en-US" dirty="0">
                <a:latin typeface="Calibri" panose="020F0502020204030204" pitchFamily="34" charset="0"/>
              </a:rPr>
              <a:t>A group of four transistors (MOSFETS) are used to control the direction of a DC motor.  The circuit reverses which pins on the motor receive the positive and negative signals. Logic is built into the driver IC to prevent a short circuit.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8674" name="Picture 2" descr="http://www.active-robots.com/products/components/chips-ics/l2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1292" y="1069651"/>
            <a:ext cx="2813050" cy="2184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48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056981" y="261628"/>
            <a:ext cx="81676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Geared DC Motor with Encoder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25" y="3265948"/>
            <a:ext cx="3055980" cy="194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960" y="3750749"/>
            <a:ext cx="2469510" cy="266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47663" y="1309587"/>
            <a:ext cx="35770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Built in Hall Effect Sensors are separated by 90 degrees. The two sensors produce two pulses. The two combined signals produce 4 (quad) edges. They are used to measure direction and speed. There are three sections in the circular magnet. Each with a north and south pole.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404698" y="1092625"/>
            <a:ext cx="58449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The motor used in the lab has a gear ratio of 30:1.  The </a:t>
            </a:r>
            <a:r>
              <a:rPr lang="en-US" dirty="0" smtClean="0">
                <a:latin typeface="Calibri" panose="020F0502020204030204" pitchFamily="34" charset="0"/>
              </a:rPr>
              <a:t>rotor of the DC motor </a:t>
            </a:r>
            <a:r>
              <a:rPr lang="en-US" dirty="0">
                <a:latin typeface="Calibri" panose="020F0502020204030204" pitchFamily="34" charset="0"/>
              </a:rPr>
              <a:t>turns 30 times for each revolution of the output shaft. The torque will increase by a factor of </a:t>
            </a:r>
            <a:r>
              <a:rPr lang="en-US" dirty="0" smtClean="0">
                <a:latin typeface="Calibri" panose="020F0502020204030204" pitchFamily="34" charset="0"/>
              </a:rPr>
              <a:t>30, the speed at the output is reduced by a factor of 30.  The direction of the DC brushed motor is controlled by changing the voltage polarity to the positive and negative motor terminals. The link below is a short video showing the operation of the motor quadrature encoder.</a:t>
            </a: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544993" y="1309587"/>
            <a:ext cx="45719" cy="48774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565680" y="5266829"/>
            <a:ext cx="5979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4"/>
              </a:rPr>
              <a:t>http://www.youtube.com/watch?v=4YLTHjbZVP0&amp;list=PLZedxz6zGNJwsdKPQZJ_9BFq6VRrxDypK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905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7438" y="261628"/>
            <a:ext cx="88166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L293D H-Bridge Motor Controller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39890" y="-271820"/>
            <a:ext cx="5304646" cy="78277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4286" y="5679025"/>
            <a:ext cx="301909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L293D Motor Driver  (600 mA)</a:t>
            </a:r>
          </a:p>
          <a:p>
            <a:r>
              <a:rPr lang="en-US" dirty="0"/>
              <a:t>With protection Diodes.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54051" y="5223532"/>
            <a:ext cx="1021113" cy="215444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Enable   DIO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4051" y="4855988"/>
            <a:ext cx="783869" cy="215444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I/P 1  DIO4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3902" y="3014550"/>
            <a:ext cx="823944" cy="215444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I/P 2  DIO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34349" y="2610480"/>
            <a:ext cx="993734" cy="215444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Motor Supply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73902" y="3370326"/>
            <a:ext cx="668324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Motor (-)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29345" y="4539765"/>
            <a:ext cx="703591" cy="215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Motor (+)</a:t>
            </a:r>
          </a:p>
        </p:txBody>
      </p:sp>
    </p:spTree>
    <p:extLst>
      <p:ext uri="{BB962C8B-B14F-4D97-AF65-F5344CB8AC3E}">
        <p14:creationId xmlns:p14="http://schemas.microsoft.com/office/powerpoint/2010/main" val="266465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81200" y="1676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865" y="265374"/>
            <a:ext cx="7550065" cy="5876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54" y="356600"/>
            <a:ext cx="3164003" cy="3187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0465" y="6046614"/>
            <a:ext cx="2841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TB6612 Motor Driver Module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614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954487" y="371015"/>
            <a:ext cx="83726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Motor Controller Function Table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1" name="Picture 20"/>
          <p:cNvPicPr/>
          <p:nvPr/>
        </p:nvPicPr>
        <p:blipFill>
          <a:blip r:embed="rId2"/>
          <a:stretch>
            <a:fillRect/>
          </a:stretch>
        </p:blipFill>
        <p:spPr>
          <a:xfrm>
            <a:off x="2105078" y="1423074"/>
            <a:ext cx="4493385" cy="27740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17830" y="4418163"/>
            <a:ext cx="7305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The three control pins determine the motor direction, clockwise or counter-clockwise. The control signals also control whether the motor brakes or free runs to a stop.  If the motor control IC is enabled and both inputs are at the same level the motor will stop quickly(brake). If the IC is disabled the motor free runs to a stop.</a:t>
            </a:r>
            <a:endParaRPr lang="en-CA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290" y="1427949"/>
            <a:ext cx="3528796" cy="26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3359711" y="371015"/>
            <a:ext cx="55622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TB6612 Motor Driver</a:t>
            </a:r>
            <a:endParaRPr 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44" y="1197444"/>
            <a:ext cx="3490476" cy="26150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247" y="1470345"/>
            <a:ext cx="6074973" cy="4762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65" y="3936269"/>
            <a:ext cx="4907366" cy="229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0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609249" y="371015"/>
            <a:ext cx="70631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VNH5019 Motor Controller</a:t>
            </a:r>
            <a:endParaRPr 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65341" y="2642090"/>
            <a:ext cx="5180824" cy="2611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230" y="1264363"/>
            <a:ext cx="6095999" cy="49217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712" y="1372271"/>
            <a:ext cx="340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 Ampere DC motor Drive.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7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267092" y="371015"/>
            <a:ext cx="97474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Regenerative Braking in Electric Cars</a:t>
            </a:r>
            <a:endParaRPr 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7" y="1331581"/>
            <a:ext cx="7805925" cy="50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35081" y="261627"/>
            <a:ext cx="56013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myDAQ Motor Speed</a:t>
            </a:r>
          </a:p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LabVIEW Front Panel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13" y="1912594"/>
            <a:ext cx="875347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5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35081" y="261627"/>
            <a:ext cx="56013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myDAQ Motor Speed</a:t>
            </a:r>
          </a:p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LabVIEW Front Panel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963" y="1839030"/>
            <a:ext cx="8791575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9855" y="309626"/>
            <a:ext cx="79498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Motor Direction and speed Feedback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30" y="955957"/>
            <a:ext cx="11522381" cy="49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9855" y="309626"/>
            <a:ext cx="79498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Motor Direction and speed Feedback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715" y="1086295"/>
            <a:ext cx="6682470" cy="45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056981" y="261628"/>
            <a:ext cx="81676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Geared DC Motor with Encoder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239" y="1609724"/>
            <a:ext cx="5286241" cy="373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2" y="946538"/>
            <a:ext cx="2678200" cy="3543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18" y="3675086"/>
            <a:ext cx="2288439" cy="803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566" y="4581903"/>
            <a:ext cx="57901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robotshop.ca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12 volts DC     103 RPM    0.127 </a:t>
            </a:r>
            <a:r>
              <a:rPr lang="en-US" dirty="0" err="1" smtClean="0">
                <a:solidFill>
                  <a:srgbClr val="FF0000"/>
                </a:solidFill>
              </a:rPr>
              <a:t>N.m</a:t>
            </a:r>
            <a:r>
              <a:rPr lang="en-US" dirty="0" smtClean="0">
                <a:solidFill>
                  <a:srgbClr val="FF0000"/>
                </a:solidFill>
              </a:rPr>
              <a:t> torque    30:1 gear ratio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03239" y="2507280"/>
            <a:ext cx="5415106" cy="307240"/>
          </a:xfrm>
          <a:prstGeom prst="roundRect">
            <a:avLst/>
          </a:prstGeom>
          <a:solidFill>
            <a:srgbClr val="FFFF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71451" y="197354"/>
            <a:ext cx="44165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L293 Control Signals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0176" y="318195"/>
            <a:ext cx="28803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his Calibri"/>
              </a:rPr>
              <a:t>This section of the VI controls the direction of the motor and enables and disables the driver. </a:t>
            </a:r>
          </a:p>
          <a:p>
            <a:endParaRPr lang="en-US" dirty="0">
              <a:latin typeface="This Calibri"/>
            </a:endParaRPr>
          </a:p>
          <a:p>
            <a:r>
              <a:rPr lang="en-US" dirty="0">
                <a:latin typeface="This Calibri"/>
              </a:rPr>
              <a:t>The signals connect to IN1 and IN2 on the L293 motor controller.</a:t>
            </a:r>
          </a:p>
        </p:txBody>
      </p:sp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5020659" y="3100488"/>
            <a:ext cx="5799155" cy="29400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87" y="3422531"/>
            <a:ext cx="3833810" cy="19819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651" y="900112"/>
            <a:ext cx="39243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3475" y="181227"/>
            <a:ext cx="79498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LabVIEW  Block Diagram  Lab 6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17" y="1190162"/>
            <a:ext cx="7412165" cy="4610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019" y="1274730"/>
            <a:ext cx="2074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Encoder 3 pulses/rotation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0715" y="3041360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Change to RPM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863" y="3107171"/>
            <a:ext cx="957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Gear Ratio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7857" y="3443463"/>
            <a:ext cx="22649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Read Direction from 74HC74</a:t>
            </a:r>
          </a:p>
          <a:p>
            <a:r>
              <a:rPr lang="en-US" sz="1400" dirty="0">
                <a:solidFill>
                  <a:srgbClr val="FF0000"/>
                </a:solidFill>
              </a:rPr>
              <a:t>If true CW</a:t>
            </a:r>
          </a:p>
          <a:p>
            <a:r>
              <a:rPr lang="en-US" sz="1400" dirty="0">
                <a:solidFill>
                  <a:srgbClr val="FF0000"/>
                </a:solidFill>
              </a:rPr>
              <a:t>If false CCW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44960" y="1402590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Select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94056" y="4270319"/>
            <a:ext cx="3016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850" y="891393"/>
            <a:ext cx="3016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9895" y="2196612"/>
            <a:ext cx="3016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8645" y="3349136"/>
            <a:ext cx="3016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71008" y="984004"/>
            <a:ext cx="3016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9895" y="4691920"/>
            <a:ext cx="1352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Read Frequency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8274" y="4216634"/>
            <a:ext cx="30168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47924" y="950668"/>
            <a:ext cx="36241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R"/>
            </a:pPr>
            <a:endParaRPr lang="en-US" sz="1200" b="1" dirty="0" smtClean="0">
              <a:latin typeface="Cambria" panose="02040503050406030204" pitchFamily="18" charset="0"/>
            </a:endParaRPr>
          </a:p>
          <a:p>
            <a:pPr marL="228600" indent="-228600">
              <a:buAutoNum type="arabicParenR"/>
            </a:pPr>
            <a:endParaRPr lang="en-US" sz="1200" b="1" dirty="0">
              <a:latin typeface="Cambria" panose="02040503050406030204" pitchFamily="18" charset="0"/>
            </a:endParaRPr>
          </a:p>
          <a:p>
            <a:pPr marL="228600" indent="-228600">
              <a:buAutoNum type="arabicParenR"/>
            </a:pPr>
            <a:endParaRPr lang="en-US" sz="1200" b="1" dirty="0" smtClean="0">
              <a:latin typeface="Cambria" panose="02040503050406030204" pitchFamily="18" charset="0"/>
            </a:endParaRPr>
          </a:p>
          <a:p>
            <a:pPr marL="228600" indent="-228600">
              <a:buAutoNum type="arabicParenR"/>
            </a:pPr>
            <a:r>
              <a:rPr lang="en-US" sz="1200" b="1" dirty="0" smtClean="0">
                <a:latin typeface="Cambria" panose="02040503050406030204" pitchFamily="18" charset="0"/>
              </a:rPr>
              <a:t>The Frequency from the encoder is read using the timer frequency read function.</a:t>
            </a:r>
          </a:p>
          <a:p>
            <a:pPr marL="228600" indent="-228600">
              <a:buAutoNum type="arabicParenR"/>
            </a:pPr>
            <a:endParaRPr lang="en-US" sz="1200" b="1" dirty="0">
              <a:latin typeface="Cambria" panose="02040503050406030204" pitchFamily="18" charset="0"/>
            </a:endParaRPr>
          </a:p>
          <a:p>
            <a:pPr marL="228600" indent="-228600">
              <a:buAutoNum type="arabicParenR"/>
            </a:pPr>
            <a:r>
              <a:rPr lang="en-US" sz="1200" b="1" dirty="0" smtClean="0">
                <a:latin typeface="Cambria" panose="02040503050406030204" pitchFamily="18" charset="0"/>
              </a:rPr>
              <a:t>The DC motor produces 3 pulses / rotation so that is first divided.</a:t>
            </a:r>
          </a:p>
          <a:p>
            <a:pPr marL="228600" indent="-228600">
              <a:buAutoNum type="arabicParenR"/>
            </a:pPr>
            <a:endParaRPr lang="en-US" sz="1200" b="1" dirty="0">
              <a:latin typeface="Cambria" panose="02040503050406030204" pitchFamily="18" charset="0"/>
            </a:endParaRPr>
          </a:p>
          <a:p>
            <a:pPr marL="228600" indent="-228600">
              <a:buAutoNum type="arabicParenR"/>
            </a:pPr>
            <a:r>
              <a:rPr lang="en-US" sz="1200" b="1" dirty="0" smtClean="0">
                <a:latin typeface="Cambria" panose="02040503050406030204" pitchFamily="18" charset="0"/>
              </a:rPr>
              <a:t>The value from step 2 is multiplied by 60 to obtain a value in RPM.</a:t>
            </a:r>
          </a:p>
          <a:p>
            <a:pPr marL="228600" indent="-228600">
              <a:buAutoNum type="arabicParenR"/>
            </a:pPr>
            <a:endParaRPr lang="en-US" sz="1200" b="1" dirty="0">
              <a:latin typeface="Cambria" panose="02040503050406030204" pitchFamily="18" charset="0"/>
            </a:endParaRPr>
          </a:p>
          <a:p>
            <a:pPr marL="228600" indent="-228600">
              <a:buAutoNum type="arabicParenR"/>
            </a:pPr>
            <a:r>
              <a:rPr lang="en-US" sz="1200" b="1" dirty="0" smtClean="0">
                <a:latin typeface="Cambria" panose="02040503050406030204" pitchFamily="18" charset="0"/>
              </a:rPr>
              <a:t>The signal is divided by the gear train ratio to obtain the RPM speed at the output.</a:t>
            </a:r>
          </a:p>
          <a:p>
            <a:pPr marL="228600" indent="-228600">
              <a:buAutoNum type="arabicParenR"/>
            </a:pPr>
            <a:endParaRPr lang="en-US" sz="1200" b="1" dirty="0">
              <a:latin typeface="Cambria" panose="02040503050406030204" pitchFamily="18" charset="0"/>
            </a:endParaRPr>
          </a:p>
          <a:p>
            <a:pPr marL="228600" indent="-228600">
              <a:buAutoNum type="arabicParenR"/>
            </a:pPr>
            <a:r>
              <a:rPr lang="en-US" sz="1200" b="1" dirty="0" smtClean="0">
                <a:latin typeface="Cambria" panose="02040503050406030204" pitchFamily="18" charset="0"/>
              </a:rPr>
              <a:t>Read the data from the Q output of the 74HC74 latch.</a:t>
            </a:r>
          </a:p>
          <a:p>
            <a:pPr marL="228600" indent="-228600">
              <a:buAutoNum type="arabicParenR"/>
            </a:pPr>
            <a:endParaRPr lang="en-US" sz="1200" b="1" dirty="0" smtClean="0">
              <a:latin typeface="Cambria" panose="02040503050406030204" pitchFamily="18" charset="0"/>
            </a:endParaRPr>
          </a:p>
          <a:p>
            <a:pPr marL="228600" indent="-228600">
              <a:buAutoNum type="arabicParenR"/>
            </a:pPr>
            <a:r>
              <a:rPr lang="en-US" sz="1200" b="1" dirty="0" smtClean="0">
                <a:latin typeface="Cambria" panose="02040503050406030204" pitchFamily="18" charset="0"/>
              </a:rPr>
              <a:t>Display a text value of the direction.</a:t>
            </a:r>
          </a:p>
          <a:p>
            <a:pPr marL="228600" indent="-228600">
              <a:buAutoNum type="arabicParenR"/>
            </a:pPr>
            <a:endParaRPr lang="en-US" sz="1200" b="1" dirty="0" smtClean="0">
              <a:latin typeface="Cambria" panose="02040503050406030204" pitchFamily="18" charset="0"/>
            </a:endParaRPr>
          </a:p>
          <a:p>
            <a:pPr marL="228600" indent="-228600">
              <a:buAutoNum type="arabicParenR"/>
            </a:pPr>
            <a:endParaRPr lang="en-US" sz="1200" b="1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161915" y="261628"/>
            <a:ext cx="79578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Non Contact Hall Effect Sensor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25" y="1082170"/>
            <a:ext cx="4772377" cy="50439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57261" y="1300367"/>
            <a:ext cx="4915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Magnetic Field causes a small voltage perpendicular to current flow in the wire. The Hall sensor used in the motor encoder has a latched output. A south pole cause a low </a:t>
            </a:r>
            <a:r>
              <a:rPr lang="en-US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output, </a:t>
            </a:r>
            <a:r>
              <a:rPr lang="en-US" alt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a north pole causes a high output</a:t>
            </a:r>
            <a:r>
              <a:rPr lang="en-US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. The Hall sensor has three terminals. Ground, +5, and an open collector output which is pulled high using a 10k pull up resistor.  Without the pull up resistor the signal is always a logic low.</a:t>
            </a:r>
            <a:endParaRPr lang="en-US" sz="160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491" y="3697836"/>
            <a:ext cx="3407571" cy="2342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9995" y="4449609"/>
            <a:ext cx="1548013" cy="3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0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675120" y="261628"/>
            <a:ext cx="89314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Direction Detection Using Encoder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29" y="1092625"/>
            <a:ext cx="7402428" cy="502343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666560" y="2814520"/>
            <a:ext cx="4915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 smtClean="0">
                <a:latin typeface="Cambria" panose="02040503050406030204" pitchFamily="18" charset="0"/>
                <a:cs typeface="Arial" pitchFamily="34" charset="0"/>
              </a:rPr>
              <a:t>A Magnetic </a:t>
            </a:r>
            <a:r>
              <a:rPr lang="en-US" altLang="en-US" sz="1600" b="1" dirty="0">
                <a:latin typeface="Cambria" panose="02040503050406030204" pitchFamily="18" charset="0"/>
                <a:cs typeface="Arial" pitchFamily="34" charset="0"/>
              </a:rPr>
              <a:t>Field causes a small voltage </a:t>
            </a:r>
            <a:r>
              <a:rPr lang="en-US" altLang="en-US" sz="1600" b="1" dirty="0" smtClean="0">
                <a:latin typeface="Cambria" panose="02040503050406030204" pitchFamily="18" charset="0"/>
                <a:cs typeface="Arial" pitchFamily="34" charset="0"/>
              </a:rPr>
              <a:t>to be produced perpendicular </a:t>
            </a:r>
            <a:r>
              <a:rPr lang="en-US" altLang="en-US" sz="1600" b="1" dirty="0">
                <a:latin typeface="Cambria" panose="02040503050406030204" pitchFamily="18" charset="0"/>
                <a:cs typeface="Arial" pitchFamily="34" charset="0"/>
              </a:rPr>
              <a:t>to current flow in the wire. The Hall sensor used in the motor encoder has a latched output. A south pole cause a low </a:t>
            </a:r>
            <a:r>
              <a:rPr lang="en-US" altLang="en-US" sz="1600" b="1" dirty="0" smtClean="0">
                <a:latin typeface="Cambria" panose="02040503050406030204" pitchFamily="18" charset="0"/>
                <a:cs typeface="Arial" pitchFamily="34" charset="0"/>
              </a:rPr>
              <a:t>output, </a:t>
            </a:r>
            <a:r>
              <a:rPr lang="en-US" altLang="en-US" sz="1600" b="1" dirty="0">
                <a:latin typeface="Cambria" panose="02040503050406030204" pitchFamily="18" charset="0"/>
                <a:cs typeface="Arial" pitchFamily="34" charset="0"/>
              </a:rPr>
              <a:t>a north pole causes a high output</a:t>
            </a:r>
            <a:r>
              <a:rPr lang="en-US" altLang="en-US" sz="1600" b="1" dirty="0" smtClean="0">
                <a:latin typeface="Cambria" panose="02040503050406030204" pitchFamily="18" charset="0"/>
                <a:cs typeface="Arial" pitchFamily="34" charset="0"/>
              </a:rPr>
              <a:t>. The Hall sensor has three terminals. Ground, +5, and an open collector output which is pulled high using a 10k pull up resistor.  Without the pull up resistor the signal is always a logic low.</a:t>
            </a:r>
            <a:endParaRPr lang="en-US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675120" y="261628"/>
            <a:ext cx="89314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Direction Detection Using Encoder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76" y="3034834"/>
            <a:ext cx="2254266" cy="243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991" y="1109776"/>
            <a:ext cx="4114800" cy="434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5381" y="4062214"/>
            <a:ext cx="846390" cy="2497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390" y="3796878"/>
            <a:ext cx="846390" cy="249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424" y="1229964"/>
            <a:ext cx="2357576" cy="24678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8033" y="4513499"/>
            <a:ext cx="2717967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Cambria" panose="02040503050406030204" pitchFamily="18" charset="0"/>
              </a:rPr>
              <a:t>Hall effect sensors are separated by 90 degrees. The two pulses create 4 edges. (quadrature o/p</a:t>
            </a:r>
            <a:r>
              <a:rPr lang="en-US" sz="1050" b="1" dirty="0" smtClean="0">
                <a:latin typeface="Cambria" panose="02040503050406030204" pitchFamily="18" charset="0"/>
              </a:rPr>
              <a:t>).  The motor has 6 terminals. Two to supply the logic voltage for the Hall sensor.  Two wires for the DC motor supply and two wire for the quadrature encoder output.</a:t>
            </a:r>
            <a:endParaRPr lang="en-US" sz="1050" b="1" dirty="0"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465" y="1216276"/>
            <a:ext cx="3624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mbria" panose="02040503050406030204" pitchFamily="18" charset="0"/>
              </a:rPr>
              <a:t>A rotating </a:t>
            </a:r>
            <a:r>
              <a:rPr lang="en-US" sz="1200" b="1" dirty="0">
                <a:latin typeface="Cambria" panose="02040503050406030204" pitchFamily="18" charset="0"/>
              </a:rPr>
              <a:t>magnet creates </a:t>
            </a:r>
            <a:r>
              <a:rPr lang="en-US" sz="1200" b="1" dirty="0" smtClean="0">
                <a:latin typeface="Cambria" panose="02040503050406030204" pitchFamily="18" charset="0"/>
              </a:rPr>
              <a:t>pulses through the Hall sensor. </a:t>
            </a:r>
            <a:r>
              <a:rPr lang="en-US" sz="1200" b="1" dirty="0">
                <a:latin typeface="Cambria" panose="02040503050406030204" pitchFamily="18" charset="0"/>
              </a:rPr>
              <a:t>Since there are three magnetic areas there will be three pulses per revolution of the motor</a:t>
            </a:r>
            <a:r>
              <a:rPr lang="en-US" sz="1200" b="1" dirty="0" smtClean="0">
                <a:latin typeface="Cambria" panose="02040503050406030204" pitchFamily="18" charset="0"/>
              </a:rPr>
              <a:t>. There are three pulses on each Hall sensor. When both are applied to the controller they can determine motor speed and direction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145" y="2586420"/>
            <a:ext cx="846390" cy="2497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615" y="1278845"/>
            <a:ext cx="846390" cy="2497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31561" y="4497872"/>
            <a:ext cx="1556937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Calibri" panose="020F0502020204030204" pitchFamily="34" charset="0"/>
              </a:rPr>
              <a:t>30 to 1 gear reduction. Lower speed but greater torque.</a:t>
            </a:r>
          </a:p>
        </p:txBody>
      </p:sp>
    </p:spTree>
    <p:extLst>
      <p:ext uri="{BB962C8B-B14F-4D97-AF65-F5344CB8AC3E}">
        <p14:creationId xmlns:p14="http://schemas.microsoft.com/office/powerpoint/2010/main" val="246475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675120" y="261628"/>
            <a:ext cx="89314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Direction Detection Using Encoder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86" y="1223124"/>
            <a:ext cx="7527380" cy="4993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4225" y="1316725"/>
            <a:ext cx="36241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mbria" panose="02040503050406030204" pitchFamily="18" charset="0"/>
              </a:rPr>
              <a:t>These two timing diagrams demonstrate the differences in the A and B signals as the motor rotates clockwise the counter clockwise.</a:t>
            </a: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r>
              <a:rPr lang="en-US" sz="1200" b="1" dirty="0" smtClean="0">
                <a:latin typeface="Cambria" panose="02040503050406030204" pitchFamily="18" charset="0"/>
              </a:rPr>
              <a:t>The motor in the upper diagram is rotating CCW.  Assume the B signal is the clock input of our circuit.  As the B signal goes through a positive transition the logic level of the A signal is low.</a:t>
            </a: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endParaRPr lang="en-US" sz="1200" b="1" dirty="0" smtClean="0">
              <a:latin typeface="Cambria" panose="02040503050406030204" pitchFamily="18" charset="0"/>
            </a:endParaRP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endParaRPr lang="en-US" sz="1200" b="1" dirty="0" smtClean="0">
              <a:latin typeface="Cambria" panose="02040503050406030204" pitchFamily="18" charset="0"/>
            </a:endParaRP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endParaRPr lang="en-US" sz="1200" b="1" dirty="0" smtClean="0">
              <a:latin typeface="Cambria" panose="02040503050406030204" pitchFamily="18" charset="0"/>
            </a:endParaRPr>
          </a:p>
          <a:p>
            <a:r>
              <a:rPr lang="en-US" sz="1200" b="1" dirty="0">
                <a:latin typeface="Cambria" panose="02040503050406030204" pitchFamily="18" charset="0"/>
              </a:rPr>
              <a:t>The motor in </a:t>
            </a:r>
            <a:r>
              <a:rPr lang="en-US" sz="1200" b="1" dirty="0" smtClean="0">
                <a:latin typeface="Cambria" panose="02040503050406030204" pitchFamily="18" charset="0"/>
              </a:rPr>
              <a:t>the lower </a:t>
            </a:r>
            <a:r>
              <a:rPr lang="en-US" sz="1200" b="1" dirty="0">
                <a:latin typeface="Cambria" panose="02040503050406030204" pitchFamily="18" charset="0"/>
              </a:rPr>
              <a:t>diagram is rotating </a:t>
            </a:r>
            <a:r>
              <a:rPr lang="en-US" sz="1200" b="1" dirty="0" smtClean="0">
                <a:latin typeface="Cambria" panose="02040503050406030204" pitchFamily="18" charset="0"/>
              </a:rPr>
              <a:t>CW</a:t>
            </a:r>
            <a:r>
              <a:rPr lang="en-US" sz="1200" b="1" dirty="0">
                <a:latin typeface="Cambria" panose="02040503050406030204" pitchFamily="18" charset="0"/>
              </a:rPr>
              <a:t>.  Assume the B signal is the clock input of our circuit.  As the B signal goes through a positive transition the logic level of the A signal is </a:t>
            </a:r>
            <a:r>
              <a:rPr lang="en-US" sz="1200" b="1" dirty="0" smtClean="0">
                <a:latin typeface="Cambria" panose="02040503050406030204" pitchFamily="18" charset="0"/>
              </a:rPr>
              <a:t>high.</a:t>
            </a:r>
          </a:p>
          <a:p>
            <a:endParaRPr lang="en-US" sz="1200" b="1" dirty="0">
              <a:latin typeface="Cambria" panose="02040503050406030204" pitchFamily="18" charset="0"/>
            </a:endParaRPr>
          </a:p>
          <a:p>
            <a:r>
              <a:rPr lang="en-US" sz="1200" b="1" dirty="0" smtClean="0">
                <a:latin typeface="Cambria" panose="02040503050406030204" pitchFamily="18" charset="0"/>
              </a:rPr>
              <a:t>The reason the signals produce the pulses in this pattern is that the sensors are placed 90 degrees apart from each other.</a:t>
            </a:r>
            <a:endParaRPr lang="en-US" sz="1200" b="1" dirty="0">
              <a:latin typeface="Cambria" panose="0204050305040603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12060" y="3464011"/>
            <a:ext cx="7064004" cy="173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7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2483134" y="261628"/>
            <a:ext cx="73154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Gear Train of lab DC motor.</a:t>
            </a:r>
            <a:endParaRPr lang="en-US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CAM8302E  F2018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EEA-209C-4598-B68F-AE8C8CE50CE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75" y="1194480"/>
            <a:ext cx="11298630" cy="4170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65" y="308043"/>
            <a:ext cx="1648619" cy="104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9331</TotalTime>
  <Words>1991</Words>
  <Application>Microsoft Office PowerPoint</Application>
  <PresentationFormat>Widescreen</PresentationFormat>
  <Paragraphs>321</Paragraphs>
  <Slides>41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Cambria</vt:lpstr>
      <vt:lpstr>This 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CAM8302E F2009</dc:subject>
  <dc:creator>Michel Hanbury</dc:creator>
  <cp:keywords>CAM8302E;Labview;Labjack;Arrays;FileIO</cp:keywords>
  <cp:lastModifiedBy>Michel Hanbury</cp:lastModifiedBy>
  <cp:revision>191</cp:revision>
  <cp:lastPrinted>2017-12-01T09:42:12Z</cp:lastPrinted>
  <dcterms:created xsi:type="dcterms:W3CDTF">2009-10-07T18:12:29Z</dcterms:created>
  <dcterms:modified xsi:type="dcterms:W3CDTF">2018-10-24T14:20:46Z</dcterms:modified>
</cp:coreProperties>
</file>