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514" r:id="rId2"/>
    <p:sldId id="257" r:id="rId3"/>
    <p:sldId id="426" r:id="rId4"/>
    <p:sldId id="422" r:id="rId5"/>
    <p:sldId id="423" r:id="rId6"/>
    <p:sldId id="424" r:id="rId7"/>
    <p:sldId id="258" r:id="rId8"/>
    <p:sldId id="259" r:id="rId9"/>
    <p:sldId id="260" r:id="rId10"/>
    <p:sldId id="261" r:id="rId11"/>
    <p:sldId id="262" r:id="rId12"/>
    <p:sldId id="263" r:id="rId13"/>
    <p:sldId id="267" r:id="rId14"/>
    <p:sldId id="270" r:id="rId15"/>
    <p:sldId id="271" r:id="rId16"/>
    <p:sldId id="272" r:id="rId17"/>
    <p:sldId id="275" r:id="rId18"/>
    <p:sldId id="427" r:id="rId19"/>
    <p:sldId id="276" r:id="rId20"/>
    <p:sldId id="277" r:id="rId21"/>
    <p:sldId id="278" r:id="rId22"/>
    <p:sldId id="280" r:id="rId23"/>
    <p:sldId id="281" r:id="rId24"/>
    <p:sldId id="282" r:id="rId25"/>
    <p:sldId id="283" r:id="rId26"/>
    <p:sldId id="284" r:id="rId27"/>
    <p:sldId id="291" r:id="rId28"/>
    <p:sldId id="292" r:id="rId29"/>
    <p:sldId id="293" r:id="rId30"/>
    <p:sldId id="295" r:id="rId31"/>
    <p:sldId id="299" r:id="rId32"/>
    <p:sldId id="300" r:id="rId33"/>
    <p:sldId id="302" r:id="rId34"/>
    <p:sldId id="303" r:id="rId35"/>
    <p:sldId id="308" r:id="rId36"/>
    <p:sldId id="309" r:id="rId37"/>
    <p:sldId id="310" r:id="rId38"/>
    <p:sldId id="311" r:id="rId39"/>
    <p:sldId id="315" r:id="rId40"/>
    <p:sldId id="319" r:id="rId41"/>
    <p:sldId id="324" r:id="rId42"/>
    <p:sldId id="326" r:id="rId43"/>
    <p:sldId id="335" r:id="rId44"/>
    <p:sldId id="336" r:id="rId45"/>
    <p:sldId id="342" r:id="rId46"/>
    <p:sldId id="343" r:id="rId47"/>
    <p:sldId id="345" r:id="rId48"/>
    <p:sldId id="347" r:id="rId49"/>
    <p:sldId id="349" r:id="rId50"/>
    <p:sldId id="350" r:id="rId51"/>
    <p:sldId id="352" r:id="rId52"/>
    <p:sldId id="353" r:id="rId53"/>
    <p:sldId id="432" r:id="rId54"/>
    <p:sldId id="433" r:id="rId55"/>
    <p:sldId id="434" r:id="rId56"/>
    <p:sldId id="435" r:id="rId57"/>
    <p:sldId id="436" r:id="rId58"/>
    <p:sldId id="437" r:id="rId59"/>
    <p:sldId id="438" r:id="rId60"/>
    <p:sldId id="447" r:id="rId61"/>
    <p:sldId id="515" r:id="rId62"/>
    <p:sldId id="452" r:id="rId63"/>
    <p:sldId id="355" r:id="rId64"/>
    <p:sldId id="357" r:id="rId65"/>
    <p:sldId id="361" r:id="rId66"/>
    <p:sldId id="478" r:id="rId67"/>
    <p:sldId id="364" r:id="rId68"/>
    <p:sldId id="365" r:id="rId69"/>
    <p:sldId id="366" r:id="rId70"/>
    <p:sldId id="368" r:id="rId71"/>
    <p:sldId id="369" r:id="rId72"/>
    <p:sldId id="370" r:id="rId73"/>
    <p:sldId id="372" r:id="rId74"/>
    <p:sldId id="373" r:id="rId75"/>
    <p:sldId id="374" r:id="rId76"/>
    <p:sldId id="376" r:id="rId77"/>
    <p:sldId id="383" r:id="rId78"/>
    <p:sldId id="392" r:id="rId79"/>
    <p:sldId id="405" r:id="rId80"/>
    <p:sldId id="407" r:id="rId81"/>
    <p:sldId id="409" r:id="rId82"/>
    <p:sldId id="410" r:id="rId83"/>
    <p:sldId id="411" r:id="rId84"/>
    <p:sldId id="412" r:id="rId85"/>
    <p:sldId id="419" r:id="rId86"/>
    <p:sldId id="420" r:id="rId87"/>
    <p:sldId id="421" r:id="rId88"/>
    <p:sldId id="457" r:id="rId89"/>
    <p:sldId id="458" r:id="rId90"/>
    <p:sldId id="459" r:id="rId91"/>
    <p:sldId id="461" r:id="rId92"/>
    <p:sldId id="462" r:id="rId93"/>
    <p:sldId id="463" r:id="rId94"/>
    <p:sldId id="464" r:id="rId95"/>
    <p:sldId id="469" r:id="rId96"/>
    <p:sldId id="473" r:id="rId97"/>
    <p:sldId id="474" r:id="rId98"/>
    <p:sldId id="475" r:id="rId99"/>
    <p:sldId id="511" r:id="rId100"/>
    <p:sldId id="476" r:id="rId101"/>
    <p:sldId id="510" r:id="rId102"/>
    <p:sldId id="479" r:id="rId103"/>
    <p:sldId id="481" r:id="rId104"/>
    <p:sldId id="482" r:id="rId105"/>
    <p:sldId id="512" r:id="rId106"/>
    <p:sldId id="513" r:id="rId107"/>
    <p:sldId id="483" r:id="rId108"/>
    <p:sldId id="484" r:id="rId109"/>
    <p:sldId id="485" r:id="rId110"/>
    <p:sldId id="487" r:id="rId111"/>
    <p:sldId id="489" r:id="rId112"/>
    <p:sldId id="504" r:id="rId113"/>
    <p:sldId id="506" r:id="rId114"/>
    <p:sldId id="517" r:id="rId115"/>
    <p:sldId id="507" r:id="rId116"/>
    <p:sldId id="509" r:id="rId117"/>
    <p:sldId id="501" r:id="rId118"/>
    <p:sldId id="519" r:id="rId119"/>
    <p:sldId id="521" r:id="rId120"/>
    <p:sldId id="522"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83809F-A31E-4220-83D9-C840DDDCC065}" type="datetimeFigureOut">
              <a:rPr lang="en-US" smtClean="0"/>
              <a:t>12/5/2018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37BF3-6764-4068-8FCE-AF57BBC519BE}" type="slidenum">
              <a:rPr lang="en-US" smtClean="0"/>
              <a:t>‹#›</a:t>
            </a:fld>
            <a:endParaRPr lang="en-US" dirty="0"/>
          </a:p>
        </p:txBody>
      </p:sp>
    </p:spTree>
    <p:extLst>
      <p:ext uri="{BB962C8B-B14F-4D97-AF65-F5344CB8AC3E}">
        <p14:creationId xmlns:p14="http://schemas.microsoft.com/office/powerpoint/2010/main" val="175780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978B76-A8EB-41A0-82A7-32B89B78A1FD}" type="slidenum">
              <a:rPr lang="en-US" smtClean="0"/>
              <a:pPr>
                <a:defRPr/>
              </a:pPr>
              <a:t>1</a:t>
            </a:fld>
            <a:endParaRPr lang="en-US" dirty="0"/>
          </a:p>
        </p:txBody>
      </p:sp>
    </p:spTree>
    <p:extLst>
      <p:ext uri="{BB962C8B-B14F-4D97-AF65-F5344CB8AC3E}">
        <p14:creationId xmlns:p14="http://schemas.microsoft.com/office/powerpoint/2010/main" val="64022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78</a:t>
            </a:fld>
            <a:endParaRPr lang="en-US"/>
          </a:p>
        </p:txBody>
      </p:sp>
    </p:spTree>
    <p:extLst>
      <p:ext uri="{BB962C8B-B14F-4D97-AF65-F5344CB8AC3E}">
        <p14:creationId xmlns:p14="http://schemas.microsoft.com/office/powerpoint/2010/main" val="72762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80</a:t>
            </a:fld>
            <a:endParaRPr lang="en-US"/>
          </a:p>
        </p:txBody>
      </p:sp>
    </p:spTree>
    <p:extLst>
      <p:ext uri="{BB962C8B-B14F-4D97-AF65-F5344CB8AC3E}">
        <p14:creationId xmlns:p14="http://schemas.microsoft.com/office/powerpoint/2010/main" val="3789409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85</a:t>
            </a:fld>
            <a:endParaRPr lang="en-US"/>
          </a:p>
        </p:txBody>
      </p:sp>
    </p:spTree>
    <p:extLst>
      <p:ext uri="{BB962C8B-B14F-4D97-AF65-F5344CB8AC3E}">
        <p14:creationId xmlns:p14="http://schemas.microsoft.com/office/powerpoint/2010/main" val="769605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86</a:t>
            </a:fld>
            <a:endParaRPr lang="en-US"/>
          </a:p>
        </p:txBody>
      </p:sp>
    </p:spTree>
    <p:extLst>
      <p:ext uri="{BB962C8B-B14F-4D97-AF65-F5344CB8AC3E}">
        <p14:creationId xmlns:p14="http://schemas.microsoft.com/office/powerpoint/2010/main" val="1979699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87</a:t>
            </a:fld>
            <a:endParaRPr lang="en-US"/>
          </a:p>
        </p:txBody>
      </p:sp>
    </p:spTree>
    <p:extLst>
      <p:ext uri="{BB962C8B-B14F-4D97-AF65-F5344CB8AC3E}">
        <p14:creationId xmlns:p14="http://schemas.microsoft.com/office/powerpoint/2010/main" val="486088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112</a:t>
            </a:fld>
            <a:endParaRPr lang="en-US"/>
          </a:p>
        </p:txBody>
      </p:sp>
    </p:spTree>
    <p:extLst>
      <p:ext uri="{BB962C8B-B14F-4D97-AF65-F5344CB8AC3E}">
        <p14:creationId xmlns:p14="http://schemas.microsoft.com/office/powerpoint/2010/main" val="24835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114</a:t>
            </a:fld>
            <a:endParaRPr lang="en-US"/>
          </a:p>
        </p:txBody>
      </p:sp>
    </p:spTree>
    <p:extLst>
      <p:ext uri="{BB962C8B-B14F-4D97-AF65-F5344CB8AC3E}">
        <p14:creationId xmlns:p14="http://schemas.microsoft.com/office/powerpoint/2010/main" val="2452096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115</a:t>
            </a:fld>
            <a:endParaRPr lang="en-US"/>
          </a:p>
        </p:txBody>
      </p:sp>
    </p:spTree>
    <p:extLst>
      <p:ext uri="{BB962C8B-B14F-4D97-AF65-F5344CB8AC3E}">
        <p14:creationId xmlns:p14="http://schemas.microsoft.com/office/powerpoint/2010/main" val="291121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118</a:t>
            </a:fld>
            <a:endParaRPr lang="en-US"/>
          </a:p>
        </p:txBody>
      </p:sp>
    </p:spTree>
    <p:extLst>
      <p:ext uri="{BB962C8B-B14F-4D97-AF65-F5344CB8AC3E}">
        <p14:creationId xmlns:p14="http://schemas.microsoft.com/office/powerpoint/2010/main" val="389101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F2481A-22AB-4A46-BCCE-F45A035D5906}" type="slidenum">
              <a:rPr lang="en-US" smtClean="0"/>
              <a:t>119</a:t>
            </a:fld>
            <a:endParaRPr lang="en-US"/>
          </a:p>
        </p:txBody>
      </p:sp>
    </p:spTree>
    <p:extLst>
      <p:ext uri="{BB962C8B-B14F-4D97-AF65-F5344CB8AC3E}">
        <p14:creationId xmlns:p14="http://schemas.microsoft.com/office/powerpoint/2010/main" val="33150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978B76-A8EB-41A0-82A7-32B89B78A1FD}" type="slidenum">
              <a:rPr lang="en-US" smtClean="0"/>
              <a:pPr>
                <a:defRPr/>
              </a:pPr>
              <a:t>2</a:t>
            </a:fld>
            <a:endParaRPr lang="en-US" dirty="0"/>
          </a:p>
        </p:txBody>
      </p:sp>
    </p:spTree>
    <p:extLst>
      <p:ext uri="{BB962C8B-B14F-4D97-AF65-F5344CB8AC3E}">
        <p14:creationId xmlns:p14="http://schemas.microsoft.com/office/powerpoint/2010/main" val="2574690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F2481A-22AB-4A46-BCCE-F45A035D5906}" type="slidenum">
              <a:rPr lang="en-US" smtClean="0"/>
              <a:t>120</a:t>
            </a:fld>
            <a:endParaRPr lang="en-US" dirty="0"/>
          </a:p>
        </p:txBody>
      </p:sp>
    </p:spTree>
    <p:extLst>
      <p:ext uri="{BB962C8B-B14F-4D97-AF65-F5344CB8AC3E}">
        <p14:creationId xmlns:p14="http://schemas.microsoft.com/office/powerpoint/2010/main" val="1976567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937BF3-6764-4068-8FCE-AF57BBC519BE}" type="slidenum">
              <a:rPr lang="en-US" smtClean="0"/>
              <a:t>40</a:t>
            </a:fld>
            <a:endParaRPr lang="en-US"/>
          </a:p>
        </p:txBody>
      </p:sp>
    </p:spTree>
    <p:extLst>
      <p:ext uri="{BB962C8B-B14F-4D97-AF65-F5344CB8AC3E}">
        <p14:creationId xmlns:p14="http://schemas.microsoft.com/office/powerpoint/2010/main" val="2409324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42</a:t>
            </a:fld>
            <a:endParaRPr lang="en-US"/>
          </a:p>
        </p:txBody>
      </p:sp>
    </p:spTree>
    <p:extLst>
      <p:ext uri="{BB962C8B-B14F-4D97-AF65-F5344CB8AC3E}">
        <p14:creationId xmlns:p14="http://schemas.microsoft.com/office/powerpoint/2010/main" val="2746596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46</a:t>
            </a:fld>
            <a:endParaRPr lang="en-US"/>
          </a:p>
        </p:txBody>
      </p:sp>
    </p:spTree>
    <p:extLst>
      <p:ext uri="{BB962C8B-B14F-4D97-AF65-F5344CB8AC3E}">
        <p14:creationId xmlns:p14="http://schemas.microsoft.com/office/powerpoint/2010/main" val="4239854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55</a:t>
            </a:fld>
            <a:endParaRPr lang="en-US"/>
          </a:p>
        </p:txBody>
      </p:sp>
    </p:spTree>
    <p:extLst>
      <p:ext uri="{BB962C8B-B14F-4D97-AF65-F5344CB8AC3E}">
        <p14:creationId xmlns:p14="http://schemas.microsoft.com/office/powerpoint/2010/main" val="288384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56</a:t>
            </a:fld>
            <a:endParaRPr lang="en-US"/>
          </a:p>
        </p:txBody>
      </p:sp>
    </p:spTree>
    <p:extLst>
      <p:ext uri="{BB962C8B-B14F-4D97-AF65-F5344CB8AC3E}">
        <p14:creationId xmlns:p14="http://schemas.microsoft.com/office/powerpoint/2010/main" val="236421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65</a:t>
            </a:fld>
            <a:endParaRPr lang="en-US"/>
          </a:p>
        </p:txBody>
      </p:sp>
    </p:spTree>
    <p:extLst>
      <p:ext uri="{BB962C8B-B14F-4D97-AF65-F5344CB8AC3E}">
        <p14:creationId xmlns:p14="http://schemas.microsoft.com/office/powerpoint/2010/main" val="558903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1F1A81-8522-42CD-B454-94D40D4305FD}" type="slidenum">
              <a:rPr lang="en-US" smtClean="0"/>
              <a:pPr/>
              <a:t>71</a:t>
            </a:fld>
            <a:endParaRPr lang="en-US"/>
          </a:p>
        </p:txBody>
      </p:sp>
    </p:spTree>
    <p:extLst>
      <p:ext uri="{BB962C8B-B14F-4D97-AF65-F5344CB8AC3E}">
        <p14:creationId xmlns:p14="http://schemas.microsoft.com/office/powerpoint/2010/main" val="79475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C882CE-6981-47CE-B180-7DFD3730A118}" type="datetime1">
              <a:rPr lang="en-US" smtClean="0"/>
              <a:t>12/5/2018</a:t>
            </a:fld>
            <a:endParaRPr lang="en-US" dirty="0"/>
          </a:p>
        </p:txBody>
      </p:sp>
      <p:sp>
        <p:nvSpPr>
          <p:cNvPr id="5" name="Footer Placeholder 4"/>
          <p:cNvSpPr>
            <a:spLocks noGrp="1"/>
          </p:cNvSpPr>
          <p:nvPr>
            <p:ph type="ftr" sz="quarter" idx="11"/>
          </p:nvPr>
        </p:nvSpPr>
        <p:spPr/>
        <p:txBody>
          <a:bodyPr/>
          <a:lstStyle/>
          <a:p>
            <a:r>
              <a:rPr lang="en-US" dirty="0" smtClean="0"/>
              <a:t>CAM8302E  F2018 Exam Review</a:t>
            </a:r>
            <a:endParaRPr lang="en-US" dirty="0"/>
          </a:p>
        </p:txBody>
      </p:sp>
      <p:sp>
        <p:nvSpPr>
          <p:cNvPr id="6" name="Slide Number Placeholder 5"/>
          <p:cNvSpPr>
            <a:spLocks noGrp="1"/>
          </p:cNvSpPr>
          <p:nvPr>
            <p:ph type="sldNum" sz="quarter" idx="12"/>
          </p:nvPr>
        </p:nvSpPr>
        <p:spPr/>
        <p:txBody>
          <a:bodyPr/>
          <a:lstStyle/>
          <a:p>
            <a:fld id="{D23DE8D9-88C0-4FA4-9A1A-95E1ED9A7760}" type="slidenum">
              <a:rPr lang="en-US" smtClean="0"/>
              <a:t>‹#›</a:t>
            </a:fld>
            <a:endParaRPr lang="en-US" dirty="0"/>
          </a:p>
        </p:txBody>
      </p:sp>
    </p:spTree>
    <p:extLst>
      <p:ext uri="{BB962C8B-B14F-4D97-AF65-F5344CB8AC3E}">
        <p14:creationId xmlns:p14="http://schemas.microsoft.com/office/powerpoint/2010/main" val="196756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BA756F-E256-4510-8AB4-B040F51F8B0A}" type="datetime1">
              <a:rPr lang="en-US" smtClean="0"/>
              <a:t>12/5/2018</a:t>
            </a:fld>
            <a:endParaRPr lang="en-US" dirty="0"/>
          </a:p>
        </p:txBody>
      </p:sp>
      <p:sp>
        <p:nvSpPr>
          <p:cNvPr id="5" name="Footer Placeholder 4"/>
          <p:cNvSpPr>
            <a:spLocks noGrp="1"/>
          </p:cNvSpPr>
          <p:nvPr>
            <p:ph type="ftr" sz="quarter" idx="11"/>
          </p:nvPr>
        </p:nvSpPr>
        <p:spPr/>
        <p:txBody>
          <a:bodyPr/>
          <a:lstStyle/>
          <a:p>
            <a:r>
              <a:rPr lang="en-US" dirty="0" smtClean="0"/>
              <a:t>CAM8302E  F2018 Exam Review</a:t>
            </a:r>
            <a:endParaRPr lang="en-US" dirty="0"/>
          </a:p>
        </p:txBody>
      </p:sp>
      <p:sp>
        <p:nvSpPr>
          <p:cNvPr id="6" name="Slide Number Placeholder 5"/>
          <p:cNvSpPr>
            <a:spLocks noGrp="1"/>
          </p:cNvSpPr>
          <p:nvPr>
            <p:ph type="sldNum" sz="quarter" idx="12"/>
          </p:nvPr>
        </p:nvSpPr>
        <p:spPr/>
        <p:txBody>
          <a:bodyPr/>
          <a:lstStyle/>
          <a:p>
            <a:fld id="{D23DE8D9-88C0-4FA4-9A1A-95E1ED9A7760}" type="slidenum">
              <a:rPr lang="en-US" smtClean="0"/>
              <a:t>‹#›</a:t>
            </a:fld>
            <a:endParaRPr lang="en-US" dirty="0"/>
          </a:p>
        </p:txBody>
      </p:sp>
    </p:spTree>
    <p:extLst>
      <p:ext uri="{BB962C8B-B14F-4D97-AF65-F5344CB8AC3E}">
        <p14:creationId xmlns:p14="http://schemas.microsoft.com/office/powerpoint/2010/main" val="233710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77947D-DF0E-4025-B80F-123808993861}" type="datetime1">
              <a:rPr lang="en-US" smtClean="0"/>
              <a:t>12/5/2018</a:t>
            </a:fld>
            <a:endParaRPr lang="en-US" dirty="0"/>
          </a:p>
        </p:txBody>
      </p:sp>
      <p:sp>
        <p:nvSpPr>
          <p:cNvPr id="5" name="Footer Placeholder 4"/>
          <p:cNvSpPr>
            <a:spLocks noGrp="1"/>
          </p:cNvSpPr>
          <p:nvPr>
            <p:ph type="ftr" sz="quarter" idx="11"/>
          </p:nvPr>
        </p:nvSpPr>
        <p:spPr/>
        <p:txBody>
          <a:bodyPr/>
          <a:lstStyle/>
          <a:p>
            <a:r>
              <a:rPr lang="en-US" dirty="0" smtClean="0"/>
              <a:t>CAM8302E  F2018 Exam Review</a:t>
            </a:r>
            <a:endParaRPr lang="en-US" dirty="0"/>
          </a:p>
        </p:txBody>
      </p:sp>
      <p:sp>
        <p:nvSpPr>
          <p:cNvPr id="6" name="Slide Number Placeholder 5"/>
          <p:cNvSpPr>
            <a:spLocks noGrp="1"/>
          </p:cNvSpPr>
          <p:nvPr>
            <p:ph type="sldNum" sz="quarter" idx="12"/>
          </p:nvPr>
        </p:nvSpPr>
        <p:spPr/>
        <p:txBody>
          <a:bodyPr/>
          <a:lstStyle/>
          <a:p>
            <a:fld id="{D23DE8D9-88C0-4FA4-9A1A-95E1ED9A7760}" type="slidenum">
              <a:rPr lang="en-US" smtClean="0"/>
              <a:t>‹#›</a:t>
            </a:fld>
            <a:endParaRPr lang="en-US" dirty="0"/>
          </a:p>
        </p:txBody>
      </p:sp>
    </p:spTree>
    <p:extLst>
      <p:ext uri="{BB962C8B-B14F-4D97-AF65-F5344CB8AC3E}">
        <p14:creationId xmlns:p14="http://schemas.microsoft.com/office/powerpoint/2010/main" val="348181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2E1306-9525-4A27-B343-24F54090CCCA}" type="datetime1">
              <a:rPr lang="en-US" smtClean="0"/>
              <a:t>12/5/2018</a:t>
            </a:fld>
            <a:endParaRPr lang="en-US" dirty="0"/>
          </a:p>
        </p:txBody>
      </p:sp>
      <p:sp>
        <p:nvSpPr>
          <p:cNvPr id="5" name="Footer Placeholder 4"/>
          <p:cNvSpPr>
            <a:spLocks noGrp="1"/>
          </p:cNvSpPr>
          <p:nvPr>
            <p:ph type="ftr" sz="quarter" idx="11"/>
          </p:nvPr>
        </p:nvSpPr>
        <p:spPr/>
        <p:txBody>
          <a:bodyPr/>
          <a:lstStyle/>
          <a:p>
            <a:r>
              <a:rPr lang="en-US" dirty="0" smtClean="0"/>
              <a:t>CAM8302E  F2018 Exam Review</a:t>
            </a:r>
            <a:endParaRPr lang="en-US" dirty="0"/>
          </a:p>
        </p:txBody>
      </p:sp>
      <p:sp>
        <p:nvSpPr>
          <p:cNvPr id="6" name="Slide Number Placeholder 5"/>
          <p:cNvSpPr>
            <a:spLocks noGrp="1"/>
          </p:cNvSpPr>
          <p:nvPr>
            <p:ph type="sldNum" sz="quarter" idx="12"/>
          </p:nvPr>
        </p:nvSpPr>
        <p:spPr/>
        <p:txBody>
          <a:bodyPr/>
          <a:lstStyle/>
          <a:p>
            <a:fld id="{D23DE8D9-88C0-4FA4-9A1A-95E1ED9A7760}" type="slidenum">
              <a:rPr lang="en-US" smtClean="0"/>
              <a:t>‹#›</a:t>
            </a:fld>
            <a:endParaRPr lang="en-US" dirty="0"/>
          </a:p>
        </p:txBody>
      </p:sp>
    </p:spTree>
    <p:extLst>
      <p:ext uri="{BB962C8B-B14F-4D97-AF65-F5344CB8AC3E}">
        <p14:creationId xmlns:p14="http://schemas.microsoft.com/office/powerpoint/2010/main" val="30017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84E1D3-B844-4C1D-BDCA-04BB22F4648B}" type="datetime1">
              <a:rPr lang="en-US" smtClean="0"/>
              <a:t>12/5/2018</a:t>
            </a:fld>
            <a:endParaRPr lang="en-US" dirty="0"/>
          </a:p>
        </p:txBody>
      </p:sp>
      <p:sp>
        <p:nvSpPr>
          <p:cNvPr id="5" name="Footer Placeholder 4"/>
          <p:cNvSpPr>
            <a:spLocks noGrp="1"/>
          </p:cNvSpPr>
          <p:nvPr>
            <p:ph type="ftr" sz="quarter" idx="11"/>
          </p:nvPr>
        </p:nvSpPr>
        <p:spPr/>
        <p:txBody>
          <a:bodyPr/>
          <a:lstStyle/>
          <a:p>
            <a:r>
              <a:rPr lang="en-US" dirty="0" smtClean="0"/>
              <a:t>CAM8302E  F2018 Exam Review</a:t>
            </a:r>
            <a:endParaRPr lang="en-US" dirty="0"/>
          </a:p>
        </p:txBody>
      </p:sp>
      <p:sp>
        <p:nvSpPr>
          <p:cNvPr id="6" name="Slide Number Placeholder 5"/>
          <p:cNvSpPr>
            <a:spLocks noGrp="1"/>
          </p:cNvSpPr>
          <p:nvPr>
            <p:ph type="sldNum" sz="quarter" idx="12"/>
          </p:nvPr>
        </p:nvSpPr>
        <p:spPr/>
        <p:txBody>
          <a:bodyPr/>
          <a:lstStyle/>
          <a:p>
            <a:fld id="{D23DE8D9-88C0-4FA4-9A1A-95E1ED9A7760}" type="slidenum">
              <a:rPr lang="en-US" smtClean="0"/>
              <a:t>‹#›</a:t>
            </a:fld>
            <a:endParaRPr lang="en-US" dirty="0"/>
          </a:p>
        </p:txBody>
      </p:sp>
    </p:spTree>
    <p:extLst>
      <p:ext uri="{BB962C8B-B14F-4D97-AF65-F5344CB8AC3E}">
        <p14:creationId xmlns:p14="http://schemas.microsoft.com/office/powerpoint/2010/main" val="2943211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74BF82-C0A4-4092-83A8-8A2AB8C5C8F9}" type="datetime1">
              <a:rPr lang="en-US" smtClean="0"/>
              <a:t>12/5/2018</a:t>
            </a:fld>
            <a:endParaRPr lang="en-US" dirty="0"/>
          </a:p>
        </p:txBody>
      </p:sp>
      <p:sp>
        <p:nvSpPr>
          <p:cNvPr id="6" name="Footer Placeholder 5"/>
          <p:cNvSpPr>
            <a:spLocks noGrp="1"/>
          </p:cNvSpPr>
          <p:nvPr>
            <p:ph type="ftr" sz="quarter" idx="11"/>
          </p:nvPr>
        </p:nvSpPr>
        <p:spPr/>
        <p:txBody>
          <a:bodyPr/>
          <a:lstStyle/>
          <a:p>
            <a:r>
              <a:rPr lang="en-US" dirty="0" smtClean="0"/>
              <a:t>CAM8302E  F2018 Exam Review</a:t>
            </a:r>
            <a:endParaRPr lang="en-US" dirty="0"/>
          </a:p>
        </p:txBody>
      </p:sp>
      <p:sp>
        <p:nvSpPr>
          <p:cNvPr id="7" name="Slide Number Placeholder 6"/>
          <p:cNvSpPr>
            <a:spLocks noGrp="1"/>
          </p:cNvSpPr>
          <p:nvPr>
            <p:ph type="sldNum" sz="quarter" idx="12"/>
          </p:nvPr>
        </p:nvSpPr>
        <p:spPr/>
        <p:txBody>
          <a:bodyPr/>
          <a:lstStyle/>
          <a:p>
            <a:fld id="{D23DE8D9-88C0-4FA4-9A1A-95E1ED9A7760}" type="slidenum">
              <a:rPr lang="en-US" smtClean="0"/>
              <a:t>‹#›</a:t>
            </a:fld>
            <a:endParaRPr lang="en-US" dirty="0"/>
          </a:p>
        </p:txBody>
      </p:sp>
    </p:spTree>
    <p:extLst>
      <p:ext uri="{BB962C8B-B14F-4D97-AF65-F5344CB8AC3E}">
        <p14:creationId xmlns:p14="http://schemas.microsoft.com/office/powerpoint/2010/main" val="350256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943E5B-4505-4604-B050-737AD50C01B0}" type="datetime1">
              <a:rPr lang="en-US" smtClean="0"/>
              <a:t>12/5/2018</a:t>
            </a:fld>
            <a:endParaRPr lang="en-US" dirty="0"/>
          </a:p>
        </p:txBody>
      </p:sp>
      <p:sp>
        <p:nvSpPr>
          <p:cNvPr id="8" name="Footer Placeholder 7"/>
          <p:cNvSpPr>
            <a:spLocks noGrp="1"/>
          </p:cNvSpPr>
          <p:nvPr>
            <p:ph type="ftr" sz="quarter" idx="11"/>
          </p:nvPr>
        </p:nvSpPr>
        <p:spPr/>
        <p:txBody>
          <a:bodyPr/>
          <a:lstStyle/>
          <a:p>
            <a:r>
              <a:rPr lang="en-US" dirty="0" smtClean="0"/>
              <a:t>CAM8302E  F2018 Exam Review</a:t>
            </a:r>
            <a:endParaRPr lang="en-US" dirty="0"/>
          </a:p>
        </p:txBody>
      </p:sp>
      <p:sp>
        <p:nvSpPr>
          <p:cNvPr id="9" name="Slide Number Placeholder 8"/>
          <p:cNvSpPr>
            <a:spLocks noGrp="1"/>
          </p:cNvSpPr>
          <p:nvPr>
            <p:ph type="sldNum" sz="quarter" idx="12"/>
          </p:nvPr>
        </p:nvSpPr>
        <p:spPr/>
        <p:txBody>
          <a:bodyPr/>
          <a:lstStyle/>
          <a:p>
            <a:fld id="{D23DE8D9-88C0-4FA4-9A1A-95E1ED9A7760}" type="slidenum">
              <a:rPr lang="en-US" smtClean="0"/>
              <a:t>‹#›</a:t>
            </a:fld>
            <a:endParaRPr lang="en-US" dirty="0"/>
          </a:p>
        </p:txBody>
      </p:sp>
    </p:spTree>
    <p:extLst>
      <p:ext uri="{BB962C8B-B14F-4D97-AF65-F5344CB8AC3E}">
        <p14:creationId xmlns:p14="http://schemas.microsoft.com/office/powerpoint/2010/main" val="318712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AD1780-9047-42A5-8894-48C89E130B8B}" type="datetime1">
              <a:rPr lang="en-US" smtClean="0"/>
              <a:t>12/5/2018</a:t>
            </a:fld>
            <a:endParaRPr lang="en-US" dirty="0"/>
          </a:p>
        </p:txBody>
      </p:sp>
      <p:sp>
        <p:nvSpPr>
          <p:cNvPr id="4" name="Footer Placeholder 3"/>
          <p:cNvSpPr>
            <a:spLocks noGrp="1"/>
          </p:cNvSpPr>
          <p:nvPr>
            <p:ph type="ftr" sz="quarter" idx="11"/>
          </p:nvPr>
        </p:nvSpPr>
        <p:spPr/>
        <p:txBody>
          <a:bodyPr/>
          <a:lstStyle/>
          <a:p>
            <a:r>
              <a:rPr lang="en-US" dirty="0" smtClean="0"/>
              <a:t>CAM8302E  F2018 Exam Review</a:t>
            </a:r>
            <a:endParaRPr lang="en-US" dirty="0"/>
          </a:p>
        </p:txBody>
      </p:sp>
      <p:sp>
        <p:nvSpPr>
          <p:cNvPr id="5" name="Slide Number Placeholder 4"/>
          <p:cNvSpPr>
            <a:spLocks noGrp="1"/>
          </p:cNvSpPr>
          <p:nvPr>
            <p:ph type="sldNum" sz="quarter" idx="12"/>
          </p:nvPr>
        </p:nvSpPr>
        <p:spPr/>
        <p:txBody>
          <a:bodyPr/>
          <a:lstStyle/>
          <a:p>
            <a:fld id="{D23DE8D9-88C0-4FA4-9A1A-95E1ED9A7760}" type="slidenum">
              <a:rPr lang="en-US" smtClean="0"/>
              <a:t>‹#›</a:t>
            </a:fld>
            <a:endParaRPr lang="en-US" dirty="0"/>
          </a:p>
        </p:txBody>
      </p:sp>
    </p:spTree>
    <p:extLst>
      <p:ext uri="{BB962C8B-B14F-4D97-AF65-F5344CB8AC3E}">
        <p14:creationId xmlns:p14="http://schemas.microsoft.com/office/powerpoint/2010/main" val="2580938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13D7C-E661-472F-AD2A-020F3B485BB5}" type="datetime1">
              <a:rPr lang="en-US" smtClean="0"/>
              <a:t>12/5/2018</a:t>
            </a:fld>
            <a:endParaRPr lang="en-US" dirty="0"/>
          </a:p>
        </p:txBody>
      </p:sp>
      <p:sp>
        <p:nvSpPr>
          <p:cNvPr id="3" name="Footer Placeholder 2"/>
          <p:cNvSpPr>
            <a:spLocks noGrp="1"/>
          </p:cNvSpPr>
          <p:nvPr>
            <p:ph type="ftr" sz="quarter" idx="11"/>
          </p:nvPr>
        </p:nvSpPr>
        <p:spPr/>
        <p:txBody>
          <a:bodyPr/>
          <a:lstStyle/>
          <a:p>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fld id="{D23DE8D9-88C0-4FA4-9A1A-95E1ED9A7760}" type="slidenum">
              <a:rPr lang="en-US" smtClean="0"/>
              <a:t>‹#›</a:t>
            </a:fld>
            <a:endParaRPr lang="en-US" dirty="0"/>
          </a:p>
        </p:txBody>
      </p:sp>
    </p:spTree>
    <p:extLst>
      <p:ext uri="{BB962C8B-B14F-4D97-AF65-F5344CB8AC3E}">
        <p14:creationId xmlns:p14="http://schemas.microsoft.com/office/powerpoint/2010/main" val="3696136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43C664-DA3C-4DF8-801B-FC5C723FDA8E}" type="datetime1">
              <a:rPr lang="en-US" smtClean="0"/>
              <a:t>12/5/2018</a:t>
            </a:fld>
            <a:endParaRPr lang="en-US" dirty="0"/>
          </a:p>
        </p:txBody>
      </p:sp>
      <p:sp>
        <p:nvSpPr>
          <p:cNvPr id="6" name="Footer Placeholder 5"/>
          <p:cNvSpPr>
            <a:spLocks noGrp="1"/>
          </p:cNvSpPr>
          <p:nvPr>
            <p:ph type="ftr" sz="quarter" idx="11"/>
          </p:nvPr>
        </p:nvSpPr>
        <p:spPr/>
        <p:txBody>
          <a:bodyPr/>
          <a:lstStyle/>
          <a:p>
            <a:r>
              <a:rPr lang="en-US" dirty="0" smtClean="0"/>
              <a:t>CAM8302E  F2018 Exam Review</a:t>
            </a:r>
            <a:endParaRPr lang="en-US" dirty="0"/>
          </a:p>
        </p:txBody>
      </p:sp>
      <p:sp>
        <p:nvSpPr>
          <p:cNvPr id="7" name="Slide Number Placeholder 6"/>
          <p:cNvSpPr>
            <a:spLocks noGrp="1"/>
          </p:cNvSpPr>
          <p:nvPr>
            <p:ph type="sldNum" sz="quarter" idx="12"/>
          </p:nvPr>
        </p:nvSpPr>
        <p:spPr/>
        <p:txBody>
          <a:bodyPr/>
          <a:lstStyle/>
          <a:p>
            <a:fld id="{D23DE8D9-88C0-4FA4-9A1A-95E1ED9A7760}" type="slidenum">
              <a:rPr lang="en-US" smtClean="0"/>
              <a:t>‹#›</a:t>
            </a:fld>
            <a:endParaRPr lang="en-US" dirty="0"/>
          </a:p>
        </p:txBody>
      </p:sp>
    </p:spTree>
    <p:extLst>
      <p:ext uri="{BB962C8B-B14F-4D97-AF65-F5344CB8AC3E}">
        <p14:creationId xmlns:p14="http://schemas.microsoft.com/office/powerpoint/2010/main" val="408126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0D37C-72E5-49EC-931F-16A535442BC2}" type="datetime1">
              <a:rPr lang="en-US" smtClean="0"/>
              <a:t>12/5/2018</a:t>
            </a:fld>
            <a:endParaRPr lang="en-US" dirty="0"/>
          </a:p>
        </p:txBody>
      </p:sp>
      <p:sp>
        <p:nvSpPr>
          <p:cNvPr id="6" name="Footer Placeholder 5"/>
          <p:cNvSpPr>
            <a:spLocks noGrp="1"/>
          </p:cNvSpPr>
          <p:nvPr>
            <p:ph type="ftr" sz="quarter" idx="11"/>
          </p:nvPr>
        </p:nvSpPr>
        <p:spPr/>
        <p:txBody>
          <a:bodyPr/>
          <a:lstStyle/>
          <a:p>
            <a:r>
              <a:rPr lang="en-US" dirty="0" smtClean="0"/>
              <a:t>CAM8302E  F2018 Exam Review</a:t>
            </a:r>
            <a:endParaRPr lang="en-US" dirty="0"/>
          </a:p>
        </p:txBody>
      </p:sp>
      <p:sp>
        <p:nvSpPr>
          <p:cNvPr id="7" name="Slide Number Placeholder 6"/>
          <p:cNvSpPr>
            <a:spLocks noGrp="1"/>
          </p:cNvSpPr>
          <p:nvPr>
            <p:ph type="sldNum" sz="quarter" idx="12"/>
          </p:nvPr>
        </p:nvSpPr>
        <p:spPr/>
        <p:txBody>
          <a:bodyPr/>
          <a:lstStyle/>
          <a:p>
            <a:fld id="{D23DE8D9-88C0-4FA4-9A1A-95E1ED9A7760}" type="slidenum">
              <a:rPr lang="en-US" smtClean="0"/>
              <a:t>‹#›</a:t>
            </a:fld>
            <a:endParaRPr lang="en-US" dirty="0"/>
          </a:p>
        </p:txBody>
      </p:sp>
    </p:spTree>
    <p:extLst>
      <p:ext uri="{BB962C8B-B14F-4D97-AF65-F5344CB8AC3E}">
        <p14:creationId xmlns:p14="http://schemas.microsoft.com/office/powerpoint/2010/main" val="3843094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03976-DE43-41C9-B751-52ACBF7A6520}" type="datetime1">
              <a:rPr lang="en-US" smtClean="0"/>
              <a:t>12/5/2018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CAM8302E  F2018 Exam Review</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DE8D9-88C0-4FA4-9A1A-95E1ED9A7760}" type="slidenum">
              <a:rPr lang="en-US" smtClean="0"/>
              <a:t>‹#›</a:t>
            </a:fld>
            <a:endParaRPr lang="en-US" dirty="0"/>
          </a:p>
        </p:txBody>
      </p:sp>
    </p:spTree>
    <p:extLst>
      <p:ext uri="{BB962C8B-B14F-4D97-AF65-F5344CB8AC3E}">
        <p14:creationId xmlns:p14="http://schemas.microsoft.com/office/powerpoint/2010/main" val="2117980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3.png"/><Relationship Id="rId4" Type="http://schemas.openxmlformats.org/officeDocument/2006/relationships/image" Target="../media/image202.png"/></Relationships>
</file>

<file path=ppt/slides/_rels/slide11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121.emf"/></Relationships>
</file>

<file path=ppt/slides/_rels/slide6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 Id="rId4" Type="http://schemas.openxmlformats.org/officeDocument/2006/relationships/image" Target="../media/image143.png"/></Relationships>
</file>

<file path=ppt/slides/_rels/slide77.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7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8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emf"/><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8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xml"/><Relationship Id="rId4" Type="http://schemas.openxmlformats.org/officeDocument/2006/relationships/image" Target="../media/image156.emf"/></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emf"/><Relationship Id="rId1" Type="http://schemas.openxmlformats.org/officeDocument/2006/relationships/slideLayout" Target="../slideLayouts/slideLayout1.xml"/><Relationship Id="rId4" Type="http://schemas.openxmlformats.org/officeDocument/2006/relationships/image" Target="../media/image159.png"/></Relationships>
</file>

<file path=ppt/slides/_rels/slide8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emf"/><Relationship Id="rId1" Type="http://schemas.openxmlformats.org/officeDocument/2006/relationships/slideLayout" Target="../slideLayouts/slideLayout1.xml"/><Relationship Id="rId4" Type="http://schemas.openxmlformats.org/officeDocument/2006/relationships/image" Target="../media/image162.png"/></Relationships>
</file>

<file path=ppt/slides/_rels/slide8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8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4.png"/><Relationship Id="rId4" Type="http://schemas.openxmlformats.org/officeDocument/2006/relationships/image" Target="../media/image166.png"/></Relationships>
</file>

<file path=ppt/slides/_rels/slide8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9.png"/><Relationship Id="rId4" Type="http://schemas.openxmlformats.org/officeDocument/2006/relationships/image" Target="../media/image168.png"/></Relationships>
</file>

<file path=ppt/slides/_rels/slide8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xml"/><Relationship Id="rId4" Type="http://schemas.openxmlformats.org/officeDocument/2006/relationships/image" Target="../media/image172.emf"/></Relationships>
</file>

<file path=ppt/slides/_rels/slide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Luminous_flux" TargetMode="External"/><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en.wikipedia.org/wiki/Lumen_(unit)"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hyperlink" Target="http://www.electronics-tutorials.ws/" TargetMode="External"/><Relationship Id="rId2" Type="http://schemas.openxmlformats.org/officeDocument/2006/relationships/image" Target="../media/image171.png"/><Relationship Id="rId1" Type="http://schemas.openxmlformats.org/officeDocument/2006/relationships/slideLayout" Target="../slideLayouts/slideLayout1.xml"/><Relationship Id="rId4" Type="http://schemas.openxmlformats.org/officeDocument/2006/relationships/image" Target="../media/image175.png"/></Relationships>
</file>

<file path=ppt/slides/_rels/slide92.xml.rels><?xml version="1.0" encoding="UTF-8" standalone="yes"?>
<Relationships xmlns="http://schemas.openxmlformats.org/package/2006/relationships"><Relationship Id="rId3" Type="http://schemas.openxmlformats.org/officeDocument/2006/relationships/hyperlink" Target="http://www.electronics-tutorials.ws/" TargetMode="External"/><Relationship Id="rId2" Type="http://schemas.openxmlformats.org/officeDocument/2006/relationships/image" Target="../media/image171.png"/><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93.xml.rels><?xml version="1.0" encoding="UTF-8" standalone="yes"?>
<Relationships xmlns="http://schemas.openxmlformats.org/package/2006/relationships"><Relationship Id="rId3" Type="http://schemas.openxmlformats.org/officeDocument/2006/relationships/hyperlink" Target="http://www.electronics-tutorials.ws/" TargetMode="External"/><Relationship Id="rId2" Type="http://schemas.openxmlformats.org/officeDocument/2006/relationships/image" Target="../media/image171.png"/><Relationship Id="rId1" Type="http://schemas.openxmlformats.org/officeDocument/2006/relationships/slideLayout" Target="../slideLayouts/slideLayout1.xml"/><Relationship Id="rId4" Type="http://schemas.openxmlformats.org/officeDocument/2006/relationships/image" Target="../media/image177.png"/></Relationships>
</file>

<file path=ppt/slides/_rels/slide94.xml.rels><?xml version="1.0" encoding="UTF-8" standalone="yes"?>
<Relationships xmlns="http://schemas.openxmlformats.org/package/2006/relationships"><Relationship Id="rId3" Type="http://schemas.openxmlformats.org/officeDocument/2006/relationships/hyperlink" Target="http://www.electronics-tutorials.ws/" TargetMode="External"/><Relationship Id="rId2" Type="http://schemas.openxmlformats.org/officeDocument/2006/relationships/image" Target="../media/image171.png"/><Relationship Id="rId1" Type="http://schemas.openxmlformats.org/officeDocument/2006/relationships/slideLayout" Target="../slideLayouts/slideLayout1.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9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2"/>
          <p:cNvSpPr>
            <a:spLocks noGrp="1"/>
          </p:cNvSpPr>
          <p:nvPr>
            <p:ph type="ctrTitle"/>
          </p:nvPr>
        </p:nvSpPr>
        <p:spPr>
          <a:xfrm>
            <a:off x="2209800" y="152401"/>
            <a:ext cx="6934200" cy="685800"/>
          </a:xfrm>
        </p:spPr>
        <p:txBody>
          <a:bodyPr>
            <a:normAutofit fontScale="90000"/>
          </a:bodyPr>
          <a:lstStyle/>
          <a:p>
            <a:r>
              <a:rPr lang="en-US" dirty="0" smtClean="0">
                <a:latin typeface="Calibri" panose="020F0502020204030204" pitchFamily="34" charset="0"/>
              </a:rPr>
              <a:t>myDAQ USB Interface</a:t>
            </a:r>
          </a:p>
        </p:txBody>
      </p:sp>
      <p:sp>
        <p:nvSpPr>
          <p:cNvPr id="10" name="Footer Placeholder 9"/>
          <p:cNvSpPr>
            <a:spLocks noGrp="1"/>
          </p:cNvSpPr>
          <p:nvPr>
            <p:ph type="ftr" sz="quarter" idx="11"/>
          </p:nvPr>
        </p:nvSpPr>
        <p:spPr/>
        <p:txBody>
          <a:bodyPr/>
          <a:lstStyle/>
          <a:p>
            <a:pPr>
              <a:defRPr/>
            </a:pPr>
            <a:r>
              <a:rPr lang="en-US" dirty="0" smtClean="0"/>
              <a:t>CAM8302E  F2018 Exam Review</a:t>
            </a:r>
            <a:endParaRPr lang="en-US" dirty="0"/>
          </a:p>
        </p:txBody>
      </p:sp>
      <p:sp>
        <p:nvSpPr>
          <p:cNvPr id="9" name="Slide Number Placeholder 8"/>
          <p:cNvSpPr>
            <a:spLocks noGrp="1"/>
          </p:cNvSpPr>
          <p:nvPr>
            <p:ph type="sldNum" sz="quarter" idx="12"/>
          </p:nvPr>
        </p:nvSpPr>
        <p:spPr/>
        <p:txBody>
          <a:bodyPr/>
          <a:lstStyle/>
          <a:p>
            <a:pPr>
              <a:defRPr/>
            </a:pPr>
            <a:fld id="{E781E79B-F73F-4D58-BB3D-2E951F98E0CD}" type="slidenum">
              <a:rPr lang="en-US" smtClean="0"/>
              <a:pPr>
                <a:defRPr/>
              </a:pPr>
              <a:t>1</a:t>
            </a:fld>
            <a:endParaRPr lang="en-US" dirty="0"/>
          </a:p>
        </p:txBody>
      </p:sp>
      <p:sp>
        <p:nvSpPr>
          <p:cNvPr id="4" name="Rectangle 3"/>
          <p:cNvSpPr/>
          <p:nvPr/>
        </p:nvSpPr>
        <p:spPr>
          <a:xfrm>
            <a:off x="832022" y="1219563"/>
            <a:ext cx="6978016" cy="369332"/>
          </a:xfrm>
          <a:prstGeom prst="rect">
            <a:avLst/>
          </a:prstGeom>
        </p:spPr>
        <p:txBody>
          <a:bodyPr wrap="square">
            <a:spAutoFit/>
          </a:bodyPr>
          <a:lstStyle/>
          <a:p>
            <a:pPr>
              <a:spcAft>
                <a:spcPts val="1200"/>
              </a:spcAft>
            </a:pPr>
            <a:r>
              <a:rPr lang="en-US" dirty="0" smtClean="0">
                <a:solidFill>
                  <a:srgbClr val="FF0000"/>
                </a:solidFill>
                <a:latin typeface="Helvetica" panose="020B0604020202020204" pitchFamily="34" charset="0"/>
              </a:rPr>
              <a:t>Ver. 4  Dec 5</a:t>
            </a:r>
            <a:r>
              <a:rPr lang="en-US" baseline="30000" dirty="0" smtClean="0">
                <a:solidFill>
                  <a:srgbClr val="FF0000"/>
                </a:solidFill>
                <a:latin typeface="Helvetica" panose="020B0604020202020204" pitchFamily="34" charset="0"/>
              </a:rPr>
              <a:t>th    </a:t>
            </a:r>
            <a:r>
              <a:rPr lang="en-US" b="0" i="0" dirty="0" smtClean="0">
                <a:solidFill>
                  <a:srgbClr val="FF0000"/>
                </a:solidFill>
                <a:effectLst/>
                <a:latin typeface="Helvetica" panose="020B0604020202020204" pitchFamily="34" charset="0"/>
              </a:rPr>
              <a:t>2018 (</a:t>
            </a:r>
            <a:r>
              <a:rPr lang="en-US" b="0" i="0" dirty="0" smtClean="0">
                <a:solidFill>
                  <a:srgbClr val="FF0000"/>
                </a:solidFill>
                <a:effectLst/>
                <a:latin typeface="Helvetica" panose="020B0604020202020204" pitchFamily="34" charset="0"/>
              </a:rPr>
              <a:t>120 </a:t>
            </a:r>
            <a:r>
              <a:rPr lang="en-US" b="0" i="0" dirty="0" smtClean="0">
                <a:solidFill>
                  <a:srgbClr val="FF0000"/>
                </a:solidFill>
                <a:effectLst/>
                <a:latin typeface="Helvetica" panose="020B0604020202020204" pitchFamily="34" charset="0"/>
              </a:rPr>
              <a:t>slides</a:t>
            </a:r>
            <a:r>
              <a:rPr lang="en-US" dirty="0">
                <a:solidFill>
                  <a:srgbClr val="FF0000"/>
                </a:solidFill>
                <a:latin typeface="Helvetica" panose="020B0604020202020204" pitchFamily="34" charset="0"/>
              </a:rPr>
              <a:t>)</a:t>
            </a:r>
            <a:endParaRPr lang="en-US" b="0" i="0" dirty="0">
              <a:solidFill>
                <a:srgbClr val="FF0000"/>
              </a:solidFill>
              <a:effectLst/>
              <a:latin typeface="clear_sans"/>
            </a:endParaRPr>
          </a:p>
        </p:txBody>
      </p:sp>
    </p:spTree>
    <p:extLst>
      <p:ext uri="{BB962C8B-B14F-4D97-AF65-F5344CB8AC3E}">
        <p14:creationId xmlns:p14="http://schemas.microsoft.com/office/powerpoint/2010/main" val="2714465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10</a:t>
            </a:fld>
            <a:endParaRPr lang="en-US" dirty="0"/>
          </a:p>
        </p:txBody>
      </p:sp>
      <p:pic>
        <p:nvPicPr>
          <p:cNvPr id="3" name="Picture 2"/>
          <p:cNvPicPr>
            <a:picLocks noChangeAspect="1"/>
          </p:cNvPicPr>
          <p:nvPr/>
        </p:nvPicPr>
        <p:blipFill>
          <a:blip r:embed="rId2"/>
          <a:stretch>
            <a:fillRect/>
          </a:stretch>
        </p:blipFill>
        <p:spPr>
          <a:xfrm>
            <a:off x="1748108" y="1788387"/>
            <a:ext cx="8695784" cy="4724400"/>
          </a:xfrm>
          <a:prstGeom prst="rect">
            <a:avLst/>
          </a:prstGeom>
        </p:spPr>
      </p:pic>
      <p:sp>
        <p:nvSpPr>
          <p:cNvPr id="6" name="Title 1"/>
          <p:cNvSpPr>
            <a:spLocks noGrp="1"/>
          </p:cNvSpPr>
          <p:nvPr>
            <p:ph type="title"/>
          </p:nvPr>
        </p:nvSpPr>
        <p:spPr>
          <a:xfrm>
            <a:off x="2600798" y="155382"/>
            <a:ext cx="6629003" cy="573952"/>
          </a:xfrm>
        </p:spPr>
        <p:txBody>
          <a:bodyPr>
            <a:noAutofit/>
          </a:bodyPr>
          <a:lstStyle/>
          <a:p>
            <a:r>
              <a:rPr lang="en-US" sz="2000" dirty="0">
                <a:latin typeface="Calibri" panose="020F0502020204030204" pitchFamily="34" charset="0"/>
              </a:rPr>
              <a:t>LabVIEW block diagram used to interface to the myDAQ.</a:t>
            </a:r>
          </a:p>
        </p:txBody>
      </p:sp>
      <p:sp>
        <p:nvSpPr>
          <p:cNvPr id="8" name="Rectangle 7"/>
          <p:cNvSpPr/>
          <p:nvPr/>
        </p:nvSpPr>
        <p:spPr>
          <a:xfrm>
            <a:off x="3714750" y="2960124"/>
            <a:ext cx="838200" cy="307777"/>
          </a:xfrm>
          <a:prstGeom prst="rect">
            <a:avLst/>
          </a:prstGeom>
        </p:spPr>
        <p:txBody>
          <a:bodyPr wrap="square">
            <a:spAutoFit/>
          </a:bodyPr>
          <a:lstStyle/>
          <a:p>
            <a:r>
              <a:rPr lang="en-US" sz="1400" dirty="0">
                <a:latin typeface="Calibri" panose="020F0502020204030204" pitchFamily="34" charset="0"/>
              </a:rPr>
              <a:t>Array</a:t>
            </a:r>
            <a:endParaRPr lang="en-US" sz="1400" dirty="0"/>
          </a:p>
        </p:txBody>
      </p:sp>
      <p:sp>
        <p:nvSpPr>
          <p:cNvPr id="10" name="Rectangle 9"/>
          <p:cNvSpPr/>
          <p:nvPr/>
        </p:nvSpPr>
        <p:spPr>
          <a:xfrm>
            <a:off x="6880991" y="2902803"/>
            <a:ext cx="838200" cy="307777"/>
          </a:xfrm>
          <a:prstGeom prst="rect">
            <a:avLst/>
          </a:prstGeom>
        </p:spPr>
        <p:txBody>
          <a:bodyPr wrap="square">
            <a:spAutoFit/>
          </a:bodyPr>
          <a:lstStyle/>
          <a:p>
            <a:r>
              <a:rPr lang="en-US" sz="1400" dirty="0">
                <a:latin typeface="Calibri" panose="020F0502020204030204" pitchFamily="34" charset="0"/>
              </a:rPr>
              <a:t>Array</a:t>
            </a:r>
            <a:endParaRPr lang="en-US" sz="1400" dirty="0"/>
          </a:p>
        </p:txBody>
      </p:sp>
      <p:sp>
        <p:nvSpPr>
          <p:cNvPr id="11" name="Rectangle 10"/>
          <p:cNvSpPr/>
          <p:nvPr/>
        </p:nvSpPr>
        <p:spPr>
          <a:xfrm>
            <a:off x="6880992" y="4492351"/>
            <a:ext cx="967609" cy="738664"/>
          </a:xfrm>
          <a:prstGeom prst="rect">
            <a:avLst/>
          </a:prstGeom>
        </p:spPr>
        <p:txBody>
          <a:bodyPr wrap="square">
            <a:spAutoFit/>
          </a:bodyPr>
          <a:lstStyle/>
          <a:p>
            <a:r>
              <a:rPr lang="en-US" sz="1400" dirty="0">
                <a:latin typeface="Calibri" panose="020F0502020204030204" pitchFamily="34" charset="0"/>
              </a:rPr>
              <a:t>Dynamic</a:t>
            </a:r>
          </a:p>
          <a:p>
            <a:r>
              <a:rPr lang="en-US" sz="1400" dirty="0">
                <a:latin typeface="Calibri" panose="020F0502020204030204" pitchFamily="34" charset="0"/>
              </a:rPr>
              <a:t>Data</a:t>
            </a:r>
          </a:p>
          <a:p>
            <a:r>
              <a:rPr lang="en-US" sz="1400" dirty="0">
                <a:latin typeface="Calibri" panose="020F0502020204030204" pitchFamily="34" charset="0"/>
              </a:rPr>
              <a:t>Type</a:t>
            </a:r>
            <a:endParaRPr lang="en-US" sz="1400" dirty="0"/>
          </a:p>
        </p:txBody>
      </p:sp>
      <p:sp>
        <p:nvSpPr>
          <p:cNvPr id="12" name="Rectangle 11"/>
          <p:cNvSpPr/>
          <p:nvPr/>
        </p:nvSpPr>
        <p:spPr>
          <a:xfrm>
            <a:off x="3650046" y="4546791"/>
            <a:ext cx="967609" cy="738664"/>
          </a:xfrm>
          <a:prstGeom prst="rect">
            <a:avLst/>
          </a:prstGeom>
        </p:spPr>
        <p:txBody>
          <a:bodyPr wrap="square">
            <a:spAutoFit/>
          </a:bodyPr>
          <a:lstStyle/>
          <a:p>
            <a:r>
              <a:rPr lang="en-US" sz="1400" dirty="0">
                <a:latin typeface="Calibri" panose="020F0502020204030204" pitchFamily="34" charset="0"/>
              </a:rPr>
              <a:t>Dynamic</a:t>
            </a:r>
          </a:p>
          <a:p>
            <a:r>
              <a:rPr lang="en-US" sz="1400" dirty="0">
                <a:latin typeface="Calibri" panose="020F0502020204030204" pitchFamily="34" charset="0"/>
              </a:rPr>
              <a:t>Data</a:t>
            </a:r>
          </a:p>
          <a:p>
            <a:r>
              <a:rPr lang="en-US" sz="1400" dirty="0">
                <a:latin typeface="Calibri" panose="020F0502020204030204" pitchFamily="34" charset="0"/>
              </a:rPr>
              <a:t>Type</a:t>
            </a:r>
            <a:endParaRPr lang="en-US" sz="1400" dirty="0"/>
          </a:p>
        </p:txBody>
      </p:sp>
      <p:sp>
        <p:nvSpPr>
          <p:cNvPr id="13" name="Rectangle 12"/>
          <p:cNvSpPr/>
          <p:nvPr/>
        </p:nvSpPr>
        <p:spPr>
          <a:xfrm>
            <a:off x="5244872" y="4819322"/>
            <a:ext cx="1340857" cy="738664"/>
          </a:xfrm>
          <a:prstGeom prst="rect">
            <a:avLst/>
          </a:prstGeom>
        </p:spPr>
        <p:txBody>
          <a:bodyPr wrap="square">
            <a:spAutoFit/>
          </a:bodyPr>
          <a:lstStyle/>
          <a:p>
            <a:r>
              <a:rPr lang="en-US" sz="1400" dirty="0">
                <a:solidFill>
                  <a:srgbClr val="FF0000"/>
                </a:solidFill>
                <a:latin typeface="Calibri" panose="020F0502020204030204" pitchFamily="34" charset="0"/>
              </a:rPr>
              <a:t>DAQ</a:t>
            </a:r>
          </a:p>
          <a:p>
            <a:r>
              <a:rPr lang="en-US" sz="1400" dirty="0">
                <a:solidFill>
                  <a:srgbClr val="FF0000"/>
                </a:solidFill>
                <a:latin typeface="Calibri" panose="020F0502020204030204" pitchFamily="34" charset="0"/>
              </a:rPr>
              <a:t>Assistant</a:t>
            </a:r>
          </a:p>
          <a:p>
            <a:r>
              <a:rPr lang="en-US" sz="1400" dirty="0">
                <a:solidFill>
                  <a:srgbClr val="FF0000"/>
                </a:solidFill>
                <a:latin typeface="Calibri" panose="020F0502020204030204" pitchFamily="34" charset="0"/>
              </a:rPr>
              <a:t>Express VI</a:t>
            </a:r>
            <a:endParaRPr lang="en-US" sz="1400" dirty="0">
              <a:solidFill>
                <a:srgbClr val="FF0000"/>
              </a:solidFill>
            </a:endParaRPr>
          </a:p>
        </p:txBody>
      </p:sp>
      <p:sp>
        <p:nvSpPr>
          <p:cNvPr id="2" name="Rectangle 1"/>
          <p:cNvSpPr/>
          <p:nvPr/>
        </p:nvSpPr>
        <p:spPr>
          <a:xfrm>
            <a:off x="2133600" y="595354"/>
            <a:ext cx="7772400" cy="1169551"/>
          </a:xfrm>
          <a:prstGeom prst="rect">
            <a:avLst/>
          </a:prstGeom>
        </p:spPr>
        <p:txBody>
          <a:bodyPr wrap="square">
            <a:spAutoFit/>
          </a:bodyPr>
          <a:lstStyle/>
          <a:p>
            <a:r>
              <a:rPr lang="en-US" sz="1400" dirty="0">
                <a:latin typeface="Calibri" panose="020F0502020204030204" pitchFamily="34" charset="0"/>
              </a:rPr>
              <a:t>The DAQ Assistant is a configurable function that is used to allow signals from the myDAQ interface to be controlled or monitored.  There are 4 possibilities.</a:t>
            </a:r>
          </a:p>
          <a:p>
            <a:r>
              <a:rPr lang="en-US" sz="1400" dirty="0">
                <a:latin typeface="Calibri" panose="020F0502020204030204" pitchFamily="34" charset="0"/>
              </a:rPr>
              <a:t>1) Digital In to read the digital signals.      2) Digital Out to control the logic levels on an output pin.</a:t>
            </a:r>
          </a:p>
          <a:p>
            <a:r>
              <a:rPr lang="en-US" sz="1400" dirty="0">
                <a:latin typeface="Calibri" panose="020F0502020204030204" pitchFamily="34" charset="0"/>
              </a:rPr>
              <a:t>3) Analog In to read the voltage on an analog input pin. </a:t>
            </a:r>
          </a:p>
          <a:p>
            <a:r>
              <a:rPr lang="en-US" sz="1400" dirty="0">
                <a:latin typeface="Calibri" panose="020F0502020204030204" pitchFamily="34" charset="0"/>
              </a:rPr>
              <a:t>4) Analog out to control the voltage on a pin.</a:t>
            </a:r>
            <a:endParaRPr lang="en-US" sz="1400" dirty="0"/>
          </a:p>
        </p:txBody>
      </p:sp>
      <p:sp>
        <p:nvSpPr>
          <p:cNvPr id="14" name="TextBox 13"/>
          <p:cNvSpPr txBox="1"/>
          <p:nvPr/>
        </p:nvSpPr>
        <p:spPr>
          <a:xfrm>
            <a:off x="6285471" y="1395573"/>
            <a:ext cx="5313574" cy="369332"/>
          </a:xfrm>
          <a:prstGeom prst="rect">
            <a:avLst/>
          </a:prstGeom>
          <a:noFill/>
          <a:ln w="19050">
            <a:solidFill>
              <a:schemeClr val="accent1">
                <a:lumMod val="75000"/>
              </a:schemeClr>
            </a:solidFill>
          </a:ln>
        </p:spPr>
        <p:txBody>
          <a:bodyPr wrap="square" rtlCol="0">
            <a:spAutoFit/>
          </a:bodyPr>
          <a:lstStyle/>
          <a:p>
            <a:r>
              <a:rPr lang="en-US" dirty="0" smtClean="0">
                <a:solidFill>
                  <a:srgbClr val="FF0000"/>
                </a:solidFill>
              </a:rPr>
              <a:t>Which DAQ assist is used to control a digital output?</a:t>
            </a:r>
            <a:endParaRPr lang="en-US" dirty="0">
              <a:solidFill>
                <a:srgbClr val="FF0000"/>
              </a:solidFill>
            </a:endParaRPr>
          </a:p>
        </p:txBody>
      </p:sp>
      <p:sp>
        <p:nvSpPr>
          <p:cNvPr id="7" name="TextBox 6"/>
          <p:cNvSpPr txBox="1"/>
          <p:nvPr/>
        </p:nvSpPr>
        <p:spPr>
          <a:xfrm>
            <a:off x="3960855" y="2193937"/>
            <a:ext cx="345989" cy="369332"/>
          </a:xfrm>
          <a:prstGeom prst="rect">
            <a:avLst/>
          </a:prstGeom>
          <a:noFill/>
        </p:spPr>
        <p:txBody>
          <a:bodyPr wrap="square" rtlCol="0">
            <a:spAutoFit/>
          </a:bodyPr>
          <a:lstStyle/>
          <a:p>
            <a:r>
              <a:rPr lang="en-US" dirty="0" smtClean="0">
                <a:solidFill>
                  <a:srgbClr val="FF0000"/>
                </a:solidFill>
              </a:rPr>
              <a:t>A</a:t>
            </a:r>
            <a:endParaRPr lang="en-US" dirty="0">
              <a:solidFill>
                <a:srgbClr val="FF0000"/>
              </a:solidFill>
            </a:endParaRPr>
          </a:p>
        </p:txBody>
      </p:sp>
      <p:sp>
        <p:nvSpPr>
          <p:cNvPr id="15" name="TextBox 14"/>
          <p:cNvSpPr txBox="1"/>
          <p:nvPr/>
        </p:nvSpPr>
        <p:spPr>
          <a:xfrm>
            <a:off x="6880991" y="2193937"/>
            <a:ext cx="345989" cy="369332"/>
          </a:xfrm>
          <a:prstGeom prst="rect">
            <a:avLst/>
          </a:prstGeom>
          <a:noFill/>
        </p:spPr>
        <p:txBody>
          <a:bodyPr wrap="square" rtlCol="0">
            <a:spAutoFit/>
          </a:bodyPr>
          <a:lstStyle/>
          <a:p>
            <a:r>
              <a:rPr lang="en-US" dirty="0" smtClean="0">
                <a:solidFill>
                  <a:srgbClr val="FF0000"/>
                </a:solidFill>
              </a:rPr>
              <a:t>B</a:t>
            </a:r>
            <a:endParaRPr lang="en-US" dirty="0">
              <a:solidFill>
                <a:srgbClr val="FF0000"/>
              </a:solidFill>
            </a:endParaRPr>
          </a:p>
        </p:txBody>
      </p:sp>
      <p:sp>
        <p:nvSpPr>
          <p:cNvPr id="16" name="TextBox 15"/>
          <p:cNvSpPr txBox="1"/>
          <p:nvPr/>
        </p:nvSpPr>
        <p:spPr>
          <a:xfrm>
            <a:off x="3960854" y="3799458"/>
            <a:ext cx="345989" cy="369332"/>
          </a:xfrm>
          <a:prstGeom prst="rect">
            <a:avLst/>
          </a:prstGeom>
          <a:noFill/>
        </p:spPr>
        <p:txBody>
          <a:bodyPr wrap="square" rtlCol="0">
            <a:spAutoFit/>
          </a:bodyPr>
          <a:lstStyle/>
          <a:p>
            <a:r>
              <a:rPr lang="en-US" dirty="0">
                <a:solidFill>
                  <a:srgbClr val="FF0000"/>
                </a:solidFill>
              </a:rPr>
              <a:t>C</a:t>
            </a:r>
          </a:p>
        </p:txBody>
      </p:sp>
      <p:sp>
        <p:nvSpPr>
          <p:cNvPr id="17" name="TextBox 16"/>
          <p:cNvSpPr txBox="1"/>
          <p:nvPr/>
        </p:nvSpPr>
        <p:spPr>
          <a:xfrm>
            <a:off x="6856384" y="3845484"/>
            <a:ext cx="345989" cy="369332"/>
          </a:xfrm>
          <a:prstGeom prst="rect">
            <a:avLst/>
          </a:prstGeom>
          <a:noFill/>
        </p:spPr>
        <p:txBody>
          <a:bodyPr wrap="square" rtlCol="0">
            <a:spAutoFit/>
          </a:bodyPr>
          <a:lstStyle/>
          <a:p>
            <a:r>
              <a:rPr lang="en-US" dirty="0" smtClean="0">
                <a:solidFill>
                  <a:srgbClr val="FF0000"/>
                </a:solidFill>
              </a:rPr>
              <a:t>D</a:t>
            </a:r>
            <a:endParaRPr lang="en-US" dirty="0">
              <a:solidFill>
                <a:srgbClr val="FF0000"/>
              </a:solidFill>
            </a:endParaRPr>
          </a:p>
        </p:txBody>
      </p:sp>
      <p:sp>
        <p:nvSpPr>
          <p:cNvPr id="9" name="TextBox 8"/>
          <p:cNvSpPr txBox="1"/>
          <p:nvPr/>
        </p:nvSpPr>
        <p:spPr>
          <a:xfrm>
            <a:off x="10635049" y="257692"/>
            <a:ext cx="840260" cy="369332"/>
          </a:xfrm>
          <a:prstGeom prst="rect">
            <a:avLst/>
          </a:prstGeom>
          <a:noFill/>
        </p:spPr>
        <p:txBody>
          <a:bodyPr wrap="square" rtlCol="0">
            <a:spAutoFit/>
          </a:bodyPr>
          <a:lstStyle/>
          <a:p>
            <a:r>
              <a:rPr lang="en-US" dirty="0" smtClean="0"/>
              <a:t>F2018</a:t>
            </a:r>
            <a:endParaRPr lang="en-US" dirty="0"/>
          </a:p>
        </p:txBody>
      </p:sp>
      <p:sp>
        <p:nvSpPr>
          <p:cNvPr id="18" name="TextBox 17"/>
          <p:cNvSpPr txBox="1"/>
          <p:nvPr/>
        </p:nvSpPr>
        <p:spPr>
          <a:xfrm>
            <a:off x="3628684" y="5732970"/>
            <a:ext cx="5313574" cy="369332"/>
          </a:xfrm>
          <a:prstGeom prst="rect">
            <a:avLst/>
          </a:prstGeom>
          <a:noFill/>
          <a:ln w="19050">
            <a:solidFill>
              <a:schemeClr val="accent1">
                <a:lumMod val="75000"/>
              </a:schemeClr>
            </a:solidFill>
          </a:ln>
        </p:spPr>
        <p:txBody>
          <a:bodyPr wrap="square" rtlCol="0">
            <a:spAutoFit/>
          </a:bodyPr>
          <a:lstStyle/>
          <a:p>
            <a:r>
              <a:rPr lang="en-US" dirty="0" smtClean="0">
                <a:solidFill>
                  <a:srgbClr val="FF0000"/>
                </a:solidFill>
              </a:rPr>
              <a:t>Which DAQ assist is used to read the analog input?</a:t>
            </a:r>
            <a:endParaRPr lang="en-US" dirty="0">
              <a:solidFill>
                <a:srgbClr val="FF0000"/>
              </a:solidFill>
            </a:endParaRPr>
          </a:p>
        </p:txBody>
      </p:sp>
    </p:spTree>
    <p:extLst>
      <p:ext uri="{BB962C8B-B14F-4D97-AF65-F5344CB8AC3E}">
        <p14:creationId xmlns:p14="http://schemas.microsoft.com/office/powerpoint/2010/main" val="39570417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1806" y="1492792"/>
            <a:ext cx="11230967" cy="4047036"/>
          </a:xfrm>
          <a:prstGeom prst="rect">
            <a:avLst/>
          </a:prstGeom>
        </p:spPr>
      </p:pic>
      <p:sp>
        <p:nvSpPr>
          <p:cNvPr id="4" name="TextBox 3"/>
          <p:cNvSpPr txBox="1"/>
          <p:nvPr/>
        </p:nvSpPr>
        <p:spPr>
          <a:xfrm>
            <a:off x="757882" y="589939"/>
            <a:ext cx="4467261" cy="646331"/>
          </a:xfrm>
          <a:prstGeom prst="rect">
            <a:avLst/>
          </a:prstGeom>
          <a:noFill/>
        </p:spPr>
        <p:txBody>
          <a:bodyPr wrap="square" rtlCol="0">
            <a:spAutoFit/>
          </a:bodyPr>
          <a:lstStyle/>
          <a:p>
            <a:r>
              <a:rPr lang="en-US" dirty="0" smtClean="0">
                <a:solidFill>
                  <a:srgbClr val="FF0000"/>
                </a:solidFill>
              </a:rPr>
              <a:t>If the encoder frequency equals 1000 Hertz the output shaft RPM equals ______?</a:t>
            </a:r>
            <a:endParaRPr lang="en-US" dirty="0">
              <a:solidFill>
                <a:srgbClr val="FF0000"/>
              </a:solidFill>
            </a:endParaRPr>
          </a:p>
        </p:txBody>
      </p:sp>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D23DE8D9-88C0-4FA4-9A1A-95E1ED9A7760}" type="slidenum">
              <a:rPr lang="en-US" smtClean="0"/>
              <a:t>100</a:t>
            </a:fld>
            <a:endParaRPr lang="en-US"/>
          </a:p>
        </p:txBody>
      </p:sp>
      <p:sp>
        <p:nvSpPr>
          <p:cNvPr id="6" name="TextBox 5"/>
          <p:cNvSpPr txBox="1"/>
          <p:nvPr/>
        </p:nvSpPr>
        <p:spPr>
          <a:xfrm>
            <a:off x="4294184" y="5150019"/>
            <a:ext cx="4467261" cy="923330"/>
          </a:xfrm>
          <a:prstGeom prst="rect">
            <a:avLst/>
          </a:prstGeom>
          <a:noFill/>
        </p:spPr>
        <p:txBody>
          <a:bodyPr wrap="square" rtlCol="0">
            <a:spAutoFit/>
          </a:bodyPr>
          <a:lstStyle/>
          <a:p>
            <a:r>
              <a:rPr lang="en-US" dirty="0" smtClean="0">
                <a:solidFill>
                  <a:srgbClr val="FF0000"/>
                </a:solidFill>
              </a:rPr>
              <a:t>The gears are used in this application to ___________ the _________ on the output shaft?</a:t>
            </a:r>
            <a:endParaRPr lang="en-US" dirty="0">
              <a:solidFill>
                <a:srgbClr val="FF0000"/>
              </a:solidFill>
            </a:endParaRPr>
          </a:p>
        </p:txBody>
      </p:sp>
    </p:spTree>
    <p:extLst>
      <p:ext uri="{BB962C8B-B14F-4D97-AF65-F5344CB8AC3E}">
        <p14:creationId xmlns:p14="http://schemas.microsoft.com/office/powerpoint/2010/main" val="6219072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D23DE8D9-88C0-4FA4-9A1A-95E1ED9A7760}" type="slidenum">
              <a:rPr lang="en-US" smtClean="0"/>
              <a:t>101</a:t>
            </a:fld>
            <a:endParaRPr lang="en-US"/>
          </a:p>
        </p:txBody>
      </p:sp>
      <p:pic>
        <p:nvPicPr>
          <p:cNvPr id="6" name="Picture 5"/>
          <p:cNvPicPr>
            <a:picLocks noChangeAspect="1"/>
          </p:cNvPicPr>
          <p:nvPr/>
        </p:nvPicPr>
        <p:blipFill>
          <a:blip r:embed="rId2"/>
          <a:stretch>
            <a:fillRect/>
          </a:stretch>
        </p:blipFill>
        <p:spPr>
          <a:xfrm>
            <a:off x="1040541" y="884023"/>
            <a:ext cx="9681587" cy="3440843"/>
          </a:xfrm>
          <a:prstGeom prst="rect">
            <a:avLst/>
          </a:prstGeom>
        </p:spPr>
      </p:pic>
      <p:sp>
        <p:nvSpPr>
          <p:cNvPr id="7" name="TextBox 6"/>
          <p:cNvSpPr txBox="1"/>
          <p:nvPr/>
        </p:nvSpPr>
        <p:spPr>
          <a:xfrm>
            <a:off x="1301580" y="5155942"/>
            <a:ext cx="8377882" cy="369332"/>
          </a:xfrm>
          <a:prstGeom prst="rect">
            <a:avLst/>
          </a:prstGeom>
          <a:noFill/>
        </p:spPr>
        <p:txBody>
          <a:bodyPr wrap="square" rtlCol="0">
            <a:spAutoFit/>
          </a:bodyPr>
          <a:lstStyle/>
          <a:p>
            <a:r>
              <a:rPr lang="en-US" dirty="0" smtClean="0">
                <a:solidFill>
                  <a:srgbClr val="FF0000"/>
                </a:solidFill>
              </a:rPr>
              <a:t>If the analog input equals 3.0 volts, the PWM variable will equal ____________?</a:t>
            </a:r>
            <a:endParaRPr lang="en-US" dirty="0">
              <a:solidFill>
                <a:srgbClr val="FF0000"/>
              </a:solidFill>
            </a:endParaRPr>
          </a:p>
        </p:txBody>
      </p:sp>
    </p:spTree>
    <p:extLst>
      <p:ext uri="{BB962C8B-B14F-4D97-AF65-F5344CB8AC3E}">
        <p14:creationId xmlns:p14="http://schemas.microsoft.com/office/powerpoint/2010/main" val="7322768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4830" y="579738"/>
            <a:ext cx="7515225" cy="5715000"/>
          </a:xfrm>
          <a:prstGeom prst="rect">
            <a:avLst/>
          </a:prstGeom>
        </p:spPr>
      </p:pic>
      <p:sp>
        <p:nvSpPr>
          <p:cNvPr id="5" name="TextBox 4"/>
          <p:cNvSpPr txBox="1"/>
          <p:nvPr/>
        </p:nvSpPr>
        <p:spPr>
          <a:xfrm>
            <a:off x="8180175" y="1731456"/>
            <a:ext cx="3361037" cy="3693319"/>
          </a:xfrm>
          <a:prstGeom prst="rect">
            <a:avLst/>
          </a:prstGeom>
          <a:noFill/>
        </p:spPr>
        <p:txBody>
          <a:bodyPr wrap="square" rtlCol="0">
            <a:spAutoFit/>
          </a:bodyPr>
          <a:lstStyle/>
          <a:p>
            <a:r>
              <a:rPr lang="en-US" dirty="0" smtClean="0">
                <a:solidFill>
                  <a:srgbClr val="FF0000"/>
                </a:solidFill>
              </a:rPr>
              <a:t>This is a screen capture from lab 6. Which trace is the PWM signal, which trace is the encoder signal?</a:t>
            </a:r>
          </a:p>
          <a:p>
            <a:endParaRPr lang="en-US" dirty="0">
              <a:solidFill>
                <a:srgbClr val="FF0000"/>
              </a:solidFill>
            </a:endParaRPr>
          </a:p>
          <a:p>
            <a:r>
              <a:rPr lang="en-US" dirty="0" smtClean="0">
                <a:solidFill>
                  <a:srgbClr val="FF0000"/>
                </a:solidFill>
              </a:rPr>
              <a:t>The encoder signal is from one of the two channels from the DC motor.  The motor produces 3 encoder pulses for each revolution of the DC motor. The motor has a gear ratio of 30:1.</a:t>
            </a:r>
          </a:p>
          <a:p>
            <a:endParaRPr lang="en-US" dirty="0">
              <a:solidFill>
                <a:srgbClr val="FF0000"/>
              </a:solidFill>
            </a:endParaRPr>
          </a:p>
          <a:p>
            <a:r>
              <a:rPr lang="en-US" dirty="0" smtClean="0">
                <a:solidFill>
                  <a:srgbClr val="FF0000"/>
                </a:solidFill>
              </a:rPr>
              <a:t>How fast is the output shaft turning in RPMs ________?</a:t>
            </a:r>
            <a:endParaRPr lang="en-US" dirty="0">
              <a:solidFill>
                <a:srgbClr val="FF0000"/>
              </a:solidFill>
            </a:endParaRPr>
          </a:p>
        </p:txBody>
      </p:sp>
      <p:sp>
        <p:nvSpPr>
          <p:cNvPr id="6" name="TextBox 5"/>
          <p:cNvSpPr txBox="1"/>
          <p:nvPr/>
        </p:nvSpPr>
        <p:spPr>
          <a:xfrm>
            <a:off x="9465276" y="700216"/>
            <a:ext cx="1285102" cy="369332"/>
          </a:xfrm>
          <a:prstGeom prst="rect">
            <a:avLst/>
          </a:prstGeom>
          <a:noFill/>
        </p:spPr>
        <p:txBody>
          <a:bodyPr wrap="square" rtlCol="0">
            <a:spAutoFit/>
          </a:bodyPr>
          <a:lstStyle/>
          <a:p>
            <a:r>
              <a:rPr lang="en-US" dirty="0" smtClean="0"/>
              <a:t>F2018</a:t>
            </a:r>
            <a:endParaRPr lang="en-US" dirty="0"/>
          </a:p>
        </p:txBody>
      </p:sp>
      <p:sp>
        <p:nvSpPr>
          <p:cNvPr id="7" name="Footer Placeholder 6"/>
          <p:cNvSpPr>
            <a:spLocks noGrp="1"/>
          </p:cNvSpPr>
          <p:nvPr>
            <p:ph type="ftr" sz="quarter" idx="11"/>
          </p:nvPr>
        </p:nvSpPr>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D23DE8D9-88C0-4FA4-9A1A-95E1ED9A7760}" type="slidenum">
              <a:rPr lang="en-US" smtClean="0"/>
              <a:t>102</a:t>
            </a:fld>
            <a:endParaRPr lang="en-US"/>
          </a:p>
        </p:txBody>
      </p:sp>
    </p:spTree>
    <p:extLst>
      <p:ext uri="{BB962C8B-B14F-4D97-AF65-F5344CB8AC3E}">
        <p14:creationId xmlns:p14="http://schemas.microsoft.com/office/powerpoint/2010/main" val="26151639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4830" y="579738"/>
            <a:ext cx="7515225" cy="5715000"/>
          </a:xfrm>
          <a:prstGeom prst="rect">
            <a:avLst/>
          </a:prstGeom>
        </p:spPr>
      </p:pic>
      <p:sp>
        <p:nvSpPr>
          <p:cNvPr id="5" name="TextBox 4"/>
          <p:cNvSpPr txBox="1"/>
          <p:nvPr/>
        </p:nvSpPr>
        <p:spPr>
          <a:xfrm>
            <a:off x="8097796" y="789462"/>
            <a:ext cx="3361037" cy="4801314"/>
          </a:xfrm>
          <a:prstGeom prst="rect">
            <a:avLst/>
          </a:prstGeom>
          <a:noFill/>
        </p:spPr>
        <p:txBody>
          <a:bodyPr wrap="square" rtlCol="0">
            <a:spAutoFit/>
          </a:bodyPr>
          <a:lstStyle/>
          <a:p>
            <a:r>
              <a:rPr lang="en-US" dirty="0" smtClean="0">
                <a:solidFill>
                  <a:srgbClr val="FF0000"/>
                </a:solidFill>
              </a:rPr>
              <a:t>This is a screen capture from lab 6. One trace is the PWM signal the other is the motor encoder signal.</a:t>
            </a:r>
          </a:p>
          <a:p>
            <a:endParaRPr lang="en-US" dirty="0">
              <a:solidFill>
                <a:srgbClr val="FF0000"/>
              </a:solidFill>
            </a:endParaRPr>
          </a:p>
          <a:p>
            <a:r>
              <a:rPr lang="en-US" dirty="0" smtClean="0">
                <a:solidFill>
                  <a:srgbClr val="FF0000"/>
                </a:solidFill>
              </a:rPr>
              <a:t>Which trace is would you measure to determine motor speed PWM or encoder signal?</a:t>
            </a:r>
          </a:p>
          <a:p>
            <a:endParaRPr lang="en-US" dirty="0">
              <a:solidFill>
                <a:srgbClr val="FF0000"/>
              </a:solidFill>
            </a:endParaRPr>
          </a:p>
          <a:p>
            <a:r>
              <a:rPr lang="en-US" dirty="0" smtClean="0">
                <a:solidFill>
                  <a:srgbClr val="FF0000"/>
                </a:solidFill>
              </a:rPr>
              <a:t>Explain why?</a:t>
            </a:r>
          </a:p>
          <a:p>
            <a:endParaRPr lang="en-US" dirty="0">
              <a:solidFill>
                <a:srgbClr val="FF0000"/>
              </a:solidFill>
            </a:endParaRPr>
          </a:p>
          <a:p>
            <a:r>
              <a:rPr lang="en-US" dirty="0" smtClean="0">
                <a:solidFill>
                  <a:srgbClr val="FF0000"/>
                </a:solidFill>
              </a:rPr>
              <a:t>Is the PWM signal synchronized with the encoder signal?</a:t>
            </a:r>
          </a:p>
          <a:p>
            <a:endParaRPr lang="en-US" dirty="0">
              <a:solidFill>
                <a:srgbClr val="FF0000"/>
              </a:solidFill>
            </a:endParaRPr>
          </a:p>
          <a:p>
            <a:r>
              <a:rPr lang="en-US" dirty="0" smtClean="0">
                <a:solidFill>
                  <a:srgbClr val="FF0000"/>
                </a:solidFill>
              </a:rPr>
              <a:t>If the duty cycle of the PWM signal is increased the period of the encoder signal will _______?</a:t>
            </a:r>
            <a:endParaRPr lang="en-US" dirty="0">
              <a:solidFill>
                <a:srgbClr val="FF0000"/>
              </a:solidFill>
            </a:endParaRPr>
          </a:p>
        </p:txBody>
      </p:sp>
      <p:sp>
        <p:nvSpPr>
          <p:cNvPr id="3" name="TextBox 2"/>
          <p:cNvSpPr txBox="1"/>
          <p:nvPr/>
        </p:nvSpPr>
        <p:spPr>
          <a:xfrm>
            <a:off x="9564130" y="420130"/>
            <a:ext cx="1285102" cy="369332"/>
          </a:xfrm>
          <a:prstGeom prst="rect">
            <a:avLst/>
          </a:prstGeom>
          <a:noFill/>
        </p:spPr>
        <p:txBody>
          <a:bodyPr wrap="square" rtlCol="0">
            <a:spAutoFit/>
          </a:bodyPr>
          <a:lstStyle/>
          <a:p>
            <a:r>
              <a:rPr lang="en-US" dirty="0" smtClean="0"/>
              <a:t>F2018</a:t>
            </a:r>
            <a:endParaRPr lang="en-US" dirty="0"/>
          </a:p>
        </p:txBody>
      </p:sp>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6" name="Slide Number Placeholder 5"/>
          <p:cNvSpPr>
            <a:spLocks noGrp="1"/>
          </p:cNvSpPr>
          <p:nvPr>
            <p:ph type="sldNum" sz="quarter" idx="12"/>
          </p:nvPr>
        </p:nvSpPr>
        <p:spPr/>
        <p:txBody>
          <a:bodyPr/>
          <a:lstStyle/>
          <a:p>
            <a:fld id="{D23DE8D9-88C0-4FA4-9A1A-95E1ED9A7760}" type="slidenum">
              <a:rPr lang="en-US" smtClean="0"/>
              <a:t>103</a:t>
            </a:fld>
            <a:endParaRPr lang="en-US"/>
          </a:p>
        </p:txBody>
      </p:sp>
    </p:spTree>
    <p:extLst>
      <p:ext uri="{BB962C8B-B14F-4D97-AF65-F5344CB8AC3E}">
        <p14:creationId xmlns:p14="http://schemas.microsoft.com/office/powerpoint/2010/main" val="509670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48584" y="789462"/>
            <a:ext cx="2710249" cy="3139321"/>
          </a:xfrm>
          <a:prstGeom prst="rect">
            <a:avLst/>
          </a:prstGeom>
          <a:noFill/>
        </p:spPr>
        <p:txBody>
          <a:bodyPr wrap="square" rtlCol="0">
            <a:spAutoFit/>
          </a:bodyPr>
          <a:lstStyle/>
          <a:p>
            <a:r>
              <a:rPr lang="en-US" dirty="0" smtClean="0">
                <a:solidFill>
                  <a:srgbClr val="FF0000"/>
                </a:solidFill>
              </a:rPr>
              <a:t>Based on the information in the screen capture the DC brushless motor is turning at _______ RPM.</a:t>
            </a:r>
          </a:p>
          <a:p>
            <a:endParaRPr lang="en-US" dirty="0">
              <a:solidFill>
                <a:srgbClr val="FF0000"/>
              </a:solidFill>
            </a:endParaRPr>
          </a:p>
          <a:p>
            <a:endParaRPr lang="en-US" dirty="0" smtClean="0">
              <a:solidFill>
                <a:srgbClr val="FF0000"/>
              </a:solidFill>
            </a:endParaRPr>
          </a:p>
          <a:p>
            <a:r>
              <a:rPr lang="en-US" dirty="0">
                <a:solidFill>
                  <a:srgbClr val="FF0000"/>
                </a:solidFill>
              </a:rPr>
              <a:t>Based on the information </a:t>
            </a:r>
            <a:r>
              <a:rPr lang="en-US" dirty="0" smtClean="0">
                <a:solidFill>
                  <a:srgbClr val="FF0000"/>
                </a:solidFill>
              </a:rPr>
              <a:t>in </a:t>
            </a:r>
            <a:r>
              <a:rPr lang="en-US" dirty="0">
                <a:solidFill>
                  <a:srgbClr val="FF0000"/>
                </a:solidFill>
              </a:rPr>
              <a:t>the screen capture the </a:t>
            </a:r>
            <a:r>
              <a:rPr lang="en-US" dirty="0" smtClean="0">
                <a:solidFill>
                  <a:srgbClr val="FF0000"/>
                </a:solidFill>
              </a:rPr>
              <a:t>PWM signal has a duty cycle of ______% and a frequency of _____ Hz.</a:t>
            </a:r>
            <a:endParaRPr lang="en-US" dirty="0">
              <a:solidFill>
                <a:srgbClr val="FF0000"/>
              </a:solidFill>
            </a:endParaRPr>
          </a:p>
        </p:txBody>
      </p:sp>
      <p:sp>
        <p:nvSpPr>
          <p:cNvPr id="3" name="TextBox 2"/>
          <p:cNvSpPr txBox="1"/>
          <p:nvPr/>
        </p:nvSpPr>
        <p:spPr>
          <a:xfrm>
            <a:off x="10585621" y="278927"/>
            <a:ext cx="1285102" cy="369332"/>
          </a:xfrm>
          <a:prstGeom prst="rect">
            <a:avLst/>
          </a:prstGeom>
          <a:noFill/>
        </p:spPr>
        <p:txBody>
          <a:bodyPr wrap="square" rtlCol="0">
            <a:spAutoFit/>
          </a:bodyPr>
          <a:lstStyle/>
          <a:p>
            <a:r>
              <a:rPr lang="en-US" dirty="0" smtClean="0"/>
              <a:t>F2018</a:t>
            </a:r>
            <a:endParaRPr lang="en-US" dirty="0"/>
          </a:p>
        </p:txBody>
      </p:sp>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6" name="Slide Number Placeholder 5"/>
          <p:cNvSpPr>
            <a:spLocks noGrp="1"/>
          </p:cNvSpPr>
          <p:nvPr>
            <p:ph type="sldNum" sz="quarter" idx="12"/>
          </p:nvPr>
        </p:nvSpPr>
        <p:spPr/>
        <p:txBody>
          <a:bodyPr/>
          <a:lstStyle/>
          <a:p>
            <a:fld id="{D23DE8D9-88C0-4FA4-9A1A-95E1ED9A7760}" type="slidenum">
              <a:rPr lang="en-US" smtClean="0"/>
              <a:t>104</a:t>
            </a:fld>
            <a:endParaRPr lang="en-US"/>
          </a:p>
        </p:txBody>
      </p:sp>
      <p:pic>
        <p:nvPicPr>
          <p:cNvPr id="8" name="Picture 7"/>
          <p:cNvPicPr>
            <a:picLocks noChangeAspect="1"/>
          </p:cNvPicPr>
          <p:nvPr/>
        </p:nvPicPr>
        <p:blipFill>
          <a:blip r:embed="rId2"/>
          <a:stretch>
            <a:fillRect/>
          </a:stretch>
        </p:blipFill>
        <p:spPr>
          <a:xfrm>
            <a:off x="329127" y="278927"/>
            <a:ext cx="8281473" cy="5838825"/>
          </a:xfrm>
          <a:prstGeom prst="rect">
            <a:avLst/>
          </a:prstGeom>
        </p:spPr>
      </p:pic>
    </p:spTree>
    <p:extLst>
      <p:ext uri="{BB962C8B-B14F-4D97-AF65-F5344CB8AC3E}">
        <p14:creationId xmlns:p14="http://schemas.microsoft.com/office/powerpoint/2010/main" val="20136582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4"/>
          <p:cNvSpPr>
            <a:spLocks noGrp="1"/>
          </p:cNvSpPr>
          <p:nvPr>
            <p:ph type="ftr" sz="quarter" idx="11"/>
          </p:nvPr>
        </p:nvSpPr>
        <p:spPr>
          <a:noFill/>
        </p:spPr>
        <p:txBody>
          <a:bodyPr/>
          <a:lstStyle/>
          <a:p>
            <a:r>
              <a:rPr lang="en-US" smtClean="0"/>
              <a:t>CAM8302E  F2018 Exam Review</a:t>
            </a:r>
            <a:endParaRPr lang="en-US"/>
          </a:p>
        </p:txBody>
      </p:sp>
      <p:sp>
        <p:nvSpPr>
          <p:cNvPr id="1030" name="Rectangle 6"/>
          <p:cNvSpPr>
            <a:spLocks noChangeArrowheads="1"/>
          </p:cNvSpPr>
          <p:nvPr/>
        </p:nvSpPr>
        <p:spPr bwMode="auto">
          <a:xfrm>
            <a:off x="1524001" y="2520434"/>
            <a:ext cx="184731" cy="369332"/>
          </a:xfrm>
          <a:prstGeom prst="rect">
            <a:avLst/>
          </a:prstGeom>
          <a:noFill/>
          <a:ln w="9525">
            <a:noFill/>
            <a:miter lim="800000"/>
            <a:headEnd/>
            <a:tailEnd/>
          </a:ln>
        </p:spPr>
        <p:txBody>
          <a:bodyPr wrap="none" anchor="ctr">
            <a:spAutoFit/>
          </a:bodyPr>
          <a:lstStyle/>
          <a:p>
            <a:endParaRPr lang="en-US"/>
          </a:p>
        </p:txBody>
      </p:sp>
      <p:sp>
        <p:nvSpPr>
          <p:cNvPr id="10" name="Rectangle 9"/>
          <p:cNvSpPr/>
          <p:nvPr/>
        </p:nvSpPr>
        <p:spPr>
          <a:xfrm>
            <a:off x="798700" y="267202"/>
            <a:ext cx="5234895" cy="923330"/>
          </a:xfrm>
          <a:prstGeom prst="rect">
            <a:avLst/>
          </a:prstGeom>
          <a:noFill/>
        </p:spPr>
        <p:txBody>
          <a:bodyPr wrap="none" lIns="91440" tIns="45720" rIns="91440" bIns="45720">
            <a:spAutoFit/>
          </a:bodyPr>
          <a:lstStyle/>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Absolute Encoder</a:t>
            </a:r>
          </a:p>
        </p:txBody>
      </p:sp>
      <p:sp>
        <p:nvSpPr>
          <p:cNvPr id="11" name="Slide Number Placeholder 10"/>
          <p:cNvSpPr>
            <a:spLocks noGrp="1"/>
          </p:cNvSpPr>
          <p:nvPr>
            <p:ph type="sldNum" sz="quarter" idx="12"/>
          </p:nvPr>
        </p:nvSpPr>
        <p:spPr/>
        <p:txBody>
          <a:bodyPr/>
          <a:lstStyle/>
          <a:p>
            <a:fld id="{ACB88EEA-209C-4598-B68F-AE8C8CE50CEF}" type="slidenum">
              <a:rPr lang="en-US" smtClean="0"/>
              <a:pPr/>
              <a:t>105</a:t>
            </a:fld>
            <a:endParaRPr lang="en-US"/>
          </a:p>
        </p:txBody>
      </p:sp>
      <p:pic>
        <p:nvPicPr>
          <p:cNvPr id="2" name="Picture 1"/>
          <p:cNvPicPr>
            <a:picLocks noChangeAspect="1"/>
          </p:cNvPicPr>
          <p:nvPr/>
        </p:nvPicPr>
        <p:blipFill>
          <a:blip r:embed="rId2"/>
          <a:stretch>
            <a:fillRect/>
          </a:stretch>
        </p:blipFill>
        <p:spPr>
          <a:xfrm>
            <a:off x="798700" y="1373095"/>
            <a:ext cx="6137560" cy="4024507"/>
          </a:xfrm>
          <a:prstGeom prst="rect">
            <a:avLst/>
          </a:prstGeom>
        </p:spPr>
      </p:pic>
      <p:sp>
        <p:nvSpPr>
          <p:cNvPr id="8" name="TextBox 7"/>
          <p:cNvSpPr txBox="1"/>
          <p:nvPr/>
        </p:nvSpPr>
        <p:spPr>
          <a:xfrm>
            <a:off x="630532" y="5615582"/>
            <a:ext cx="6816136" cy="923330"/>
          </a:xfrm>
          <a:prstGeom prst="rect">
            <a:avLst/>
          </a:prstGeom>
          <a:noFill/>
        </p:spPr>
        <p:txBody>
          <a:bodyPr wrap="square" rtlCol="0">
            <a:spAutoFit/>
          </a:bodyPr>
          <a:lstStyle/>
          <a:p>
            <a:r>
              <a:rPr lang="en-US" dirty="0"/>
              <a:t>The absolute encoder knows the current position on startup of the system.  The encoder uses a pattern on the rotating disk and optics to determine position.  A quadrature encoder is an incremental encoder.</a:t>
            </a:r>
          </a:p>
        </p:txBody>
      </p:sp>
      <p:sp>
        <p:nvSpPr>
          <p:cNvPr id="9" name="TextBox 8"/>
          <p:cNvSpPr txBox="1"/>
          <p:nvPr/>
        </p:nvSpPr>
        <p:spPr>
          <a:xfrm>
            <a:off x="7990703" y="950773"/>
            <a:ext cx="2710249" cy="1200329"/>
          </a:xfrm>
          <a:prstGeom prst="rect">
            <a:avLst/>
          </a:prstGeom>
          <a:noFill/>
        </p:spPr>
        <p:txBody>
          <a:bodyPr wrap="square" rtlCol="0">
            <a:spAutoFit/>
          </a:bodyPr>
          <a:lstStyle/>
          <a:p>
            <a:r>
              <a:rPr lang="en-US" dirty="0" smtClean="0">
                <a:solidFill>
                  <a:srgbClr val="FF0000"/>
                </a:solidFill>
              </a:rPr>
              <a:t>What is the benefit of using an absolute encoder compared to an incremental encoder?</a:t>
            </a:r>
            <a:endParaRPr lang="en-US" dirty="0">
              <a:solidFill>
                <a:srgbClr val="FF0000"/>
              </a:solidFill>
            </a:endParaRPr>
          </a:p>
        </p:txBody>
      </p:sp>
    </p:spTree>
    <p:extLst>
      <p:ext uri="{BB962C8B-B14F-4D97-AF65-F5344CB8AC3E}">
        <p14:creationId xmlns:p14="http://schemas.microsoft.com/office/powerpoint/2010/main" val="114168025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73440" y="685328"/>
            <a:ext cx="1359919" cy="507831"/>
          </a:xfrm>
          <a:prstGeom prst="rect">
            <a:avLst/>
          </a:prstGeom>
          <a:noFill/>
        </p:spPr>
        <p:txBody>
          <a:bodyPr wrap="square" rtlCol="0">
            <a:spAutoFit/>
          </a:bodyPr>
          <a:lstStyle/>
          <a:p>
            <a:r>
              <a:rPr lang="en-US" sz="1350" dirty="0"/>
              <a:t>Servo hardware configuration.</a:t>
            </a:r>
          </a:p>
        </p:txBody>
      </p:sp>
      <p:pic>
        <p:nvPicPr>
          <p:cNvPr id="4" name="Picture 3"/>
          <p:cNvPicPr>
            <a:picLocks noChangeAspect="1"/>
          </p:cNvPicPr>
          <p:nvPr/>
        </p:nvPicPr>
        <p:blipFill>
          <a:blip r:embed="rId2"/>
          <a:stretch>
            <a:fillRect/>
          </a:stretch>
        </p:blipFill>
        <p:spPr>
          <a:xfrm>
            <a:off x="495654" y="404701"/>
            <a:ext cx="6629400" cy="4157663"/>
          </a:xfrm>
          <a:prstGeom prst="rect">
            <a:avLst/>
          </a:prstGeom>
        </p:spPr>
      </p:pic>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106</a:t>
            </a:fld>
            <a:endParaRPr lang="en-US"/>
          </a:p>
        </p:txBody>
      </p:sp>
      <p:sp>
        <p:nvSpPr>
          <p:cNvPr id="6" name="Rectangle 5"/>
          <p:cNvSpPr/>
          <p:nvPr/>
        </p:nvSpPr>
        <p:spPr>
          <a:xfrm>
            <a:off x="824137" y="4875401"/>
            <a:ext cx="7619646" cy="923330"/>
          </a:xfrm>
          <a:prstGeom prst="rect">
            <a:avLst/>
          </a:prstGeom>
        </p:spPr>
        <p:txBody>
          <a:bodyPr wrap="square">
            <a:spAutoFit/>
          </a:bodyPr>
          <a:lstStyle/>
          <a:p>
            <a:r>
              <a:rPr lang="en-US" b="1" dirty="0">
                <a:latin typeface="Calibri" panose="020F0502020204030204" pitchFamily="34" charset="0"/>
              </a:rPr>
              <a:t>Servo Motor Connections to Arduino: </a:t>
            </a:r>
            <a:r>
              <a:rPr lang="en-US" dirty="0">
                <a:latin typeface="Calibri" panose="020F0502020204030204" pitchFamily="34" charset="0"/>
              </a:rPr>
              <a:t> Connect the power for the servo to a 4.5 to 6.5 volt battery or DC power supply. The signal controlling the servo motor shaft position is controlled using an Arduino PWM output.</a:t>
            </a:r>
            <a:endParaRPr lang="en-US" dirty="0"/>
          </a:p>
        </p:txBody>
      </p:sp>
      <p:sp>
        <p:nvSpPr>
          <p:cNvPr id="7" name="TextBox 6"/>
          <p:cNvSpPr txBox="1"/>
          <p:nvPr/>
        </p:nvSpPr>
        <p:spPr>
          <a:xfrm>
            <a:off x="7389340" y="1445043"/>
            <a:ext cx="2710249" cy="2308324"/>
          </a:xfrm>
          <a:prstGeom prst="rect">
            <a:avLst/>
          </a:prstGeom>
          <a:noFill/>
        </p:spPr>
        <p:txBody>
          <a:bodyPr wrap="square" rtlCol="0">
            <a:spAutoFit/>
          </a:bodyPr>
          <a:lstStyle/>
          <a:p>
            <a:r>
              <a:rPr lang="en-US" dirty="0" smtClean="0">
                <a:solidFill>
                  <a:srgbClr val="FF0000"/>
                </a:solidFill>
              </a:rPr>
              <a:t>What is the typical period of a servo motor control signal?</a:t>
            </a:r>
          </a:p>
          <a:p>
            <a:endParaRPr lang="en-US" dirty="0">
              <a:solidFill>
                <a:srgbClr val="FF0000"/>
              </a:solidFill>
            </a:endParaRPr>
          </a:p>
          <a:p>
            <a:r>
              <a:rPr lang="en-US" dirty="0" smtClean="0">
                <a:solidFill>
                  <a:srgbClr val="FF0000"/>
                </a:solidFill>
              </a:rPr>
              <a:t>The time high of the control signal is about _____ ms when the servo is in the centre position.</a:t>
            </a:r>
            <a:endParaRPr lang="en-US" dirty="0">
              <a:solidFill>
                <a:srgbClr val="FF0000"/>
              </a:solidFill>
            </a:endParaRPr>
          </a:p>
        </p:txBody>
      </p:sp>
    </p:spTree>
    <p:extLst>
      <p:ext uri="{BB962C8B-B14F-4D97-AF65-F5344CB8AC3E}">
        <p14:creationId xmlns:p14="http://schemas.microsoft.com/office/powerpoint/2010/main" val="428277837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13211" y="1670911"/>
            <a:ext cx="2710249" cy="1477328"/>
          </a:xfrm>
          <a:prstGeom prst="rect">
            <a:avLst/>
          </a:prstGeom>
          <a:noFill/>
        </p:spPr>
        <p:txBody>
          <a:bodyPr wrap="square" rtlCol="0">
            <a:spAutoFit/>
          </a:bodyPr>
          <a:lstStyle/>
          <a:p>
            <a:r>
              <a:rPr lang="en-US" dirty="0" smtClean="0">
                <a:solidFill>
                  <a:srgbClr val="FF0000"/>
                </a:solidFill>
              </a:rPr>
              <a:t>Based on the information in the screen capture the Servo Motor will rotate about ________ from the full CCW position.</a:t>
            </a:r>
            <a:endParaRPr lang="en-US" dirty="0">
              <a:solidFill>
                <a:srgbClr val="FF0000"/>
              </a:solidFill>
            </a:endParaRPr>
          </a:p>
        </p:txBody>
      </p:sp>
      <p:sp>
        <p:nvSpPr>
          <p:cNvPr id="3" name="TextBox 2"/>
          <p:cNvSpPr txBox="1"/>
          <p:nvPr/>
        </p:nvSpPr>
        <p:spPr>
          <a:xfrm>
            <a:off x="10585621" y="278927"/>
            <a:ext cx="1285102" cy="369332"/>
          </a:xfrm>
          <a:prstGeom prst="rect">
            <a:avLst/>
          </a:prstGeom>
          <a:noFill/>
        </p:spPr>
        <p:txBody>
          <a:bodyPr wrap="square" rtlCol="0">
            <a:spAutoFit/>
          </a:bodyPr>
          <a:lstStyle/>
          <a:p>
            <a:r>
              <a:rPr lang="en-US" dirty="0" smtClean="0"/>
              <a:t>F2018</a:t>
            </a:r>
            <a:endParaRPr lang="en-US" dirty="0"/>
          </a:p>
        </p:txBody>
      </p:sp>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6" name="Slide Number Placeholder 5"/>
          <p:cNvSpPr>
            <a:spLocks noGrp="1"/>
          </p:cNvSpPr>
          <p:nvPr>
            <p:ph type="sldNum" sz="quarter" idx="12"/>
          </p:nvPr>
        </p:nvSpPr>
        <p:spPr/>
        <p:txBody>
          <a:bodyPr/>
          <a:lstStyle/>
          <a:p>
            <a:fld id="{D23DE8D9-88C0-4FA4-9A1A-95E1ED9A7760}" type="slidenum">
              <a:rPr lang="en-US" smtClean="0"/>
              <a:t>107</a:t>
            </a:fld>
            <a:endParaRPr lang="en-US"/>
          </a:p>
        </p:txBody>
      </p:sp>
      <p:pic>
        <p:nvPicPr>
          <p:cNvPr id="2" name="Picture 1"/>
          <p:cNvPicPr>
            <a:picLocks noChangeAspect="1"/>
          </p:cNvPicPr>
          <p:nvPr/>
        </p:nvPicPr>
        <p:blipFill>
          <a:blip r:embed="rId2"/>
          <a:stretch>
            <a:fillRect/>
          </a:stretch>
        </p:blipFill>
        <p:spPr>
          <a:xfrm>
            <a:off x="333429" y="648259"/>
            <a:ext cx="7819971" cy="5159417"/>
          </a:xfrm>
          <a:prstGeom prst="rect">
            <a:avLst/>
          </a:prstGeom>
        </p:spPr>
      </p:pic>
      <p:sp>
        <p:nvSpPr>
          <p:cNvPr id="7" name="TextBox 6"/>
          <p:cNvSpPr txBox="1"/>
          <p:nvPr/>
        </p:nvSpPr>
        <p:spPr>
          <a:xfrm>
            <a:off x="3278660" y="930876"/>
            <a:ext cx="4250724" cy="646331"/>
          </a:xfrm>
          <a:prstGeom prst="rect">
            <a:avLst/>
          </a:prstGeom>
          <a:noFill/>
        </p:spPr>
        <p:txBody>
          <a:bodyPr wrap="square" rtlCol="0">
            <a:spAutoFit/>
          </a:bodyPr>
          <a:lstStyle/>
          <a:p>
            <a:r>
              <a:rPr lang="en-US" dirty="0" err="1" smtClean="0"/>
              <a:t>Analog_In</a:t>
            </a:r>
            <a:r>
              <a:rPr lang="en-US" dirty="0" smtClean="0"/>
              <a:t> = 1023</a:t>
            </a:r>
          </a:p>
          <a:p>
            <a:r>
              <a:rPr lang="en-US" dirty="0" err="1" smtClean="0"/>
              <a:t>Servo_Angle</a:t>
            </a:r>
            <a:r>
              <a:rPr lang="en-US" dirty="0" smtClean="0"/>
              <a:t> = 149</a:t>
            </a:r>
            <a:endParaRPr lang="en-US" dirty="0"/>
          </a:p>
        </p:txBody>
      </p:sp>
      <p:sp>
        <p:nvSpPr>
          <p:cNvPr id="9" name="TextBox 8"/>
          <p:cNvSpPr txBox="1"/>
          <p:nvPr/>
        </p:nvSpPr>
        <p:spPr>
          <a:xfrm>
            <a:off x="8313210" y="3549138"/>
            <a:ext cx="2710249" cy="1754326"/>
          </a:xfrm>
          <a:prstGeom prst="rect">
            <a:avLst/>
          </a:prstGeom>
          <a:noFill/>
        </p:spPr>
        <p:txBody>
          <a:bodyPr wrap="square" rtlCol="0">
            <a:spAutoFit/>
          </a:bodyPr>
          <a:lstStyle/>
          <a:p>
            <a:r>
              <a:rPr lang="en-US" dirty="0" smtClean="0">
                <a:solidFill>
                  <a:srgbClr val="FF0000"/>
                </a:solidFill>
              </a:rPr>
              <a:t>Based on the information in the screen capture the Servo Motor control signal will have a PWM duty cycle of ______% and a period of ________Hz.</a:t>
            </a:r>
            <a:endParaRPr lang="en-US" dirty="0">
              <a:solidFill>
                <a:srgbClr val="FF0000"/>
              </a:solidFill>
            </a:endParaRPr>
          </a:p>
        </p:txBody>
      </p:sp>
    </p:spTree>
    <p:extLst>
      <p:ext uri="{BB962C8B-B14F-4D97-AF65-F5344CB8AC3E}">
        <p14:creationId xmlns:p14="http://schemas.microsoft.com/office/powerpoint/2010/main" val="7414856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CAM8302E  F2018 Exam Review</a:t>
            </a:r>
            <a:endParaRPr lang="en-US"/>
          </a:p>
        </p:txBody>
      </p:sp>
      <p:sp>
        <p:nvSpPr>
          <p:cNvPr id="6" name="Slide Number Placeholder 5"/>
          <p:cNvSpPr>
            <a:spLocks noGrp="1"/>
          </p:cNvSpPr>
          <p:nvPr>
            <p:ph type="sldNum" sz="quarter" idx="12"/>
          </p:nvPr>
        </p:nvSpPr>
        <p:spPr/>
        <p:txBody>
          <a:bodyPr/>
          <a:lstStyle/>
          <a:p>
            <a:fld id="{D23DE8D9-88C0-4FA4-9A1A-95E1ED9A7760}" type="slidenum">
              <a:rPr lang="en-US" smtClean="0"/>
              <a:t>108</a:t>
            </a:fld>
            <a:endParaRPr lang="en-US"/>
          </a:p>
        </p:txBody>
      </p:sp>
      <p:pic>
        <p:nvPicPr>
          <p:cNvPr id="8" name="Picture 7"/>
          <p:cNvPicPr>
            <a:picLocks noChangeAspect="1"/>
          </p:cNvPicPr>
          <p:nvPr/>
        </p:nvPicPr>
        <p:blipFill>
          <a:blip r:embed="rId2"/>
          <a:stretch>
            <a:fillRect/>
          </a:stretch>
        </p:blipFill>
        <p:spPr>
          <a:xfrm>
            <a:off x="346380" y="377588"/>
            <a:ext cx="5215512" cy="3589309"/>
          </a:xfrm>
          <a:prstGeom prst="rect">
            <a:avLst/>
          </a:prstGeom>
        </p:spPr>
      </p:pic>
      <p:pic>
        <p:nvPicPr>
          <p:cNvPr id="9" name="Picture 8"/>
          <p:cNvPicPr>
            <a:picLocks noChangeAspect="1"/>
          </p:cNvPicPr>
          <p:nvPr/>
        </p:nvPicPr>
        <p:blipFill>
          <a:blip r:embed="rId3"/>
          <a:stretch>
            <a:fillRect/>
          </a:stretch>
        </p:blipFill>
        <p:spPr>
          <a:xfrm>
            <a:off x="5654758" y="377588"/>
            <a:ext cx="5911684" cy="3705732"/>
          </a:xfrm>
          <a:prstGeom prst="rect">
            <a:avLst/>
          </a:prstGeom>
        </p:spPr>
      </p:pic>
      <p:sp>
        <p:nvSpPr>
          <p:cNvPr id="10" name="Rounded Rectangle 9"/>
          <p:cNvSpPr/>
          <p:nvPr/>
        </p:nvSpPr>
        <p:spPr>
          <a:xfrm>
            <a:off x="5644878" y="494011"/>
            <a:ext cx="92866" cy="35893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38930" y="4642293"/>
            <a:ext cx="4030412" cy="646331"/>
          </a:xfrm>
          <a:prstGeom prst="rect">
            <a:avLst/>
          </a:prstGeom>
          <a:noFill/>
        </p:spPr>
        <p:txBody>
          <a:bodyPr wrap="square" rtlCol="0">
            <a:spAutoFit/>
          </a:bodyPr>
          <a:lstStyle/>
          <a:p>
            <a:r>
              <a:rPr lang="en-US" dirty="0" smtClean="0">
                <a:solidFill>
                  <a:srgbClr val="FF0000"/>
                </a:solidFill>
              </a:rPr>
              <a:t>Determine the Arduino integer value when the temperature equals 20 degC.</a:t>
            </a:r>
            <a:endParaRPr lang="en-US" dirty="0">
              <a:solidFill>
                <a:srgbClr val="FF0000"/>
              </a:solidFill>
            </a:endParaRPr>
          </a:p>
        </p:txBody>
      </p:sp>
      <p:sp>
        <p:nvSpPr>
          <p:cNvPr id="12" name="TextBox 11"/>
          <p:cNvSpPr txBox="1"/>
          <p:nvPr/>
        </p:nvSpPr>
        <p:spPr>
          <a:xfrm>
            <a:off x="6595394" y="4573503"/>
            <a:ext cx="4030412" cy="646331"/>
          </a:xfrm>
          <a:prstGeom prst="rect">
            <a:avLst/>
          </a:prstGeom>
          <a:noFill/>
        </p:spPr>
        <p:txBody>
          <a:bodyPr wrap="square" rtlCol="0">
            <a:spAutoFit/>
          </a:bodyPr>
          <a:lstStyle/>
          <a:p>
            <a:r>
              <a:rPr lang="en-US" dirty="0" smtClean="0">
                <a:solidFill>
                  <a:srgbClr val="FF0000"/>
                </a:solidFill>
              </a:rPr>
              <a:t>Determine the Arduino integer value when the temperature equals 30 degC.</a:t>
            </a:r>
            <a:endParaRPr lang="en-US" dirty="0">
              <a:solidFill>
                <a:srgbClr val="FF0000"/>
              </a:solidFill>
            </a:endParaRPr>
          </a:p>
        </p:txBody>
      </p:sp>
    </p:spTree>
    <p:extLst>
      <p:ext uri="{BB962C8B-B14F-4D97-AF65-F5344CB8AC3E}">
        <p14:creationId xmlns:p14="http://schemas.microsoft.com/office/powerpoint/2010/main" val="37852113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CAM8302E  F2018 Exam Review</a:t>
            </a:r>
            <a:endParaRPr lang="en-US"/>
          </a:p>
        </p:txBody>
      </p:sp>
      <p:sp>
        <p:nvSpPr>
          <p:cNvPr id="6" name="Slide Number Placeholder 5"/>
          <p:cNvSpPr>
            <a:spLocks noGrp="1"/>
          </p:cNvSpPr>
          <p:nvPr>
            <p:ph type="sldNum" sz="quarter" idx="12"/>
          </p:nvPr>
        </p:nvSpPr>
        <p:spPr/>
        <p:txBody>
          <a:bodyPr/>
          <a:lstStyle/>
          <a:p>
            <a:fld id="{D23DE8D9-88C0-4FA4-9A1A-95E1ED9A7760}" type="slidenum">
              <a:rPr lang="en-US" smtClean="0"/>
              <a:t>109</a:t>
            </a:fld>
            <a:endParaRPr lang="en-US"/>
          </a:p>
        </p:txBody>
      </p:sp>
      <p:pic>
        <p:nvPicPr>
          <p:cNvPr id="2" name="Picture 1"/>
          <p:cNvPicPr>
            <a:picLocks noChangeAspect="1"/>
          </p:cNvPicPr>
          <p:nvPr/>
        </p:nvPicPr>
        <p:blipFill>
          <a:blip r:embed="rId2"/>
          <a:stretch>
            <a:fillRect/>
          </a:stretch>
        </p:blipFill>
        <p:spPr>
          <a:xfrm>
            <a:off x="505983" y="360791"/>
            <a:ext cx="10523087" cy="5166798"/>
          </a:xfrm>
          <a:prstGeom prst="rect">
            <a:avLst/>
          </a:prstGeom>
        </p:spPr>
      </p:pic>
      <p:sp>
        <p:nvSpPr>
          <p:cNvPr id="4" name="Rectangle 3"/>
          <p:cNvSpPr/>
          <p:nvPr/>
        </p:nvSpPr>
        <p:spPr>
          <a:xfrm>
            <a:off x="4308389" y="4881258"/>
            <a:ext cx="6096000" cy="646331"/>
          </a:xfrm>
          <a:prstGeom prst="rect">
            <a:avLst/>
          </a:prstGeom>
        </p:spPr>
        <p:txBody>
          <a:bodyPr>
            <a:spAutoFit/>
          </a:bodyPr>
          <a:lstStyle/>
          <a:p>
            <a:r>
              <a:rPr lang="en-US" dirty="0" smtClean="0">
                <a:solidFill>
                  <a:srgbClr val="FF0000"/>
                </a:solidFill>
              </a:rPr>
              <a:t>When the electronic switch is energized the PLC input equals _______ volts?</a:t>
            </a:r>
            <a:endParaRPr lang="en-US" dirty="0">
              <a:solidFill>
                <a:srgbClr val="FF0000"/>
              </a:solidFill>
            </a:endParaRPr>
          </a:p>
        </p:txBody>
      </p:sp>
    </p:spTree>
    <p:extLst>
      <p:ext uri="{BB962C8B-B14F-4D97-AF65-F5344CB8AC3E}">
        <p14:creationId xmlns:p14="http://schemas.microsoft.com/office/powerpoint/2010/main" val="1537422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11</a:t>
            </a:fld>
            <a:endParaRPr lang="en-US" dirty="0"/>
          </a:p>
        </p:txBody>
      </p:sp>
      <p:pic>
        <p:nvPicPr>
          <p:cNvPr id="2" name="Picture 1"/>
          <p:cNvPicPr>
            <a:picLocks noChangeAspect="1"/>
          </p:cNvPicPr>
          <p:nvPr/>
        </p:nvPicPr>
        <p:blipFill>
          <a:blip r:embed="rId2"/>
          <a:stretch>
            <a:fillRect/>
          </a:stretch>
        </p:blipFill>
        <p:spPr>
          <a:xfrm>
            <a:off x="2286000" y="228601"/>
            <a:ext cx="7086600" cy="4399163"/>
          </a:xfrm>
          <a:prstGeom prst="rect">
            <a:avLst/>
          </a:prstGeom>
        </p:spPr>
      </p:pic>
      <p:sp>
        <p:nvSpPr>
          <p:cNvPr id="6" name="Rectangle 5"/>
          <p:cNvSpPr/>
          <p:nvPr/>
        </p:nvSpPr>
        <p:spPr>
          <a:xfrm>
            <a:off x="3962400" y="381000"/>
            <a:ext cx="4572000" cy="369332"/>
          </a:xfrm>
          <a:prstGeom prst="rect">
            <a:avLst/>
          </a:prstGeom>
        </p:spPr>
        <p:txBody>
          <a:bodyPr>
            <a:spAutoFit/>
          </a:bodyPr>
          <a:lstStyle/>
          <a:p>
            <a:r>
              <a:rPr lang="en-US" dirty="0">
                <a:solidFill>
                  <a:srgbClr val="FF0000"/>
                </a:solidFill>
                <a:latin typeface="Calibri" panose="020F0502020204030204" pitchFamily="34" charset="0"/>
              </a:rPr>
              <a:t>myDAQ Express Analog Output</a:t>
            </a:r>
            <a:endParaRPr lang="en-US" dirty="0">
              <a:solidFill>
                <a:srgbClr val="FF0000"/>
              </a:solidFill>
            </a:endParaRPr>
          </a:p>
        </p:txBody>
      </p:sp>
      <p:sp>
        <p:nvSpPr>
          <p:cNvPr id="7" name="Rectangle 6"/>
          <p:cNvSpPr/>
          <p:nvPr/>
        </p:nvSpPr>
        <p:spPr>
          <a:xfrm>
            <a:off x="4648200" y="3200401"/>
            <a:ext cx="4572000" cy="1200329"/>
          </a:xfrm>
          <a:prstGeom prst="rect">
            <a:avLst/>
          </a:prstGeom>
        </p:spPr>
        <p:txBody>
          <a:bodyPr>
            <a:spAutoFit/>
          </a:bodyPr>
          <a:lstStyle/>
          <a:p>
            <a:r>
              <a:rPr lang="en-US" dirty="0">
                <a:solidFill>
                  <a:srgbClr val="FF0000"/>
                </a:solidFill>
                <a:latin typeface="Calibri" panose="020F0502020204030204" pitchFamily="34" charset="0"/>
              </a:rPr>
              <a:t>The merge signal function inputs scalar numeric values  and outputs dynamic data type.  The dynamic data type is the input to the express VI.</a:t>
            </a:r>
            <a:endParaRPr lang="en-US" dirty="0">
              <a:solidFill>
                <a:srgbClr val="FF0000"/>
              </a:solidFill>
            </a:endParaRPr>
          </a:p>
        </p:txBody>
      </p:sp>
      <p:sp>
        <p:nvSpPr>
          <p:cNvPr id="8" name="Rectangle 7"/>
          <p:cNvSpPr/>
          <p:nvPr/>
        </p:nvSpPr>
        <p:spPr>
          <a:xfrm>
            <a:off x="2264229" y="4627763"/>
            <a:ext cx="7867650" cy="1754326"/>
          </a:xfrm>
          <a:prstGeom prst="rect">
            <a:avLst/>
          </a:prstGeom>
        </p:spPr>
        <p:txBody>
          <a:bodyPr wrap="square">
            <a:spAutoFit/>
          </a:bodyPr>
          <a:lstStyle/>
          <a:p>
            <a:r>
              <a:rPr lang="en-US" dirty="0">
                <a:latin typeface="Calibri" panose="020F0502020204030204" pitchFamily="34" charset="0"/>
              </a:rPr>
              <a:t>The following is the VI (virtual instrument) or block diagram used to control the analog voltage to the myDAQ analog out terminals.  The data into and out from the DAQ assistant for analog data is a Dynamic data type. The merge signals function can combine many scalar data values into one dynamic data type signal.  The express VI reads the signals in sequence. The upper value will be applied to the first output signal.</a:t>
            </a:r>
            <a:endParaRPr lang="en-US" dirty="0"/>
          </a:p>
        </p:txBody>
      </p:sp>
      <p:sp>
        <p:nvSpPr>
          <p:cNvPr id="9" name="TextBox 8"/>
          <p:cNvSpPr txBox="1"/>
          <p:nvPr/>
        </p:nvSpPr>
        <p:spPr>
          <a:xfrm>
            <a:off x="455802" y="565666"/>
            <a:ext cx="2141838" cy="646331"/>
          </a:xfrm>
          <a:prstGeom prst="rect">
            <a:avLst/>
          </a:prstGeom>
          <a:noFill/>
          <a:ln w="22225">
            <a:solidFill>
              <a:schemeClr val="accent1">
                <a:lumMod val="75000"/>
              </a:schemeClr>
            </a:solidFill>
          </a:ln>
        </p:spPr>
        <p:txBody>
          <a:bodyPr wrap="square" rtlCol="0">
            <a:spAutoFit/>
          </a:bodyPr>
          <a:lstStyle/>
          <a:p>
            <a:r>
              <a:rPr lang="en-US" dirty="0" smtClean="0">
                <a:solidFill>
                  <a:srgbClr val="FF0000"/>
                </a:solidFill>
              </a:rPr>
              <a:t>The blue wire is a _______ data type?</a:t>
            </a:r>
            <a:endParaRPr lang="en-US" dirty="0">
              <a:solidFill>
                <a:srgbClr val="FF0000"/>
              </a:solidFill>
            </a:endParaRPr>
          </a:p>
        </p:txBody>
      </p:sp>
      <p:sp>
        <p:nvSpPr>
          <p:cNvPr id="10" name="TextBox 9"/>
          <p:cNvSpPr txBox="1"/>
          <p:nvPr/>
        </p:nvSpPr>
        <p:spPr>
          <a:xfrm>
            <a:off x="455802" y="1765994"/>
            <a:ext cx="2141838" cy="646331"/>
          </a:xfrm>
          <a:prstGeom prst="rect">
            <a:avLst/>
          </a:prstGeom>
          <a:noFill/>
          <a:ln w="22225">
            <a:solidFill>
              <a:schemeClr val="accent1">
                <a:lumMod val="75000"/>
              </a:schemeClr>
            </a:solidFill>
          </a:ln>
        </p:spPr>
        <p:txBody>
          <a:bodyPr wrap="square" rtlCol="0">
            <a:spAutoFit/>
          </a:bodyPr>
          <a:lstStyle/>
          <a:p>
            <a:r>
              <a:rPr lang="en-US" dirty="0" smtClean="0">
                <a:solidFill>
                  <a:srgbClr val="FF0000"/>
                </a:solidFill>
              </a:rPr>
              <a:t>The orange wire is a _______ data type?</a:t>
            </a:r>
            <a:endParaRPr lang="en-US" dirty="0">
              <a:solidFill>
                <a:srgbClr val="FF0000"/>
              </a:solidFill>
            </a:endParaRPr>
          </a:p>
        </p:txBody>
      </p:sp>
      <p:sp>
        <p:nvSpPr>
          <p:cNvPr id="11" name="TextBox 10"/>
          <p:cNvSpPr txBox="1"/>
          <p:nvPr/>
        </p:nvSpPr>
        <p:spPr>
          <a:xfrm>
            <a:off x="10635049" y="257692"/>
            <a:ext cx="840260" cy="369332"/>
          </a:xfrm>
          <a:prstGeom prst="rect">
            <a:avLst/>
          </a:prstGeom>
          <a:noFill/>
        </p:spPr>
        <p:txBody>
          <a:bodyPr wrap="square" rtlCol="0">
            <a:spAutoFit/>
          </a:bodyPr>
          <a:lstStyle/>
          <a:p>
            <a:r>
              <a:rPr lang="en-US" dirty="0" smtClean="0"/>
              <a:t>F2018</a:t>
            </a:r>
            <a:endParaRPr lang="en-US" dirty="0"/>
          </a:p>
        </p:txBody>
      </p:sp>
    </p:spTree>
    <p:extLst>
      <p:ext uri="{BB962C8B-B14F-4D97-AF65-F5344CB8AC3E}">
        <p14:creationId xmlns:p14="http://schemas.microsoft.com/office/powerpoint/2010/main" val="55929271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CAM8302E  F2018 Exam Review</a:t>
            </a:r>
            <a:endParaRPr lang="en-US"/>
          </a:p>
        </p:txBody>
      </p:sp>
      <p:sp>
        <p:nvSpPr>
          <p:cNvPr id="6" name="Slide Number Placeholder 5"/>
          <p:cNvSpPr>
            <a:spLocks noGrp="1"/>
          </p:cNvSpPr>
          <p:nvPr>
            <p:ph type="sldNum" sz="quarter" idx="12"/>
          </p:nvPr>
        </p:nvSpPr>
        <p:spPr/>
        <p:txBody>
          <a:bodyPr/>
          <a:lstStyle/>
          <a:p>
            <a:fld id="{D23DE8D9-88C0-4FA4-9A1A-95E1ED9A7760}" type="slidenum">
              <a:rPr lang="en-US" smtClean="0"/>
              <a:t>110</a:t>
            </a:fld>
            <a:endParaRPr lang="en-US"/>
          </a:p>
        </p:txBody>
      </p:sp>
      <p:pic>
        <p:nvPicPr>
          <p:cNvPr id="2" name="Picture 1"/>
          <p:cNvPicPr>
            <a:picLocks noChangeAspect="1"/>
          </p:cNvPicPr>
          <p:nvPr/>
        </p:nvPicPr>
        <p:blipFill>
          <a:blip r:embed="rId2"/>
          <a:stretch>
            <a:fillRect/>
          </a:stretch>
        </p:blipFill>
        <p:spPr>
          <a:xfrm>
            <a:off x="671384" y="372248"/>
            <a:ext cx="11176142" cy="5633136"/>
          </a:xfrm>
          <a:prstGeom prst="rect">
            <a:avLst/>
          </a:prstGeom>
        </p:spPr>
      </p:pic>
      <p:sp>
        <p:nvSpPr>
          <p:cNvPr id="5" name="Rectangle 4"/>
          <p:cNvSpPr/>
          <p:nvPr/>
        </p:nvSpPr>
        <p:spPr>
          <a:xfrm>
            <a:off x="1128583" y="5211371"/>
            <a:ext cx="6096000" cy="646331"/>
          </a:xfrm>
          <a:prstGeom prst="rect">
            <a:avLst/>
          </a:prstGeom>
        </p:spPr>
        <p:txBody>
          <a:bodyPr>
            <a:spAutoFit/>
          </a:bodyPr>
          <a:lstStyle/>
          <a:p>
            <a:r>
              <a:rPr lang="en-US" dirty="0" smtClean="0">
                <a:solidFill>
                  <a:srgbClr val="FF0000"/>
                </a:solidFill>
              </a:rPr>
              <a:t>Approximately how much current flows through the output of the PLC?</a:t>
            </a:r>
            <a:endParaRPr lang="en-US" dirty="0">
              <a:solidFill>
                <a:srgbClr val="FF0000"/>
              </a:solidFill>
            </a:endParaRPr>
          </a:p>
        </p:txBody>
      </p:sp>
    </p:spTree>
    <p:extLst>
      <p:ext uri="{BB962C8B-B14F-4D97-AF65-F5344CB8AC3E}">
        <p14:creationId xmlns:p14="http://schemas.microsoft.com/office/powerpoint/2010/main" val="16850723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CAM8302E  F2018 Exam Review</a:t>
            </a:r>
            <a:endParaRPr lang="en-US"/>
          </a:p>
        </p:txBody>
      </p:sp>
      <p:sp>
        <p:nvSpPr>
          <p:cNvPr id="6" name="Slide Number Placeholder 5"/>
          <p:cNvSpPr>
            <a:spLocks noGrp="1"/>
          </p:cNvSpPr>
          <p:nvPr>
            <p:ph type="sldNum" sz="quarter" idx="12"/>
          </p:nvPr>
        </p:nvSpPr>
        <p:spPr/>
        <p:txBody>
          <a:bodyPr/>
          <a:lstStyle/>
          <a:p>
            <a:fld id="{D23DE8D9-88C0-4FA4-9A1A-95E1ED9A7760}" type="slidenum">
              <a:rPr lang="en-US" smtClean="0"/>
              <a:t>111</a:t>
            </a:fld>
            <a:endParaRPr lang="en-US"/>
          </a:p>
        </p:txBody>
      </p:sp>
      <p:pic>
        <p:nvPicPr>
          <p:cNvPr id="2" name="Picture 1"/>
          <p:cNvPicPr>
            <a:picLocks noChangeAspect="1"/>
          </p:cNvPicPr>
          <p:nvPr/>
        </p:nvPicPr>
        <p:blipFill>
          <a:blip r:embed="rId2"/>
          <a:stretch>
            <a:fillRect/>
          </a:stretch>
        </p:blipFill>
        <p:spPr>
          <a:xfrm>
            <a:off x="945317" y="560880"/>
            <a:ext cx="10785363" cy="5584548"/>
          </a:xfrm>
          <a:prstGeom prst="rect">
            <a:avLst/>
          </a:prstGeom>
        </p:spPr>
      </p:pic>
      <p:sp>
        <p:nvSpPr>
          <p:cNvPr id="5" name="Rectangle 4"/>
          <p:cNvSpPr/>
          <p:nvPr/>
        </p:nvSpPr>
        <p:spPr>
          <a:xfrm>
            <a:off x="6096000" y="4362274"/>
            <a:ext cx="6096000" cy="369332"/>
          </a:xfrm>
          <a:prstGeom prst="rect">
            <a:avLst/>
          </a:prstGeom>
        </p:spPr>
        <p:txBody>
          <a:bodyPr>
            <a:spAutoFit/>
          </a:bodyPr>
          <a:lstStyle/>
          <a:p>
            <a:r>
              <a:rPr lang="en-US" dirty="0" smtClean="0">
                <a:solidFill>
                  <a:srgbClr val="FF0000"/>
                </a:solidFill>
              </a:rPr>
              <a:t>Complete the circuit sections that are greyed out.</a:t>
            </a:r>
            <a:endParaRPr lang="en-US" dirty="0">
              <a:solidFill>
                <a:srgbClr val="FF0000"/>
              </a:solidFill>
            </a:endParaRPr>
          </a:p>
        </p:txBody>
      </p:sp>
      <p:sp>
        <p:nvSpPr>
          <p:cNvPr id="4" name="Rectangle 3"/>
          <p:cNvSpPr/>
          <p:nvPr/>
        </p:nvSpPr>
        <p:spPr>
          <a:xfrm>
            <a:off x="3089189" y="2496065"/>
            <a:ext cx="2512541" cy="227364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32789" y="2589371"/>
            <a:ext cx="2697891" cy="94693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1289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109811" y="283852"/>
            <a:ext cx="3717749" cy="707886"/>
          </a:xfrm>
          <a:prstGeom prst="rect">
            <a:avLst/>
          </a:prstGeom>
          <a:noFill/>
        </p:spPr>
        <p:txBody>
          <a:bodyPr wrap="none" lIns="91440" tIns="45720" rIns="91440" bIns="4572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Inductive Sensor</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15" name="Slide Number Placeholder 14"/>
          <p:cNvSpPr>
            <a:spLocks noGrp="1"/>
          </p:cNvSpPr>
          <p:nvPr>
            <p:ph type="sldNum" sz="quarter" idx="12"/>
          </p:nvPr>
        </p:nvSpPr>
        <p:spPr/>
        <p:txBody>
          <a:bodyPr/>
          <a:lstStyle/>
          <a:p>
            <a:fld id="{22150E63-65CC-47B2-A18E-A3315FA4CD7F}" type="slidenum">
              <a:rPr lang="en-US" smtClean="0"/>
              <a:t>112</a:t>
            </a:fld>
            <a:endParaRPr lang="en-US"/>
          </a:p>
        </p:txBody>
      </p:sp>
      <p:sp>
        <p:nvSpPr>
          <p:cNvPr id="16" name="Footer Placeholder 15"/>
          <p:cNvSpPr>
            <a:spLocks noGrp="1"/>
          </p:cNvSpPr>
          <p:nvPr>
            <p:ph type="ftr" sz="quarter" idx="11"/>
          </p:nvPr>
        </p:nvSpPr>
        <p:spPr/>
        <p:txBody>
          <a:bodyPr/>
          <a:lstStyle/>
          <a:p>
            <a:r>
              <a:rPr lang="en-US" smtClean="0"/>
              <a:t>CAM8302E  F2018 Exam Review</a:t>
            </a:r>
            <a:endParaRPr lang="en-US"/>
          </a:p>
        </p:txBody>
      </p:sp>
      <p:pic>
        <p:nvPicPr>
          <p:cNvPr id="2" name="Picture 1"/>
          <p:cNvPicPr>
            <a:picLocks noChangeAspect="1"/>
          </p:cNvPicPr>
          <p:nvPr/>
        </p:nvPicPr>
        <p:blipFill>
          <a:blip r:embed="rId3"/>
          <a:stretch>
            <a:fillRect/>
          </a:stretch>
        </p:blipFill>
        <p:spPr>
          <a:xfrm>
            <a:off x="973218" y="1266474"/>
            <a:ext cx="7061062" cy="4627517"/>
          </a:xfrm>
          <a:prstGeom prst="rect">
            <a:avLst/>
          </a:prstGeom>
        </p:spPr>
      </p:pic>
      <p:sp>
        <p:nvSpPr>
          <p:cNvPr id="6" name="Rectangle 5"/>
          <p:cNvSpPr/>
          <p:nvPr/>
        </p:nvSpPr>
        <p:spPr>
          <a:xfrm>
            <a:off x="7371183" y="3580232"/>
            <a:ext cx="3532368" cy="646331"/>
          </a:xfrm>
          <a:prstGeom prst="rect">
            <a:avLst/>
          </a:prstGeom>
        </p:spPr>
        <p:txBody>
          <a:bodyPr wrap="square">
            <a:spAutoFit/>
          </a:bodyPr>
          <a:lstStyle/>
          <a:p>
            <a:r>
              <a:rPr lang="en-US" dirty="0" smtClean="0">
                <a:solidFill>
                  <a:srgbClr val="FF0000"/>
                </a:solidFill>
              </a:rPr>
              <a:t>If the target is detected the Arduino input will equal a logic _________?</a:t>
            </a:r>
            <a:endParaRPr lang="en-US" dirty="0">
              <a:solidFill>
                <a:srgbClr val="FF0000"/>
              </a:solidFill>
            </a:endParaRPr>
          </a:p>
        </p:txBody>
      </p:sp>
    </p:spTree>
    <p:extLst>
      <p:ext uri="{BB962C8B-B14F-4D97-AF65-F5344CB8AC3E}">
        <p14:creationId xmlns:p14="http://schemas.microsoft.com/office/powerpoint/2010/main" val="404770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CAM8302E  F2018 Exam Review</a:t>
            </a:r>
            <a:endParaRPr lang="en-US"/>
          </a:p>
        </p:txBody>
      </p:sp>
      <p:sp>
        <p:nvSpPr>
          <p:cNvPr id="6" name="Slide Number Placeholder 5"/>
          <p:cNvSpPr>
            <a:spLocks noGrp="1"/>
          </p:cNvSpPr>
          <p:nvPr>
            <p:ph type="sldNum" sz="quarter" idx="12"/>
          </p:nvPr>
        </p:nvSpPr>
        <p:spPr/>
        <p:txBody>
          <a:bodyPr/>
          <a:lstStyle/>
          <a:p>
            <a:fld id="{D23DE8D9-88C0-4FA4-9A1A-95E1ED9A7760}" type="slidenum">
              <a:rPr lang="en-US" smtClean="0"/>
              <a:t>113</a:t>
            </a:fld>
            <a:endParaRPr lang="en-US"/>
          </a:p>
        </p:txBody>
      </p:sp>
      <p:pic>
        <p:nvPicPr>
          <p:cNvPr id="2" name="Picture 1"/>
          <p:cNvPicPr>
            <a:picLocks noChangeAspect="1"/>
          </p:cNvPicPr>
          <p:nvPr/>
        </p:nvPicPr>
        <p:blipFill>
          <a:blip r:embed="rId2"/>
          <a:stretch>
            <a:fillRect/>
          </a:stretch>
        </p:blipFill>
        <p:spPr>
          <a:xfrm>
            <a:off x="1077385" y="271848"/>
            <a:ext cx="9063393" cy="5995783"/>
          </a:xfrm>
          <a:prstGeom prst="rect">
            <a:avLst/>
          </a:prstGeom>
        </p:spPr>
      </p:pic>
      <p:sp>
        <p:nvSpPr>
          <p:cNvPr id="5" name="Rectangle 4"/>
          <p:cNvSpPr/>
          <p:nvPr/>
        </p:nvSpPr>
        <p:spPr>
          <a:xfrm>
            <a:off x="8798766" y="2623408"/>
            <a:ext cx="2880049" cy="1200329"/>
          </a:xfrm>
          <a:prstGeom prst="rect">
            <a:avLst/>
          </a:prstGeom>
        </p:spPr>
        <p:txBody>
          <a:bodyPr wrap="square">
            <a:spAutoFit/>
          </a:bodyPr>
          <a:lstStyle/>
          <a:p>
            <a:r>
              <a:rPr lang="en-US" dirty="0" smtClean="0">
                <a:solidFill>
                  <a:srgbClr val="FF0000"/>
                </a:solidFill>
              </a:rPr>
              <a:t>When is it required to connect pin 9 of the ULN2003A to the supply voltage.</a:t>
            </a:r>
            <a:endParaRPr lang="en-US" dirty="0">
              <a:solidFill>
                <a:srgbClr val="FF0000"/>
              </a:solidFill>
            </a:endParaRPr>
          </a:p>
        </p:txBody>
      </p:sp>
    </p:spTree>
    <p:extLst>
      <p:ext uri="{BB962C8B-B14F-4D97-AF65-F5344CB8AC3E}">
        <p14:creationId xmlns:p14="http://schemas.microsoft.com/office/powerpoint/2010/main" val="26519417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2047044" y="1195033"/>
            <a:ext cx="8359337" cy="4065973"/>
          </a:xfrm>
          <a:prstGeom prst="rect">
            <a:avLst/>
          </a:prstGeom>
          <a:noFill/>
          <a:ln w="9525">
            <a:noFill/>
            <a:miter lim="800000"/>
            <a:headEnd/>
            <a:tailEnd/>
          </a:ln>
        </p:spPr>
      </p:pic>
      <p:sp>
        <p:nvSpPr>
          <p:cNvPr id="4" name="Rectangle 3"/>
          <p:cNvSpPr/>
          <p:nvPr/>
        </p:nvSpPr>
        <p:spPr>
          <a:xfrm>
            <a:off x="2777885" y="3920487"/>
            <a:ext cx="461638" cy="168675"/>
          </a:xfrm>
          <a:prstGeom prst="rect">
            <a:avLst/>
          </a:prstGeom>
          <a:solidFill>
            <a:srgbClr val="FFFF00">
              <a:alpha val="1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45330" y="3577007"/>
            <a:ext cx="461638" cy="168675"/>
          </a:xfrm>
          <a:prstGeom prst="rect">
            <a:avLst/>
          </a:prstGeom>
          <a:solidFill>
            <a:srgbClr val="FFFF00">
              <a:alpha val="1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99509" y="283852"/>
            <a:ext cx="7338355" cy="707886"/>
          </a:xfrm>
          <a:prstGeom prst="rect">
            <a:avLst/>
          </a:prstGeom>
          <a:noFill/>
        </p:spPr>
        <p:txBody>
          <a:bodyPr wrap="none" lIns="91440" tIns="45720" rIns="91440" bIns="45720">
            <a:spAutoFit/>
          </a:bodyPr>
          <a:lstStyle/>
          <a:p>
            <a:pPr algn="ct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Type “K” (yellow) Thermocouple</a:t>
            </a:r>
          </a:p>
        </p:txBody>
      </p:sp>
      <p:sp>
        <p:nvSpPr>
          <p:cNvPr id="13" name="Rectangle 12"/>
          <p:cNvSpPr/>
          <p:nvPr/>
        </p:nvSpPr>
        <p:spPr>
          <a:xfrm>
            <a:off x="1840316" y="5580472"/>
            <a:ext cx="8623772" cy="707886"/>
          </a:xfrm>
          <a:prstGeom prst="rect">
            <a:avLst/>
          </a:prstGeom>
          <a:noFill/>
        </p:spPr>
        <p:txBody>
          <a:bodyPr wrap="none" lIns="91440" tIns="45720" rIns="91440" bIns="45720">
            <a:spAutoFit/>
          </a:bodyPr>
          <a:lstStyle/>
          <a:p>
            <a:pPr algn="ct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About 40 </a:t>
            </a:r>
            <a:r>
              <a:rPr lang="en-US" sz="40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uVolts</a:t>
            </a: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/degree Celsius Type K</a:t>
            </a:r>
          </a:p>
        </p:txBody>
      </p:sp>
      <p:sp>
        <p:nvSpPr>
          <p:cNvPr id="15" name="Slide Number Placeholder 14"/>
          <p:cNvSpPr>
            <a:spLocks noGrp="1"/>
          </p:cNvSpPr>
          <p:nvPr>
            <p:ph type="sldNum" sz="quarter" idx="12"/>
          </p:nvPr>
        </p:nvSpPr>
        <p:spPr/>
        <p:txBody>
          <a:bodyPr/>
          <a:lstStyle/>
          <a:p>
            <a:fld id="{22150E63-65CC-47B2-A18E-A3315FA4CD7F}" type="slidenum">
              <a:rPr lang="en-US" smtClean="0"/>
              <a:t>114</a:t>
            </a:fld>
            <a:endParaRPr lang="en-US"/>
          </a:p>
        </p:txBody>
      </p:sp>
      <p:sp>
        <p:nvSpPr>
          <p:cNvPr id="16" name="Footer Placeholder 15"/>
          <p:cNvSpPr>
            <a:spLocks noGrp="1"/>
          </p:cNvSpPr>
          <p:nvPr>
            <p:ph type="ftr" sz="quarter" idx="11"/>
          </p:nvPr>
        </p:nvSpPr>
        <p:spPr/>
        <p:txBody>
          <a:bodyPr/>
          <a:lstStyle/>
          <a:p>
            <a:r>
              <a:rPr lang="en-US" smtClean="0"/>
              <a:t>CAM8302E  F2018 Exam Review</a:t>
            </a:r>
            <a:endParaRPr lang="en-US"/>
          </a:p>
        </p:txBody>
      </p:sp>
      <p:sp>
        <p:nvSpPr>
          <p:cNvPr id="10" name="TextBox 9"/>
          <p:cNvSpPr txBox="1"/>
          <p:nvPr/>
        </p:nvSpPr>
        <p:spPr>
          <a:xfrm>
            <a:off x="394127" y="2411972"/>
            <a:ext cx="1583963" cy="1754326"/>
          </a:xfrm>
          <a:prstGeom prst="rect">
            <a:avLst/>
          </a:prstGeom>
          <a:noFill/>
          <a:ln w="22225">
            <a:solidFill>
              <a:schemeClr val="accent1"/>
            </a:solidFill>
          </a:ln>
        </p:spPr>
        <p:txBody>
          <a:bodyPr wrap="square" rtlCol="0">
            <a:spAutoFit/>
          </a:bodyPr>
          <a:lstStyle/>
          <a:p>
            <a:r>
              <a:rPr lang="en-US" dirty="0" smtClean="0">
                <a:solidFill>
                  <a:srgbClr val="FF0000"/>
                </a:solidFill>
              </a:rPr>
              <a:t>If the CJ is at 22 degC and the HJ is 40 degC the T/C voltage equals _____ mV?</a:t>
            </a:r>
            <a:endParaRPr lang="en-US" dirty="0">
              <a:solidFill>
                <a:srgbClr val="FF0000"/>
              </a:solidFill>
            </a:endParaRPr>
          </a:p>
        </p:txBody>
      </p:sp>
    </p:spTree>
    <p:extLst>
      <p:ext uri="{BB962C8B-B14F-4D97-AF65-F5344CB8AC3E}">
        <p14:creationId xmlns:p14="http://schemas.microsoft.com/office/powerpoint/2010/main" val="145519554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0375" y="268403"/>
            <a:ext cx="8915902"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AD623 Instrumentation Amplifier</a:t>
            </a:r>
          </a:p>
        </p:txBody>
      </p:sp>
      <p:sp>
        <p:nvSpPr>
          <p:cNvPr id="5" name="Slide Number Placeholder 4"/>
          <p:cNvSpPr>
            <a:spLocks noGrp="1"/>
          </p:cNvSpPr>
          <p:nvPr>
            <p:ph type="sldNum" sz="quarter" idx="12"/>
          </p:nvPr>
        </p:nvSpPr>
        <p:spPr/>
        <p:txBody>
          <a:bodyPr/>
          <a:lstStyle/>
          <a:p>
            <a:fld id="{22150E63-65CC-47B2-A18E-A3315FA4CD7F}" type="slidenum">
              <a:rPr lang="en-US" smtClean="0"/>
              <a:t>115</a:t>
            </a:fld>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pic>
        <p:nvPicPr>
          <p:cNvPr id="2" name="Picture 1"/>
          <p:cNvPicPr>
            <a:picLocks noChangeAspect="1"/>
          </p:cNvPicPr>
          <p:nvPr/>
        </p:nvPicPr>
        <p:blipFill>
          <a:blip r:embed="rId3"/>
          <a:stretch>
            <a:fillRect/>
          </a:stretch>
        </p:blipFill>
        <p:spPr>
          <a:xfrm>
            <a:off x="546899" y="2574988"/>
            <a:ext cx="8526454" cy="3711268"/>
          </a:xfrm>
          <a:prstGeom prst="rect">
            <a:avLst/>
          </a:prstGeom>
        </p:spPr>
      </p:pic>
      <p:pic>
        <p:nvPicPr>
          <p:cNvPr id="3" name="Picture 2"/>
          <p:cNvPicPr>
            <a:picLocks noChangeAspect="1"/>
          </p:cNvPicPr>
          <p:nvPr/>
        </p:nvPicPr>
        <p:blipFill>
          <a:blip r:embed="rId4"/>
          <a:stretch>
            <a:fillRect/>
          </a:stretch>
        </p:blipFill>
        <p:spPr>
          <a:xfrm>
            <a:off x="4810126" y="3643427"/>
            <a:ext cx="2114550" cy="1352550"/>
          </a:xfrm>
          <a:prstGeom prst="rect">
            <a:avLst/>
          </a:prstGeom>
        </p:spPr>
      </p:pic>
      <p:sp>
        <p:nvSpPr>
          <p:cNvPr id="7" name="Rectangle 6"/>
          <p:cNvSpPr/>
          <p:nvPr/>
        </p:nvSpPr>
        <p:spPr>
          <a:xfrm>
            <a:off x="546899" y="1105968"/>
            <a:ext cx="8288817" cy="1477328"/>
          </a:xfrm>
          <a:prstGeom prst="rect">
            <a:avLst/>
          </a:prstGeom>
        </p:spPr>
        <p:txBody>
          <a:bodyPr wrap="square">
            <a:spAutoFit/>
          </a:bodyPr>
          <a:lstStyle/>
          <a:p>
            <a:r>
              <a:rPr lang="en-US" dirty="0">
                <a:latin typeface="Calibri" panose="020F0502020204030204" pitchFamily="34" charset="0"/>
              </a:rPr>
              <a:t>The AD623 is an instrumentation amplifier.  The gain of the amplifier is easily configured using one resistor. An output offset can also be easily added with a reference input pin. The device can be used to amplify signals from load cells, pressure sensors and thermocouple</a:t>
            </a:r>
            <a:r>
              <a:rPr lang="en-US" dirty="0" smtClean="0">
                <a:latin typeface="Calibri" panose="020F0502020204030204" pitchFamily="34" charset="0"/>
              </a:rPr>
              <a:t>. The device has rail to rail output meaning the output signal can go from min supply to maximum supply.</a:t>
            </a:r>
            <a:endParaRPr lang="en-US" dirty="0"/>
          </a:p>
        </p:txBody>
      </p:sp>
      <p:pic>
        <p:nvPicPr>
          <p:cNvPr id="8" name="Picture 7"/>
          <p:cNvPicPr>
            <a:picLocks noChangeAspect="1"/>
          </p:cNvPicPr>
          <p:nvPr/>
        </p:nvPicPr>
        <p:blipFill>
          <a:blip r:embed="rId5"/>
          <a:stretch>
            <a:fillRect/>
          </a:stretch>
        </p:blipFill>
        <p:spPr>
          <a:xfrm>
            <a:off x="8778461" y="1231012"/>
            <a:ext cx="2771392" cy="1430686"/>
          </a:xfrm>
          <a:prstGeom prst="rect">
            <a:avLst/>
          </a:prstGeom>
        </p:spPr>
      </p:pic>
      <p:sp>
        <p:nvSpPr>
          <p:cNvPr id="9" name="TextBox 8"/>
          <p:cNvSpPr txBox="1"/>
          <p:nvPr/>
        </p:nvSpPr>
        <p:spPr>
          <a:xfrm>
            <a:off x="7826866" y="3862692"/>
            <a:ext cx="3361037" cy="646331"/>
          </a:xfrm>
          <a:prstGeom prst="rect">
            <a:avLst/>
          </a:prstGeom>
          <a:noFill/>
        </p:spPr>
        <p:txBody>
          <a:bodyPr wrap="square" rtlCol="0">
            <a:spAutoFit/>
          </a:bodyPr>
          <a:lstStyle/>
          <a:p>
            <a:r>
              <a:rPr lang="en-US" dirty="0" smtClean="0">
                <a:solidFill>
                  <a:srgbClr val="FF0000"/>
                </a:solidFill>
              </a:rPr>
              <a:t>If the gain resistor equals 1.8k the gain equals ______?</a:t>
            </a:r>
            <a:endParaRPr lang="en-US" dirty="0">
              <a:solidFill>
                <a:srgbClr val="FF0000"/>
              </a:solidFill>
            </a:endParaRPr>
          </a:p>
        </p:txBody>
      </p:sp>
    </p:spTree>
    <p:extLst>
      <p:ext uri="{BB962C8B-B14F-4D97-AF65-F5344CB8AC3E}">
        <p14:creationId xmlns:p14="http://schemas.microsoft.com/office/powerpoint/2010/main" val="406698917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2558" y="312985"/>
            <a:ext cx="5152928" cy="646331"/>
          </a:xfrm>
          <a:prstGeom prst="rect">
            <a:avLst/>
          </a:prstGeom>
          <a:noFill/>
        </p:spPr>
        <p:txBody>
          <a:bodyPr wrap="square" rtlCol="0">
            <a:spAutoFit/>
          </a:bodyPr>
          <a:lstStyle/>
          <a:p>
            <a:r>
              <a:rPr lang="en-US" dirty="0" smtClean="0">
                <a:solidFill>
                  <a:srgbClr val="FF0000"/>
                </a:solidFill>
              </a:rPr>
              <a:t>Determine the gain of the AD623 instrumentation amplifier when using a 470 ohm resistor?</a:t>
            </a:r>
            <a:endParaRPr lang="en-US" dirty="0">
              <a:solidFill>
                <a:srgbClr val="FF0000"/>
              </a:solidFill>
            </a:endParaRPr>
          </a:p>
        </p:txBody>
      </p:sp>
      <p:pic>
        <p:nvPicPr>
          <p:cNvPr id="2" name="Picture 1"/>
          <p:cNvPicPr>
            <a:picLocks noChangeAspect="1"/>
          </p:cNvPicPr>
          <p:nvPr/>
        </p:nvPicPr>
        <p:blipFill>
          <a:blip r:embed="rId2"/>
          <a:stretch>
            <a:fillRect/>
          </a:stretch>
        </p:blipFill>
        <p:spPr>
          <a:xfrm>
            <a:off x="1182558" y="1675721"/>
            <a:ext cx="9534518" cy="4678428"/>
          </a:xfrm>
          <a:prstGeom prst="rect">
            <a:avLst/>
          </a:prstGeom>
        </p:spPr>
      </p:pic>
      <p:sp>
        <p:nvSpPr>
          <p:cNvPr id="5" name="TextBox 4"/>
          <p:cNvSpPr txBox="1"/>
          <p:nvPr/>
        </p:nvSpPr>
        <p:spPr>
          <a:xfrm>
            <a:off x="7231225" y="289626"/>
            <a:ext cx="4030412" cy="923330"/>
          </a:xfrm>
          <a:prstGeom prst="rect">
            <a:avLst/>
          </a:prstGeom>
          <a:noFill/>
        </p:spPr>
        <p:txBody>
          <a:bodyPr wrap="square" rtlCol="0">
            <a:spAutoFit/>
          </a:bodyPr>
          <a:lstStyle/>
          <a:p>
            <a:r>
              <a:rPr lang="en-US" dirty="0" smtClean="0">
                <a:solidFill>
                  <a:srgbClr val="FF0000"/>
                </a:solidFill>
              </a:rPr>
              <a:t>If the CJ = 22 degC and the HJ is 39 degC the output of the amplifier equals ______ volts. Answer to +/- 2mV.</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US" smtClean="0"/>
              <a:t>CAM8302E  F2018 Exam Review</a:t>
            </a:r>
            <a:endParaRPr lang="en-US"/>
          </a:p>
        </p:txBody>
      </p:sp>
      <p:sp>
        <p:nvSpPr>
          <p:cNvPr id="6" name="Slide Number Placeholder 5"/>
          <p:cNvSpPr>
            <a:spLocks noGrp="1"/>
          </p:cNvSpPr>
          <p:nvPr>
            <p:ph type="sldNum" sz="quarter" idx="12"/>
          </p:nvPr>
        </p:nvSpPr>
        <p:spPr/>
        <p:txBody>
          <a:bodyPr/>
          <a:lstStyle/>
          <a:p>
            <a:fld id="{D23DE8D9-88C0-4FA4-9A1A-95E1ED9A7760}" type="slidenum">
              <a:rPr lang="en-US" smtClean="0"/>
              <a:t>116</a:t>
            </a:fld>
            <a:endParaRPr lang="en-US"/>
          </a:p>
        </p:txBody>
      </p:sp>
      <p:sp>
        <p:nvSpPr>
          <p:cNvPr id="7" name="TextBox 6"/>
          <p:cNvSpPr txBox="1"/>
          <p:nvPr/>
        </p:nvSpPr>
        <p:spPr>
          <a:xfrm>
            <a:off x="1126161" y="982674"/>
            <a:ext cx="5032043" cy="646331"/>
          </a:xfrm>
          <a:prstGeom prst="rect">
            <a:avLst/>
          </a:prstGeom>
          <a:noFill/>
        </p:spPr>
        <p:txBody>
          <a:bodyPr wrap="square" rtlCol="0">
            <a:spAutoFit/>
          </a:bodyPr>
          <a:lstStyle/>
          <a:p>
            <a:r>
              <a:rPr lang="en-US" dirty="0" smtClean="0">
                <a:solidFill>
                  <a:srgbClr val="FF0000"/>
                </a:solidFill>
              </a:rPr>
              <a:t>If the resistance from the wiper to ground equals 4k, the reference voltage equals _____ volts.</a:t>
            </a:r>
            <a:endParaRPr lang="en-US" dirty="0">
              <a:solidFill>
                <a:srgbClr val="FF0000"/>
              </a:solidFill>
            </a:endParaRPr>
          </a:p>
        </p:txBody>
      </p:sp>
    </p:spTree>
    <p:extLst>
      <p:ext uri="{BB962C8B-B14F-4D97-AF65-F5344CB8AC3E}">
        <p14:creationId xmlns:p14="http://schemas.microsoft.com/office/powerpoint/2010/main" val="34971084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117</a:t>
            </a:fld>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pic>
        <p:nvPicPr>
          <p:cNvPr id="3" name="Picture 2"/>
          <p:cNvPicPr>
            <a:picLocks noChangeAspect="1"/>
          </p:cNvPicPr>
          <p:nvPr/>
        </p:nvPicPr>
        <p:blipFill>
          <a:blip r:embed="rId2"/>
          <a:stretch>
            <a:fillRect/>
          </a:stretch>
        </p:blipFill>
        <p:spPr>
          <a:xfrm>
            <a:off x="763849" y="475255"/>
            <a:ext cx="6549501" cy="4861855"/>
          </a:xfrm>
          <a:prstGeom prst="rect">
            <a:avLst/>
          </a:prstGeom>
        </p:spPr>
      </p:pic>
      <p:sp>
        <p:nvSpPr>
          <p:cNvPr id="7" name="TextBox 6"/>
          <p:cNvSpPr txBox="1"/>
          <p:nvPr/>
        </p:nvSpPr>
        <p:spPr>
          <a:xfrm>
            <a:off x="7815353" y="578874"/>
            <a:ext cx="2864497" cy="646331"/>
          </a:xfrm>
          <a:prstGeom prst="rect">
            <a:avLst/>
          </a:prstGeom>
          <a:noFill/>
        </p:spPr>
        <p:txBody>
          <a:bodyPr wrap="square" rtlCol="0">
            <a:spAutoFit/>
          </a:bodyPr>
          <a:lstStyle/>
          <a:p>
            <a:r>
              <a:rPr lang="en-US" dirty="0" smtClean="0">
                <a:solidFill>
                  <a:srgbClr val="FF0000"/>
                </a:solidFill>
              </a:rPr>
              <a:t>What is the value of the gain resistor?</a:t>
            </a:r>
            <a:endParaRPr lang="en-US" dirty="0">
              <a:solidFill>
                <a:srgbClr val="FF0000"/>
              </a:solidFill>
            </a:endParaRPr>
          </a:p>
        </p:txBody>
      </p:sp>
      <p:sp>
        <p:nvSpPr>
          <p:cNvPr id="8" name="TextBox 7"/>
          <p:cNvSpPr txBox="1"/>
          <p:nvPr/>
        </p:nvSpPr>
        <p:spPr>
          <a:xfrm>
            <a:off x="7899328" y="1679886"/>
            <a:ext cx="2864497" cy="369332"/>
          </a:xfrm>
          <a:prstGeom prst="rect">
            <a:avLst/>
          </a:prstGeom>
          <a:noFill/>
        </p:spPr>
        <p:txBody>
          <a:bodyPr wrap="square" rtlCol="0">
            <a:spAutoFit/>
          </a:bodyPr>
          <a:lstStyle/>
          <a:p>
            <a:r>
              <a:rPr lang="en-US" dirty="0" smtClean="0">
                <a:solidFill>
                  <a:srgbClr val="FF0000"/>
                </a:solidFill>
              </a:rPr>
              <a:t>What is gain value?</a:t>
            </a:r>
            <a:endParaRPr lang="en-US" dirty="0">
              <a:solidFill>
                <a:srgbClr val="FF0000"/>
              </a:solidFill>
            </a:endParaRPr>
          </a:p>
        </p:txBody>
      </p:sp>
      <p:sp>
        <p:nvSpPr>
          <p:cNvPr id="9" name="TextBox 8"/>
          <p:cNvSpPr txBox="1"/>
          <p:nvPr/>
        </p:nvSpPr>
        <p:spPr>
          <a:xfrm>
            <a:off x="7899327" y="2699126"/>
            <a:ext cx="2864497" cy="646331"/>
          </a:xfrm>
          <a:prstGeom prst="rect">
            <a:avLst/>
          </a:prstGeom>
          <a:noFill/>
        </p:spPr>
        <p:txBody>
          <a:bodyPr wrap="square" rtlCol="0">
            <a:spAutoFit/>
          </a:bodyPr>
          <a:lstStyle/>
          <a:p>
            <a:r>
              <a:rPr lang="en-US" dirty="0" smtClean="0">
                <a:solidFill>
                  <a:srgbClr val="FF0000"/>
                </a:solidFill>
              </a:rPr>
              <a:t>What is the purpose of the variable resistor?</a:t>
            </a:r>
            <a:endParaRPr lang="en-US" dirty="0">
              <a:solidFill>
                <a:srgbClr val="FF0000"/>
              </a:solidFill>
            </a:endParaRPr>
          </a:p>
        </p:txBody>
      </p:sp>
    </p:spTree>
    <p:extLst>
      <p:ext uri="{BB962C8B-B14F-4D97-AF65-F5344CB8AC3E}">
        <p14:creationId xmlns:p14="http://schemas.microsoft.com/office/powerpoint/2010/main" val="282375276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118</a:t>
            </a:fld>
            <a:endParaRPr lang="en-US"/>
          </a:p>
        </p:txBody>
      </p:sp>
      <p:sp>
        <p:nvSpPr>
          <p:cNvPr id="8" name="Footer Placeholder 7"/>
          <p:cNvSpPr>
            <a:spLocks noGrp="1"/>
          </p:cNvSpPr>
          <p:nvPr>
            <p:ph type="ftr" sz="quarter" idx="11"/>
          </p:nvPr>
        </p:nvSpPr>
        <p:spPr/>
        <p:txBody>
          <a:bodyPr/>
          <a:lstStyle/>
          <a:p>
            <a:r>
              <a:rPr lang="en-US" smtClean="0"/>
              <a:t>CAM8302E  F2018 Exam Review</a:t>
            </a:r>
            <a:endParaRPr lang="en-US" dirty="0"/>
          </a:p>
        </p:txBody>
      </p:sp>
      <p:pic>
        <p:nvPicPr>
          <p:cNvPr id="5" name="Picture 4"/>
          <p:cNvPicPr>
            <a:picLocks noChangeAspect="1"/>
          </p:cNvPicPr>
          <p:nvPr/>
        </p:nvPicPr>
        <p:blipFill>
          <a:blip r:embed="rId3"/>
          <a:stretch>
            <a:fillRect/>
          </a:stretch>
        </p:blipFill>
        <p:spPr>
          <a:xfrm>
            <a:off x="525183" y="195366"/>
            <a:ext cx="8174059" cy="6160984"/>
          </a:xfrm>
          <a:prstGeom prst="rect">
            <a:avLst/>
          </a:prstGeom>
        </p:spPr>
      </p:pic>
      <p:sp>
        <p:nvSpPr>
          <p:cNvPr id="9" name="TextBox 8"/>
          <p:cNvSpPr txBox="1"/>
          <p:nvPr/>
        </p:nvSpPr>
        <p:spPr>
          <a:xfrm>
            <a:off x="8830075" y="509525"/>
            <a:ext cx="2304249" cy="1200329"/>
          </a:xfrm>
          <a:prstGeom prst="rect">
            <a:avLst/>
          </a:prstGeom>
          <a:noFill/>
        </p:spPr>
        <p:txBody>
          <a:bodyPr wrap="square" rtlCol="0">
            <a:spAutoFit/>
          </a:bodyPr>
          <a:lstStyle/>
          <a:p>
            <a:r>
              <a:rPr lang="en-US" dirty="0" smtClean="0">
                <a:solidFill>
                  <a:srgbClr val="FF0000"/>
                </a:solidFill>
              </a:rPr>
              <a:t>Which IC and pin is used to determine the motor speed? _________</a:t>
            </a:r>
            <a:endParaRPr lang="en-US" dirty="0">
              <a:solidFill>
                <a:srgbClr val="FF0000"/>
              </a:solidFill>
            </a:endParaRPr>
          </a:p>
        </p:txBody>
      </p:sp>
      <p:sp>
        <p:nvSpPr>
          <p:cNvPr id="10" name="TextBox 9"/>
          <p:cNvSpPr txBox="1"/>
          <p:nvPr/>
        </p:nvSpPr>
        <p:spPr>
          <a:xfrm>
            <a:off x="8874396" y="2281698"/>
            <a:ext cx="2304249" cy="923330"/>
          </a:xfrm>
          <a:prstGeom prst="rect">
            <a:avLst/>
          </a:prstGeom>
          <a:noFill/>
        </p:spPr>
        <p:txBody>
          <a:bodyPr wrap="square" rtlCol="0">
            <a:spAutoFit/>
          </a:bodyPr>
          <a:lstStyle/>
          <a:p>
            <a:r>
              <a:rPr lang="en-US" dirty="0" smtClean="0">
                <a:solidFill>
                  <a:srgbClr val="FF0000"/>
                </a:solidFill>
              </a:rPr>
              <a:t>Which IC and pin control the motor speed?  _______</a:t>
            </a:r>
            <a:endParaRPr lang="en-US" dirty="0">
              <a:solidFill>
                <a:srgbClr val="FF0000"/>
              </a:solidFill>
            </a:endParaRPr>
          </a:p>
        </p:txBody>
      </p:sp>
    </p:spTree>
    <p:extLst>
      <p:ext uri="{BB962C8B-B14F-4D97-AF65-F5344CB8AC3E}">
        <p14:creationId xmlns:p14="http://schemas.microsoft.com/office/powerpoint/2010/main" val="279389818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119</a:t>
            </a:fld>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sp>
        <p:nvSpPr>
          <p:cNvPr id="7" name="Rectangle 6"/>
          <p:cNvSpPr/>
          <p:nvPr/>
        </p:nvSpPr>
        <p:spPr>
          <a:xfrm>
            <a:off x="2425090" y="487865"/>
            <a:ext cx="6806928" cy="707886"/>
          </a:xfrm>
          <a:prstGeom prst="rect">
            <a:avLst/>
          </a:prstGeom>
          <a:noFill/>
        </p:spPr>
        <p:txBody>
          <a:bodyPr wrap="none" lIns="91440" tIns="45720" rIns="91440" bIns="45720">
            <a:spAutoFit/>
          </a:bodyPr>
          <a:lstStyle/>
          <a:p>
            <a:pPr algn="ctr"/>
            <a:r>
              <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Interrupt Program for Stepper</a:t>
            </a:r>
          </a:p>
        </p:txBody>
      </p:sp>
      <p:pic>
        <p:nvPicPr>
          <p:cNvPr id="3" name="Picture 2"/>
          <p:cNvPicPr>
            <a:picLocks noChangeAspect="1"/>
          </p:cNvPicPr>
          <p:nvPr/>
        </p:nvPicPr>
        <p:blipFill>
          <a:blip r:embed="rId3"/>
          <a:stretch>
            <a:fillRect/>
          </a:stretch>
        </p:blipFill>
        <p:spPr>
          <a:xfrm>
            <a:off x="1940314" y="1545496"/>
            <a:ext cx="8270486" cy="3833812"/>
          </a:xfrm>
          <a:prstGeom prst="rect">
            <a:avLst/>
          </a:prstGeom>
        </p:spPr>
      </p:pic>
      <p:sp>
        <p:nvSpPr>
          <p:cNvPr id="2" name="Rectangle 1"/>
          <p:cNvSpPr/>
          <p:nvPr/>
        </p:nvSpPr>
        <p:spPr>
          <a:xfrm>
            <a:off x="1935892" y="4044778"/>
            <a:ext cx="8138984" cy="60960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55575" y="5544663"/>
            <a:ext cx="9498563" cy="369332"/>
          </a:xfrm>
          <a:prstGeom prst="rect">
            <a:avLst/>
          </a:prstGeom>
          <a:noFill/>
        </p:spPr>
        <p:txBody>
          <a:bodyPr wrap="square" rtlCol="0">
            <a:spAutoFit/>
          </a:bodyPr>
          <a:lstStyle/>
          <a:p>
            <a:r>
              <a:rPr lang="en-US" dirty="0" smtClean="0">
                <a:solidFill>
                  <a:srgbClr val="FF0000"/>
                </a:solidFill>
              </a:rPr>
              <a:t>What are the two benefits of interrupts over polling?  _________________ , __________________</a:t>
            </a:r>
            <a:endParaRPr lang="en-US" dirty="0">
              <a:solidFill>
                <a:srgbClr val="FF0000"/>
              </a:solidFill>
            </a:endParaRPr>
          </a:p>
        </p:txBody>
      </p:sp>
    </p:spTree>
    <p:extLst>
      <p:ext uri="{BB962C8B-B14F-4D97-AF65-F5344CB8AC3E}">
        <p14:creationId xmlns:p14="http://schemas.microsoft.com/office/powerpoint/2010/main" val="2756374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12</a:t>
            </a:fld>
            <a:endParaRPr lang="en-US" dirty="0"/>
          </a:p>
        </p:txBody>
      </p:sp>
      <p:sp>
        <p:nvSpPr>
          <p:cNvPr id="7" name="Title 2"/>
          <p:cNvSpPr txBox="1">
            <a:spLocks/>
          </p:cNvSpPr>
          <p:nvPr/>
        </p:nvSpPr>
        <p:spPr>
          <a:xfrm>
            <a:off x="2992840" y="446086"/>
            <a:ext cx="6934200" cy="685800"/>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dirty="0">
                <a:latin typeface="Calibri" panose="020F0502020204030204" pitchFamily="34" charset="0"/>
              </a:rPr>
              <a:t>LabVIEW Block Diagram (Program)</a:t>
            </a:r>
          </a:p>
        </p:txBody>
      </p:sp>
      <p:pic>
        <p:nvPicPr>
          <p:cNvPr id="3" name="Picture 2"/>
          <p:cNvPicPr>
            <a:picLocks noChangeAspect="1"/>
          </p:cNvPicPr>
          <p:nvPr/>
        </p:nvPicPr>
        <p:blipFill>
          <a:blip r:embed="rId2"/>
          <a:stretch>
            <a:fillRect/>
          </a:stretch>
        </p:blipFill>
        <p:spPr>
          <a:xfrm>
            <a:off x="2944127" y="1131886"/>
            <a:ext cx="8591550" cy="5172075"/>
          </a:xfrm>
          <a:prstGeom prst="rect">
            <a:avLst/>
          </a:prstGeom>
        </p:spPr>
      </p:pic>
      <p:sp>
        <p:nvSpPr>
          <p:cNvPr id="2" name="Rectangle 1"/>
          <p:cNvSpPr/>
          <p:nvPr/>
        </p:nvSpPr>
        <p:spPr>
          <a:xfrm>
            <a:off x="3305433" y="2951245"/>
            <a:ext cx="2971800" cy="461665"/>
          </a:xfrm>
          <a:prstGeom prst="rect">
            <a:avLst/>
          </a:prstGeom>
        </p:spPr>
        <p:txBody>
          <a:bodyPr wrap="square">
            <a:spAutoFit/>
          </a:bodyPr>
          <a:lstStyle/>
          <a:p>
            <a:r>
              <a:rPr lang="en-US" sz="1200" dirty="0">
                <a:latin typeface="Calibri" panose="020F0502020204030204" pitchFamily="34" charset="0"/>
              </a:rPr>
              <a:t>Boolean front panel(FP) controls will control the digital signal on a myDAQ output pin.</a:t>
            </a:r>
            <a:endParaRPr lang="en-US" sz="1200" dirty="0"/>
          </a:p>
        </p:txBody>
      </p:sp>
      <p:sp>
        <p:nvSpPr>
          <p:cNvPr id="8" name="Rectangle 7"/>
          <p:cNvSpPr/>
          <p:nvPr/>
        </p:nvSpPr>
        <p:spPr>
          <a:xfrm>
            <a:off x="7239902" y="2727068"/>
            <a:ext cx="2971800" cy="646331"/>
          </a:xfrm>
          <a:prstGeom prst="rect">
            <a:avLst/>
          </a:prstGeom>
        </p:spPr>
        <p:txBody>
          <a:bodyPr wrap="square">
            <a:spAutoFit/>
          </a:bodyPr>
          <a:lstStyle/>
          <a:p>
            <a:r>
              <a:rPr lang="en-US" sz="1200" dirty="0">
                <a:latin typeface="Calibri" panose="020F0502020204030204" pitchFamily="34" charset="0"/>
              </a:rPr>
              <a:t>Boolean front panel(FP) indicators will display the digital state of the signals on a myDAQ digital input pin.</a:t>
            </a:r>
            <a:endParaRPr lang="en-US" sz="1200" dirty="0"/>
          </a:p>
        </p:txBody>
      </p:sp>
      <p:sp>
        <p:nvSpPr>
          <p:cNvPr id="9" name="Rectangle 8"/>
          <p:cNvSpPr/>
          <p:nvPr/>
        </p:nvSpPr>
        <p:spPr>
          <a:xfrm>
            <a:off x="6859515" y="5272643"/>
            <a:ext cx="2971800" cy="646331"/>
          </a:xfrm>
          <a:prstGeom prst="rect">
            <a:avLst/>
          </a:prstGeom>
        </p:spPr>
        <p:txBody>
          <a:bodyPr wrap="square">
            <a:spAutoFit/>
          </a:bodyPr>
          <a:lstStyle/>
          <a:p>
            <a:r>
              <a:rPr lang="en-US" sz="1200" dirty="0">
                <a:latin typeface="Calibri" panose="020F0502020204030204" pitchFamily="34" charset="0"/>
              </a:rPr>
              <a:t>Numeric front panel(FP) indicators will display the analog value of the signals on a myDAQ analog input pin.</a:t>
            </a:r>
            <a:endParaRPr lang="en-US" sz="1200" dirty="0"/>
          </a:p>
        </p:txBody>
      </p:sp>
      <p:sp>
        <p:nvSpPr>
          <p:cNvPr id="10" name="Rectangle 9"/>
          <p:cNvSpPr/>
          <p:nvPr/>
        </p:nvSpPr>
        <p:spPr>
          <a:xfrm>
            <a:off x="4268102" y="4562765"/>
            <a:ext cx="2971800" cy="646331"/>
          </a:xfrm>
          <a:prstGeom prst="rect">
            <a:avLst/>
          </a:prstGeom>
        </p:spPr>
        <p:txBody>
          <a:bodyPr wrap="square">
            <a:spAutoFit/>
          </a:bodyPr>
          <a:lstStyle/>
          <a:p>
            <a:r>
              <a:rPr lang="en-US" sz="1200" dirty="0">
                <a:latin typeface="Calibri" panose="020F0502020204030204" pitchFamily="34" charset="0"/>
              </a:rPr>
              <a:t>Numeric front panel(FP) controls will control the analog value of the signals on a myDAQ analog output pin.</a:t>
            </a:r>
            <a:endParaRPr lang="en-US" sz="1200" dirty="0"/>
          </a:p>
        </p:txBody>
      </p:sp>
      <p:sp>
        <p:nvSpPr>
          <p:cNvPr id="11" name="TextBox 10"/>
          <p:cNvSpPr txBox="1"/>
          <p:nvPr/>
        </p:nvSpPr>
        <p:spPr>
          <a:xfrm>
            <a:off x="386267" y="302996"/>
            <a:ext cx="2141838" cy="646331"/>
          </a:xfrm>
          <a:prstGeom prst="rect">
            <a:avLst/>
          </a:prstGeom>
          <a:noFill/>
          <a:ln w="19050">
            <a:solidFill>
              <a:schemeClr val="accent1">
                <a:lumMod val="75000"/>
              </a:schemeClr>
            </a:solidFill>
          </a:ln>
        </p:spPr>
        <p:txBody>
          <a:bodyPr wrap="square" rtlCol="0">
            <a:spAutoFit/>
          </a:bodyPr>
          <a:lstStyle/>
          <a:p>
            <a:r>
              <a:rPr lang="en-US" dirty="0" smtClean="0">
                <a:solidFill>
                  <a:srgbClr val="FF0000"/>
                </a:solidFill>
              </a:rPr>
              <a:t>How many elements are in each array?</a:t>
            </a:r>
            <a:endParaRPr lang="en-US" dirty="0">
              <a:solidFill>
                <a:srgbClr val="FF0000"/>
              </a:solidFill>
            </a:endParaRPr>
          </a:p>
        </p:txBody>
      </p:sp>
      <p:sp>
        <p:nvSpPr>
          <p:cNvPr id="12" name="TextBox 11"/>
          <p:cNvSpPr txBox="1"/>
          <p:nvPr/>
        </p:nvSpPr>
        <p:spPr>
          <a:xfrm>
            <a:off x="386267" y="1579860"/>
            <a:ext cx="2141838" cy="923330"/>
          </a:xfrm>
          <a:prstGeom prst="rect">
            <a:avLst/>
          </a:prstGeom>
          <a:noFill/>
          <a:ln w="19050">
            <a:solidFill>
              <a:schemeClr val="accent1">
                <a:lumMod val="75000"/>
              </a:schemeClr>
            </a:solidFill>
          </a:ln>
        </p:spPr>
        <p:txBody>
          <a:bodyPr wrap="square" rtlCol="0">
            <a:spAutoFit/>
          </a:bodyPr>
          <a:lstStyle/>
          <a:p>
            <a:r>
              <a:rPr lang="en-US" dirty="0" smtClean="0">
                <a:solidFill>
                  <a:srgbClr val="FF0000"/>
                </a:solidFill>
              </a:rPr>
              <a:t>The blue wires are __________ data type?</a:t>
            </a:r>
            <a:endParaRPr lang="en-US" dirty="0">
              <a:solidFill>
                <a:srgbClr val="FF0000"/>
              </a:solidFill>
            </a:endParaRPr>
          </a:p>
        </p:txBody>
      </p:sp>
      <p:sp>
        <p:nvSpPr>
          <p:cNvPr id="13" name="TextBox 12"/>
          <p:cNvSpPr txBox="1"/>
          <p:nvPr/>
        </p:nvSpPr>
        <p:spPr>
          <a:xfrm>
            <a:off x="386267" y="3149086"/>
            <a:ext cx="2141838" cy="923330"/>
          </a:xfrm>
          <a:prstGeom prst="rect">
            <a:avLst/>
          </a:prstGeom>
          <a:noFill/>
          <a:ln w="19050">
            <a:solidFill>
              <a:schemeClr val="accent1">
                <a:lumMod val="75000"/>
              </a:schemeClr>
            </a:solidFill>
          </a:ln>
        </p:spPr>
        <p:txBody>
          <a:bodyPr wrap="square" rtlCol="0">
            <a:spAutoFit/>
          </a:bodyPr>
          <a:lstStyle/>
          <a:p>
            <a:r>
              <a:rPr lang="en-US" dirty="0" smtClean="0">
                <a:solidFill>
                  <a:srgbClr val="FF0000"/>
                </a:solidFill>
              </a:rPr>
              <a:t>The green wires are __________ data type?</a:t>
            </a:r>
            <a:endParaRPr lang="en-US" dirty="0">
              <a:solidFill>
                <a:srgbClr val="FF0000"/>
              </a:solidFill>
            </a:endParaRPr>
          </a:p>
        </p:txBody>
      </p:sp>
      <p:sp>
        <p:nvSpPr>
          <p:cNvPr id="14" name="TextBox 13"/>
          <p:cNvSpPr txBox="1"/>
          <p:nvPr/>
        </p:nvSpPr>
        <p:spPr>
          <a:xfrm>
            <a:off x="10635049" y="257692"/>
            <a:ext cx="840260" cy="369332"/>
          </a:xfrm>
          <a:prstGeom prst="rect">
            <a:avLst/>
          </a:prstGeom>
          <a:noFill/>
        </p:spPr>
        <p:txBody>
          <a:bodyPr wrap="square" rtlCol="0">
            <a:spAutoFit/>
          </a:bodyPr>
          <a:lstStyle/>
          <a:p>
            <a:r>
              <a:rPr lang="en-US" dirty="0" smtClean="0"/>
              <a:t>F2018</a:t>
            </a:r>
            <a:endParaRPr lang="en-US" dirty="0"/>
          </a:p>
        </p:txBody>
      </p:sp>
    </p:spTree>
    <p:extLst>
      <p:ext uri="{BB962C8B-B14F-4D97-AF65-F5344CB8AC3E}">
        <p14:creationId xmlns:p14="http://schemas.microsoft.com/office/powerpoint/2010/main" val="227097399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120</a:t>
            </a:fld>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sp>
        <p:nvSpPr>
          <p:cNvPr id="7" name="Rectangle 6"/>
          <p:cNvSpPr/>
          <p:nvPr/>
        </p:nvSpPr>
        <p:spPr>
          <a:xfrm>
            <a:off x="3477716" y="487865"/>
            <a:ext cx="4701673" cy="707886"/>
          </a:xfrm>
          <a:prstGeom prst="rect">
            <a:avLst/>
          </a:prstGeom>
          <a:noFill/>
        </p:spPr>
        <p:txBody>
          <a:bodyPr wrap="none" lIns="91440" tIns="45720" rIns="91440" bIns="45720">
            <a:spAutoFit/>
          </a:bodyPr>
          <a:lstStyle/>
          <a:p>
            <a:pPr algn="ct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Quadrature Encoding</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4" name="Picture 3"/>
          <p:cNvPicPr>
            <a:picLocks noChangeAspect="1"/>
          </p:cNvPicPr>
          <p:nvPr/>
        </p:nvPicPr>
        <p:blipFill>
          <a:blip r:embed="rId3"/>
          <a:stretch>
            <a:fillRect/>
          </a:stretch>
        </p:blipFill>
        <p:spPr>
          <a:xfrm>
            <a:off x="609600" y="1323363"/>
            <a:ext cx="6858000" cy="4905375"/>
          </a:xfrm>
          <a:prstGeom prst="rect">
            <a:avLst/>
          </a:prstGeom>
        </p:spPr>
      </p:pic>
      <p:sp>
        <p:nvSpPr>
          <p:cNvPr id="9" name="TextBox 8"/>
          <p:cNvSpPr txBox="1"/>
          <p:nvPr/>
        </p:nvSpPr>
        <p:spPr>
          <a:xfrm>
            <a:off x="7927657" y="1323363"/>
            <a:ext cx="3201662" cy="923330"/>
          </a:xfrm>
          <a:prstGeom prst="rect">
            <a:avLst/>
          </a:prstGeom>
          <a:noFill/>
        </p:spPr>
        <p:txBody>
          <a:bodyPr wrap="square" rtlCol="0">
            <a:spAutoFit/>
          </a:bodyPr>
          <a:lstStyle/>
          <a:p>
            <a:r>
              <a:rPr lang="en-US" dirty="0" smtClean="0">
                <a:solidFill>
                  <a:srgbClr val="FF0000"/>
                </a:solidFill>
              </a:rPr>
              <a:t>This signal will be equal to a logic ________ after the motor has turned ______ revolutions.</a:t>
            </a:r>
            <a:endParaRPr lang="en-US" dirty="0">
              <a:solidFill>
                <a:srgbClr val="FF0000"/>
              </a:solidFill>
            </a:endParaRPr>
          </a:p>
        </p:txBody>
      </p:sp>
      <p:cxnSp>
        <p:nvCxnSpPr>
          <p:cNvPr id="11" name="Straight Arrow Connector 10"/>
          <p:cNvCxnSpPr/>
          <p:nvPr/>
        </p:nvCxnSpPr>
        <p:spPr>
          <a:xfrm flipH="1" flipV="1">
            <a:off x="5395784" y="4893276"/>
            <a:ext cx="2531873" cy="214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27657" y="4821718"/>
            <a:ext cx="3201662" cy="923330"/>
          </a:xfrm>
          <a:prstGeom prst="rect">
            <a:avLst/>
          </a:prstGeom>
          <a:noFill/>
        </p:spPr>
        <p:txBody>
          <a:bodyPr wrap="square" rtlCol="0">
            <a:spAutoFit/>
          </a:bodyPr>
          <a:lstStyle/>
          <a:p>
            <a:r>
              <a:rPr lang="en-US" dirty="0" smtClean="0">
                <a:solidFill>
                  <a:srgbClr val="FF0000"/>
                </a:solidFill>
              </a:rPr>
              <a:t>After turning 2 revolutions the “Encoder Pulses since start” will equal______?</a:t>
            </a:r>
            <a:endParaRPr lang="en-US" dirty="0">
              <a:solidFill>
                <a:srgbClr val="FF0000"/>
              </a:solidFill>
            </a:endParaRPr>
          </a:p>
        </p:txBody>
      </p:sp>
      <p:cxnSp>
        <p:nvCxnSpPr>
          <p:cNvPr id="15" name="Straight Arrow Connector 14"/>
          <p:cNvCxnSpPr/>
          <p:nvPr/>
        </p:nvCxnSpPr>
        <p:spPr>
          <a:xfrm flipH="1">
            <a:off x="6005384" y="1785028"/>
            <a:ext cx="1787612" cy="1301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927657" y="2318717"/>
            <a:ext cx="3201662" cy="646331"/>
          </a:xfrm>
          <a:prstGeom prst="rect">
            <a:avLst/>
          </a:prstGeom>
          <a:noFill/>
        </p:spPr>
        <p:txBody>
          <a:bodyPr wrap="square" rtlCol="0">
            <a:spAutoFit/>
          </a:bodyPr>
          <a:lstStyle/>
          <a:p>
            <a:r>
              <a:rPr lang="en-US" dirty="0" smtClean="0">
                <a:solidFill>
                  <a:srgbClr val="FF0000"/>
                </a:solidFill>
              </a:rPr>
              <a:t>** Assume the default front panel.</a:t>
            </a:r>
            <a:endParaRPr lang="en-US" dirty="0">
              <a:solidFill>
                <a:srgbClr val="FF0000"/>
              </a:solidFill>
            </a:endParaRPr>
          </a:p>
        </p:txBody>
      </p:sp>
    </p:spTree>
    <p:extLst>
      <p:ext uri="{BB962C8B-B14F-4D97-AF65-F5344CB8AC3E}">
        <p14:creationId xmlns:p14="http://schemas.microsoft.com/office/powerpoint/2010/main" val="1614804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2" descr="C:\Users\Michel\Pictures\Microsoft Clip Organizer\AD91DA7F.jpg"/>
          <p:cNvPicPr>
            <a:picLocks noChangeAspect="1" noChangeArrowheads="1"/>
          </p:cNvPicPr>
          <p:nvPr/>
        </p:nvPicPr>
        <p:blipFill>
          <a:blip r:embed="rId2" cstate="print"/>
          <a:srcRect/>
          <a:stretch>
            <a:fillRect/>
          </a:stretch>
        </p:blipFill>
        <p:spPr bwMode="auto">
          <a:xfrm>
            <a:off x="436562" y="1098550"/>
            <a:ext cx="8174038" cy="5257800"/>
          </a:xfrm>
          <a:prstGeom prst="rect">
            <a:avLst/>
          </a:prstGeom>
          <a:noFill/>
          <a:ln w="9525">
            <a:noFill/>
            <a:miter lim="800000"/>
            <a:headEnd/>
            <a:tailEnd/>
          </a:ln>
        </p:spPr>
      </p:pic>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13</a:t>
            </a:fld>
            <a:endParaRPr lang="en-US" dirty="0"/>
          </a:p>
        </p:txBody>
      </p:sp>
      <p:sp>
        <p:nvSpPr>
          <p:cNvPr id="6" name="Title 1"/>
          <p:cNvSpPr>
            <a:spLocks noGrp="1"/>
          </p:cNvSpPr>
          <p:nvPr>
            <p:ph type="title"/>
          </p:nvPr>
        </p:nvSpPr>
        <p:spPr>
          <a:xfrm>
            <a:off x="643812" y="96298"/>
            <a:ext cx="7898380" cy="863967"/>
          </a:xfrm>
        </p:spPr>
        <p:txBody>
          <a:bodyPr>
            <a:normAutofit/>
          </a:bodyPr>
          <a:lstStyle/>
          <a:p>
            <a:r>
              <a:rPr lang="en-US" dirty="0" smtClean="0">
                <a:latin typeface="Calibri" panose="020F0502020204030204" pitchFamily="34" charset="0"/>
              </a:rPr>
              <a:t>LabVIEW Wire Colours and Type:</a:t>
            </a:r>
          </a:p>
        </p:txBody>
      </p:sp>
      <p:sp>
        <p:nvSpPr>
          <p:cNvPr id="7" name="TextBox 6"/>
          <p:cNvSpPr txBox="1"/>
          <p:nvPr/>
        </p:nvSpPr>
        <p:spPr>
          <a:xfrm>
            <a:off x="9358184" y="2852672"/>
            <a:ext cx="2141838" cy="3139321"/>
          </a:xfrm>
          <a:prstGeom prst="rect">
            <a:avLst/>
          </a:prstGeom>
          <a:noFill/>
          <a:ln w="15875">
            <a:solidFill>
              <a:schemeClr val="accent1">
                <a:lumMod val="75000"/>
              </a:schemeClr>
            </a:solidFill>
          </a:ln>
        </p:spPr>
        <p:txBody>
          <a:bodyPr wrap="square" rtlCol="0">
            <a:spAutoFit/>
          </a:bodyPr>
          <a:lstStyle/>
          <a:p>
            <a:r>
              <a:rPr lang="en-US" dirty="0" smtClean="0">
                <a:solidFill>
                  <a:srgbClr val="FF0000"/>
                </a:solidFill>
              </a:rPr>
              <a:t>What data type is each of the following colours.</a:t>
            </a:r>
          </a:p>
          <a:p>
            <a:endParaRPr lang="en-US" dirty="0">
              <a:solidFill>
                <a:srgbClr val="FF0000"/>
              </a:solidFill>
            </a:endParaRPr>
          </a:p>
          <a:p>
            <a:r>
              <a:rPr lang="en-US" dirty="0" smtClean="0">
                <a:solidFill>
                  <a:srgbClr val="FF0000"/>
                </a:solidFill>
              </a:rPr>
              <a:t>Green?</a:t>
            </a:r>
          </a:p>
          <a:p>
            <a:endParaRPr lang="en-US" dirty="0">
              <a:solidFill>
                <a:srgbClr val="FF0000"/>
              </a:solidFill>
            </a:endParaRPr>
          </a:p>
          <a:p>
            <a:r>
              <a:rPr lang="en-US" dirty="0" smtClean="0">
                <a:solidFill>
                  <a:srgbClr val="FF0000"/>
                </a:solidFill>
              </a:rPr>
              <a:t>Orange?</a:t>
            </a:r>
          </a:p>
          <a:p>
            <a:endParaRPr lang="en-US" dirty="0">
              <a:solidFill>
                <a:srgbClr val="FF0000"/>
              </a:solidFill>
            </a:endParaRPr>
          </a:p>
          <a:p>
            <a:r>
              <a:rPr lang="en-US" dirty="0" smtClean="0">
                <a:solidFill>
                  <a:srgbClr val="FF0000"/>
                </a:solidFill>
              </a:rPr>
              <a:t>Blue?</a:t>
            </a:r>
          </a:p>
          <a:p>
            <a:endParaRPr lang="en-US" dirty="0">
              <a:solidFill>
                <a:srgbClr val="FF0000"/>
              </a:solidFill>
            </a:endParaRPr>
          </a:p>
          <a:p>
            <a:r>
              <a:rPr lang="en-US" dirty="0" smtClean="0">
                <a:solidFill>
                  <a:srgbClr val="FF0000"/>
                </a:solidFill>
              </a:rPr>
              <a:t>Pink?</a:t>
            </a:r>
            <a:endParaRPr lang="en-US" dirty="0">
              <a:solidFill>
                <a:srgbClr val="FF0000"/>
              </a:solidFill>
            </a:endParaRPr>
          </a:p>
        </p:txBody>
      </p:sp>
      <p:sp>
        <p:nvSpPr>
          <p:cNvPr id="8" name="TextBox 7"/>
          <p:cNvSpPr txBox="1"/>
          <p:nvPr/>
        </p:nvSpPr>
        <p:spPr>
          <a:xfrm>
            <a:off x="9358184" y="1679674"/>
            <a:ext cx="2141838" cy="923330"/>
          </a:xfrm>
          <a:prstGeom prst="rect">
            <a:avLst/>
          </a:prstGeom>
          <a:noFill/>
          <a:ln w="15875">
            <a:solidFill>
              <a:schemeClr val="accent1">
                <a:lumMod val="75000"/>
              </a:schemeClr>
            </a:solidFill>
          </a:ln>
        </p:spPr>
        <p:txBody>
          <a:bodyPr wrap="square" rtlCol="0">
            <a:spAutoFit/>
          </a:bodyPr>
          <a:lstStyle/>
          <a:p>
            <a:r>
              <a:rPr lang="en-US" dirty="0" smtClean="0">
                <a:solidFill>
                  <a:srgbClr val="FF0000"/>
                </a:solidFill>
              </a:rPr>
              <a:t>What is the signed and unsigned range of a 16 bit integer?</a:t>
            </a:r>
            <a:endParaRPr lang="en-US" dirty="0">
              <a:solidFill>
                <a:srgbClr val="FF0000"/>
              </a:solidFill>
            </a:endParaRPr>
          </a:p>
        </p:txBody>
      </p:sp>
      <p:sp>
        <p:nvSpPr>
          <p:cNvPr id="9" name="TextBox 8"/>
          <p:cNvSpPr txBox="1"/>
          <p:nvPr/>
        </p:nvSpPr>
        <p:spPr>
          <a:xfrm>
            <a:off x="9358184" y="354111"/>
            <a:ext cx="2141838" cy="923330"/>
          </a:xfrm>
          <a:prstGeom prst="rect">
            <a:avLst/>
          </a:prstGeom>
          <a:noFill/>
          <a:ln w="19050">
            <a:solidFill>
              <a:schemeClr val="accent1">
                <a:lumMod val="75000"/>
              </a:schemeClr>
            </a:solidFill>
          </a:ln>
        </p:spPr>
        <p:txBody>
          <a:bodyPr wrap="square" rtlCol="0">
            <a:spAutoFit/>
          </a:bodyPr>
          <a:lstStyle/>
          <a:p>
            <a:r>
              <a:rPr lang="en-US" dirty="0" smtClean="0">
                <a:solidFill>
                  <a:srgbClr val="FF0000"/>
                </a:solidFill>
              </a:rPr>
              <a:t>What is the signed and unsigned range of a 8 bit integer?</a:t>
            </a:r>
            <a:endParaRPr lang="en-US" dirty="0">
              <a:solidFill>
                <a:srgbClr val="FF0000"/>
              </a:solidFill>
            </a:endParaRPr>
          </a:p>
        </p:txBody>
      </p:sp>
    </p:spTree>
    <p:extLst>
      <p:ext uri="{BB962C8B-B14F-4D97-AF65-F5344CB8AC3E}">
        <p14:creationId xmlns:p14="http://schemas.microsoft.com/office/powerpoint/2010/main" val="665201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14</a:t>
            </a:fld>
            <a:endParaRPr lang="en-US" dirty="0"/>
          </a:p>
        </p:txBody>
      </p:sp>
      <p:pic>
        <p:nvPicPr>
          <p:cNvPr id="2" name="Picture 1"/>
          <p:cNvPicPr>
            <a:picLocks noChangeAspect="1"/>
          </p:cNvPicPr>
          <p:nvPr/>
        </p:nvPicPr>
        <p:blipFill>
          <a:blip r:embed="rId2"/>
          <a:stretch>
            <a:fillRect/>
          </a:stretch>
        </p:blipFill>
        <p:spPr>
          <a:xfrm>
            <a:off x="1756233" y="838200"/>
            <a:ext cx="8679534" cy="5562600"/>
          </a:xfrm>
          <a:prstGeom prst="rect">
            <a:avLst/>
          </a:prstGeom>
        </p:spPr>
      </p:pic>
      <p:sp>
        <p:nvSpPr>
          <p:cNvPr id="6" name="Title 1"/>
          <p:cNvSpPr>
            <a:spLocks noGrp="1"/>
          </p:cNvSpPr>
          <p:nvPr>
            <p:ph type="title"/>
          </p:nvPr>
        </p:nvSpPr>
        <p:spPr>
          <a:xfrm>
            <a:off x="2895600" y="230548"/>
            <a:ext cx="6858000" cy="573952"/>
          </a:xfrm>
        </p:spPr>
        <p:txBody>
          <a:bodyPr>
            <a:normAutofit fontScale="90000"/>
          </a:bodyPr>
          <a:lstStyle/>
          <a:p>
            <a:r>
              <a:rPr lang="en-US" dirty="0" smtClean="0">
                <a:latin typeface="Calibri" panose="020F0502020204030204" pitchFamily="34" charset="0"/>
              </a:rPr>
              <a:t>Block Diagram Example:</a:t>
            </a:r>
          </a:p>
        </p:txBody>
      </p:sp>
      <p:sp>
        <p:nvSpPr>
          <p:cNvPr id="7" name="TextBox 6"/>
          <p:cNvSpPr txBox="1"/>
          <p:nvPr/>
        </p:nvSpPr>
        <p:spPr>
          <a:xfrm>
            <a:off x="400797" y="838200"/>
            <a:ext cx="2141838" cy="1477328"/>
          </a:xfrm>
          <a:prstGeom prst="rect">
            <a:avLst/>
          </a:prstGeom>
          <a:noFill/>
          <a:ln w="15875">
            <a:solidFill>
              <a:srgbClr val="0070C0"/>
            </a:solidFill>
          </a:ln>
        </p:spPr>
        <p:txBody>
          <a:bodyPr wrap="square" rtlCol="0">
            <a:spAutoFit/>
          </a:bodyPr>
          <a:lstStyle/>
          <a:p>
            <a:r>
              <a:rPr lang="en-US" dirty="0" smtClean="0">
                <a:solidFill>
                  <a:srgbClr val="FF0000"/>
                </a:solidFill>
              </a:rPr>
              <a:t>How many different variable types are shown in this block diagram? List each type.</a:t>
            </a:r>
            <a:endParaRPr lang="en-US" dirty="0">
              <a:solidFill>
                <a:srgbClr val="FF0000"/>
              </a:solidFill>
            </a:endParaRPr>
          </a:p>
        </p:txBody>
      </p:sp>
      <p:sp>
        <p:nvSpPr>
          <p:cNvPr id="8" name="TextBox 7"/>
          <p:cNvSpPr txBox="1"/>
          <p:nvPr/>
        </p:nvSpPr>
        <p:spPr>
          <a:xfrm>
            <a:off x="400797" y="3525416"/>
            <a:ext cx="2141838" cy="1200329"/>
          </a:xfrm>
          <a:prstGeom prst="rect">
            <a:avLst/>
          </a:prstGeom>
          <a:noFill/>
          <a:ln w="19050">
            <a:solidFill>
              <a:srgbClr val="0070C0"/>
            </a:solidFill>
          </a:ln>
        </p:spPr>
        <p:txBody>
          <a:bodyPr wrap="square" rtlCol="0">
            <a:spAutoFit/>
          </a:bodyPr>
          <a:lstStyle/>
          <a:p>
            <a:r>
              <a:rPr lang="en-US" dirty="0" smtClean="0">
                <a:solidFill>
                  <a:srgbClr val="FF0000"/>
                </a:solidFill>
              </a:rPr>
              <a:t>Can the AND gate be used for both Boolean and Integer values?</a:t>
            </a:r>
            <a:endParaRPr lang="en-US" dirty="0">
              <a:solidFill>
                <a:srgbClr val="FF0000"/>
              </a:solidFill>
            </a:endParaRPr>
          </a:p>
        </p:txBody>
      </p:sp>
      <p:sp>
        <p:nvSpPr>
          <p:cNvPr id="9" name="TextBox 8"/>
          <p:cNvSpPr txBox="1"/>
          <p:nvPr/>
        </p:nvSpPr>
        <p:spPr>
          <a:xfrm>
            <a:off x="400796" y="4963108"/>
            <a:ext cx="2494803" cy="923330"/>
          </a:xfrm>
          <a:prstGeom prst="rect">
            <a:avLst/>
          </a:prstGeom>
          <a:noFill/>
          <a:ln w="19050">
            <a:solidFill>
              <a:srgbClr val="0070C0"/>
            </a:solidFill>
          </a:ln>
        </p:spPr>
        <p:txBody>
          <a:bodyPr wrap="square" rtlCol="0">
            <a:spAutoFit/>
          </a:bodyPr>
          <a:lstStyle/>
          <a:p>
            <a:r>
              <a:rPr lang="en-US" dirty="0" smtClean="0">
                <a:solidFill>
                  <a:srgbClr val="FF0000"/>
                </a:solidFill>
              </a:rPr>
              <a:t>Determine the value of: Max value, element2, element 4?</a:t>
            </a:r>
            <a:endParaRPr lang="en-US" dirty="0">
              <a:solidFill>
                <a:srgbClr val="FF0000"/>
              </a:solidFill>
            </a:endParaRPr>
          </a:p>
        </p:txBody>
      </p:sp>
    </p:spTree>
    <p:extLst>
      <p:ext uri="{BB962C8B-B14F-4D97-AF65-F5344CB8AC3E}">
        <p14:creationId xmlns:p14="http://schemas.microsoft.com/office/powerpoint/2010/main" val="24922253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15</a:t>
            </a:fld>
            <a:endParaRPr lang="en-US" dirty="0"/>
          </a:p>
        </p:txBody>
      </p:sp>
      <p:pic>
        <p:nvPicPr>
          <p:cNvPr id="6" name="Picture 5"/>
          <p:cNvPicPr>
            <a:picLocks noChangeAspect="1"/>
          </p:cNvPicPr>
          <p:nvPr/>
        </p:nvPicPr>
        <p:blipFill>
          <a:blip r:embed="rId2"/>
          <a:stretch>
            <a:fillRect/>
          </a:stretch>
        </p:blipFill>
        <p:spPr>
          <a:xfrm>
            <a:off x="7146327" y="846909"/>
            <a:ext cx="2941464" cy="2514600"/>
          </a:xfrm>
          <a:prstGeom prst="rect">
            <a:avLst/>
          </a:prstGeom>
        </p:spPr>
      </p:pic>
      <p:pic>
        <p:nvPicPr>
          <p:cNvPr id="3" name="Picture 2"/>
          <p:cNvPicPr>
            <a:picLocks noChangeAspect="1"/>
          </p:cNvPicPr>
          <p:nvPr/>
        </p:nvPicPr>
        <p:blipFill>
          <a:blip r:embed="rId3"/>
          <a:stretch>
            <a:fillRect/>
          </a:stretch>
        </p:blipFill>
        <p:spPr>
          <a:xfrm>
            <a:off x="1752601" y="618309"/>
            <a:ext cx="4795405" cy="2971800"/>
          </a:xfrm>
          <a:prstGeom prst="rect">
            <a:avLst/>
          </a:prstGeom>
        </p:spPr>
      </p:pic>
      <p:sp>
        <p:nvSpPr>
          <p:cNvPr id="8" name="Rectangle 7"/>
          <p:cNvSpPr/>
          <p:nvPr/>
        </p:nvSpPr>
        <p:spPr>
          <a:xfrm>
            <a:off x="887628" y="3902589"/>
            <a:ext cx="8286749" cy="2369880"/>
          </a:xfrm>
          <a:prstGeom prst="rect">
            <a:avLst/>
          </a:prstGeom>
        </p:spPr>
        <p:txBody>
          <a:bodyPr wrap="square">
            <a:spAutoFit/>
          </a:bodyPr>
          <a:lstStyle/>
          <a:p>
            <a:r>
              <a:rPr lang="en-US" dirty="0">
                <a:solidFill>
                  <a:srgbClr val="0070C0"/>
                </a:solidFill>
                <a:latin typeface="Adobe Heiti Std R" panose="020B0400000000000000" pitchFamily="34" charset="-128"/>
                <a:ea typeface="Adobe Heiti Std R" panose="020B0400000000000000" pitchFamily="34" charset="-128"/>
              </a:rPr>
              <a:t>Shift Register 2</a:t>
            </a:r>
            <a:r>
              <a:rPr lang="en-US" baseline="30000" dirty="0">
                <a:solidFill>
                  <a:srgbClr val="0070C0"/>
                </a:solidFill>
                <a:latin typeface="Adobe Heiti Std R" panose="020B0400000000000000" pitchFamily="34" charset="-128"/>
                <a:ea typeface="Adobe Heiti Std R" panose="020B0400000000000000" pitchFamily="34" charset="-128"/>
              </a:rPr>
              <a:t>nd</a:t>
            </a:r>
            <a:r>
              <a:rPr lang="en-US" dirty="0">
                <a:solidFill>
                  <a:srgbClr val="0070C0"/>
                </a:solidFill>
                <a:latin typeface="Adobe Heiti Std R" panose="020B0400000000000000" pitchFamily="34" charset="-128"/>
                <a:ea typeface="Adobe Heiti Std R" panose="020B0400000000000000" pitchFamily="34" charset="-128"/>
              </a:rPr>
              <a:t> Example:</a:t>
            </a:r>
          </a:p>
          <a:p>
            <a:endParaRPr lang="en-US" dirty="0">
              <a:latin typeface="Adobe Heiti Std R" panose="020B0400000000000000" pitchFamily="34" charset="-128"/>
              <a:ea typeface="Adobe Heiti Std R" panose="020B0400000000000000" pitchFamily="34" charset="-128"/>
            </a:endParaRPr>
          </a:p>
          <a:p>
            <a:r>
              <a:rPr lang="en-US" sz="1400" dirty="0">
                <a:ea typeface="Adobe Heiti Std R" panose="020B0400000000000000" pitchFamily="34" charset="-128"/>
              </a:rPr>
              <a:t>To create the shift register right click on the border of the while loop.</a:t>
            </a:r>
          </a:p>
          <a:p>
            <a:r>
              <a:rPr lang="en-US" sz="1400" dirty="0">
                <a:ea typeface="Adobe Heiti Std R" panose="020B0400000000000000" pitchFamily="34" charset="-128"/>
              </a:rPr>
              <a:t>Select Add Shift Register.</a:t>
            </a:r>
          </a:p>
          <a:p>
            <a:endParaRPr lang="en-US" sz="1400" dirty="0">
              <a:ea typeface="Adobe Heiti Std R" panose="020B0400000000000000" pitchFamily="34" charset="-128"/>
            </a:endParaRPr>
          </a:p>
          <a:p>
            <a:r>
              <a:rPr lang="en-US" sz="1400" dirty="0">
                <a:ea typeface="Adobe Heiti Std R" panose="020B0400000000000000" pitchFamily="34" charset="-128"/>
              </a:rPr>
              <a:t>The motor signal will go true when start is true and remain that way because of the shift register until stop is true. Take some time to understand the shift register, try it out in the lab.</a:t>
            </a:r>
          </a:p>
          <a:p>
            <a:endParaRPr lang="en-US" sz="1400" dirty="0">
              <a:ea typeface="Adobe Heiti Std R" panose="020B0400000000000000" pitchFamily="34" charset="-128"/>
            </a:endParaRPr>
          </a:p>
          <a:p>
            <a:r>
              <a:rPr lang="en-US" sz="1400" dirty="0">
                <a:ea typeface="Adobe Heiti Std R" panose="020B0400000000000000" pitchFamily="34" charset="-128"/>
              </a:rPr>
              <a:t>The Boolean constant “F” is true only on the first iteration of the while loop. </a:t>
            </a:r>
          </a:p>
          <a:p>
            <a:endParaRPr lang="en-US" sz="1400" dirty="0">
              <a:ea typeface="Adobe Heiti Std R" panose="020B0400000000000000" pitchFamily="34" charset="-128"/>
            </a:endParaRPr>
          </a:p>
        </p:txBody>
      </p:sp>
      <p:sp>
        <p:nvSpPr>
          <p:cNvPr id="9" name="Rectangle 8"/>
          <p:cNvSpPr/>
          <p:nvPr/>
        </p:nvSpPr>
        <p:spPr>
          <a:xfrm>
            <a:off x="3719934" y="113819"/>
            <a:ext cx="4752135" cy="500137"/>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LabVIEW Shift Register Example</a:t>
            </a:r>
          </a:p>
        </p:txBody>
      </p:sp>
      <p:sp>
        <p:nvSpPr>
          <p:cNvPr id="10" name="TextBox 9"/>
          <p:cNvSpPr txBox="1"/>
          <p:nvPr/>
        </p:nvSpPr>
        <p:spPr>
          <a:xfrm>
            <a:off x="8911281" y="3776290"/>
            <a:ext cx="2141838" cy="923330"/>
          </a:xfrm>
          <a:prstGeom prst="rect">
            <a:avLst/>
          </a:prstGeom>
          <a:noFill/>
          <a:ln>
            <a:solidFill>
              <a:srgbClr val="0070C0"/>
            </a:solidFill>
          </a:ln>
        </p:spPr>
        <p:txBody>
          <a:bodyPr wrap="square" rtlCol="0">
            <a:spAutoFit/>
          </a:bodyPr>
          <a:lstStyle/>
          <a:p>
            <a:r>
              <a:rPr lang="en-US" dirty="0" smtClean="0">
                <a:solidFill>
                  <a:srgbClr val="FF0000"/>
                </a:solidFill>
              </a:rPr>
              <a:t>The initial value of Motor equals _______?</a:t>
            </a:r>
            <a:endParaRPr lang="en-US" dirty="0">
              <a:solidFill>
                <a:srgbClr val="FF0000"/>
              </a:solidFill>
            </a:endParaRPr>
          </a:p>
        </p:txBody>
      </p:sp>
      <p:sp>
        <p:nvSpPr>
          <p:cNvPr id="11" name="TextBox 10"/>
          <p:cNvSpPr txBox="1"/>
          <p:nvPr/>
        </p:nvSpPr>
        <p:spPr>
          <a:xfrm>
            <a:off x="8911281" y="4970160"/>
            <a:ext cx="2141838" cy="1200329"/>
          </a:xfrm>
          <a:prstGeom prst="rect">
            <a:avLst/>
          </a:prstGeom>
          <a:noFill/>
          <a:ln w="12700">
            <a:solidFill>
              <a:srgbClr val="0070C0"/>
            </a:solidFill>
          </a:ln>
        </p:spPr>
        <p:txBody>
          <a:bodyPr wrap="square" rtlCol="0">
            <a:spAutoFit/>
          </a:bodyPr>
          <a:lstStyle/>
          <a:p>
            <a:r>
              <a:rPr lang="en-US" dirty="0" smtClean="0">
                <a:solidFill>
                  <a:srgbClr val="FF0000"/>
                </a:solidFill>
              </a:rPr>
              <a:t>The false constant is only applied on the first pass through the ___________?</a:t>
            </a:r>
            <a:endParaRPr lang="en-US" dirty="0">
              <a:solidFill>
                <a:srgbClr val="FF0000"/>
              </a:solidFill>
            </a:endParaRPr>
          </a:p>
        </p:txBody>
      </p:sp>
      <p:sp>
        <p:nvSpPr>
          <p:cNvPr id="12" name="TextBox 11"/>
          <p:cNvSpPr txBox="1"/>
          <p:nvPr/>
        </p:nvSpPr>
        <p:spPr>
          <a:xfrm>
            <a:off x="251506" y="1938090"/>
            <a:ext cx="2141838" cy="1754326"/>
          </a:xfrm>
          <a:prstGeom prst="rect">
            <a:avLst/>
          </a:prstGeom>
          <a:noFill/>
          <a:ln>
            <a:solidFill>
              <a:srgbClr val="0070C0"/>
            </a:solidFill>
          </a:ln>
        </p:spPr>
        <p:txBody>
          <a:bodyPr wrap="square" rtlCol="0">
            <a:spAutoFit/>
          </a:bodyPr>
          <a:lstStyle/>
          <a:p>
            <a:r>
              <a:rPr lang="en-US" dirty="0" smtClean="0">
                <a:solidFill>
                  <a:srgbClr val="FF0000"/>
                </a:solidFill>
              </a:rPr>
              <a:t>The up and down arrows on the edges of the While </a:t>
            </a:r>
            <a:r>
              <a:rPr lang="en-US" dirty="0">
                <a:solidFill>
                  <a:srgbClr val="FF0000"/>
                </a:solidFill>
              </a:rPr>
              <a:t>L</a:t>
            </a:r>
            <a:r>
              <a:rPr lang="en-US" dirty="0" smtClean="0">
                <a:solidFill>
                  <a:srgbClr val="FF0000"/>
                </a:solidFill>
              </a:rPr>
              <a:t>oop indicate that a _______   _______ is being used.</a:t>
            </a:r>
            <a:endParaRPr lang="en-US" dirty="0">
              <a:solidFill>
                <a:srgbClr val="FF0000"/>
              </a:solidFill>
            </a:endParaRPr>
          </a:p>
        </p:txBody>
      </p:sp>
    </p:spTree>
    <p:extLst>
      <p:ext uri="{BB962C8B-B14F-4D97-AF65-F5344CB8AC3E}">
        <p14:creationId xmlns:p14="http://schemas.microsoft.com/office/powerpoint/2010/main" val="52852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CAM8302E  F2018 Exam Review</a:t>
            </a:r>
            <a:endParaRPr lang="en-US" dirty="0"/>
          </a:p>
        </p:txBody>
      </p:sp>
      <p:sp>
        <p:nvSpPr>
          <p:cNvPr id="5" name="Slide Number Placeholder 4"/>
          <p:cNvSpPr>
            <a:spLocks noGrp="1"/>
          </p:cNvSpPr>
          <p:nvPr>
            <p:ph type="sldNum" sz="quarter" idx="12"/>
          </p:nvPr>
        </p:nvSpPr>
        <p:spPr/>
        <p:txBody>
          <a:bodyPr/>
          <a:lstStyle/>
          <a:p>
            <a:fld id="{ACB88EEA-209C-4598-B68F-AE8C8CE50CEF}" type="slidenum">
              <a:rPr lang="en-US" smtClean="0"/>
              <a:pPr/>
              <a:t>16</a:t>
            </a:fld>
            <a:endParaRPr lang="en-US" dirty="0"/>
          </a:p>
        </p:txBody>
      </p:sp>
      <p:pic>
        <p:nvPicPr>
          <p:cNvPr id="13316" name="Picture 4"/>
          <p:cNvPicPr>
            <a:picLocks noChangeAspect="1" noChangeArrowheads="1"/>
          </p:cNvPicPr>
          <p:nvPr/>
        </p:nvPicPr>
        <p:blipFill>
          <a:blip r:embed="rId2" cstate="print"/>
          <a:srcRect/>
          <a:stretch>
            <a:fillRect/>
          </a:stretch>
        </p:blipFill>
        <p:spPr bwMode="auto">
          <a:xfrm>
            <a:off x="2172751" y="3005064"/>
            <a:ext cx="4317589" cy="3088438"/>
          </a:xfrm>
          <a:prstGeom prst="rect">
            <a:avLst/>
          </a:prstGeom>
          <a:noFill/>
          <a:ln w="9525">
            <a:noFill/>
            <a:miter lim="800000"/>
            <a:headEnd/>
            <a:tailEnd/>
          </a:ln>
        </p:spPr>
      </p:pic>
      <p:pic>
        <p:nvPicPr>
          <p:cNvPr id="13318" name="Picture 6"/>
          <p:cNvPicPr>
            <a:picLocks noChangeAspect="1" noChangeArrowheads="1"/>
          </p:cNvPicPr>
          <p:nvPr/>
        </p:nvPicPr>
        <p:blipFill>
          <a:blip r:embed="rId3" cstate="print"/>
          <a:srcRect/>
          <a:stretch>
            <a:fillRect/>
          </a:stretch>
        </p:blipFill>
        <p:spPr bwMode="auto">
          <a:xfrm>
            <a:off x="6742094" y="3350941"/>
            <a:ext cx="2393156" cy="564356"/>
          </a:xfrm>
          <a:prstGeom prst="rect">
            <a:avLst/>
          </a:prstGeom>
          <a:noFill/>
          <a:ln w="9525">
            <a:noFill/>
            <a:miter lim="800000"/>
            <a:headEnd/>
            <a:tailEnd/>
          </a:ln>
        </p:spPr>
      </p:pic>
      <p:pic>
        <p:nvPicPr>
          <p:cNvPr id="13319" name="Picture 7"/>
          <p:cNvPicPr>
            <a:picLocks noChangeAspect="1" noChangeArrowheads="1"/>
          </p:cNvPicPr>
          <p:nvPr/>
        </p:nvPicPr>
        <p:blipFill>
          <a:blip r:embed="rId4" cstate="print"/>
          <a:srcRect/>
          <a:stretch>
            <a:fillRect/>
          </a:stretch>
        </p:blipFill>
        <p:spPr bwMode="auto">
          <a:xfrm>
            <a:off x="6733530" y="2880943"/>
            <a:ext cx="1721531" cy="484181"/>
          </a:xfrm>
          <a:prstGeom prst="rect">
            <a:avLst/>
          </a:prstGeom>
          <a:noFill/>
          <a:ln w="9525">
            <a:noFill/>
            <a:miter lim="800000"/>
            <a:headEnd/>
            <a:tailEnd/>
          </a:ln>
        </p:spPr>
      </p:pic>
      <p:pic>
        <p:nvPicPr>
          <p:cNvPr id="13320" name="Picture 8"/>
          <p:cNvPicPr>
            <a:picLocks noChangeAspect="1" noChangeArrowheads="1"/>
          </p:cNvPicPr>
          <p:nvPr/>
        </p:nvPicPr>
        <p:blipFill>
          <a:blip r:embed="rId5" cstate="print"/>
          <a:srcRect/>
          <a:stretch>
            <a:fillRect/>
          </a:stretch>
        </p:blipFill>
        <p:spPr bwMode="auto">
          <a:xfrm>
            <a:off x="6731794" y="3886200"/>
            <a:ext cx="1814513" cy="585788"/>
          </a:xfrm>
          <a:prstGeom prst="rect">
            <a:avLst/>
          </a:prstGeom>
          <a:noFill/>
          <a:ln w="9525">
            <a:noFill/>
            <a:miter lim="800000"/>
            <a:headEnd/>
            <a:tailEnd/>
          </a:ln>
        </p:spPr>
      </p:pic>
      <p:pic>
        <p:nvPicPr>
          <p:cNvPr id="13321" name="Picture 9"/>
          <p:cNvPicPr>
            <a:picLocks noChangeAspect="1" noChangeArrowheads="1"/>
          </p:cNvPicPr>
          <p:nvPr/>
        </p:nvPicPr>
        <p:blipFill>
          <a:blip r:embed="rId6" cstate="print"/>
          <a:srcRect/>
          <a:stretch>
            <a:fillRect/>
          </a:stretch>
        </p:blipFill>
        <p:spPr bwMode="auto">
          <a:xfrm>
            <a:off x="6738939" y="4473099"/>
            <a:ext cx="1800225" cy="557213"/>
          </a:xfrm>
          <a:prstGeom prst="rect">
            <a:avLst/>
          </a:prstGeom>
          <a:noFill/>
          <a:ln w="9525">
            <a:noFill/>
            <a:miter lim="800000"/>
            <a:headEnd/>
            <a:tailEnd/>
          </a:ln>
        </p:spPr>
      </p:pic>
      <p:pic>
        <p:nvPicPr>
          <p:cNvPr id="13322" name="Picture 10"/>
          <p:cNvPicPr>
            <a:picLocks noChangeAspect="1" noChangeArrowheads="1"/>
          </p:cNvPicPr>
          <p:nvPr/>
        </p:nvPicPr>
        <p:blipFill>
          <a:blip r:embed="rId7" cstate="print"/>
          <a:srcRect/>
          <a:stretch>
            <a:fillRect/>
          </a:stretch>
        </p:blipFill>
        <p:spPr bwMode="auto">
          <a:xfrm>
            <a:off x="6730545" y="5049105"/>
            <a:ext cx="2243138" cy="546532"/>
          </a:xfrm>
          <a:prstGeom prst="rect">
            <a:avLst/>
          </a:prstGeom>
          <a:noFill/>
          <a:ln w="9525">
            <a:noFill/>
            <a:miter lim="800000"/>
            <a:headEnd/>
            <a:tailEnd/>
          </a:ln>
        </p:spPr>
      </p:pic>
      <p:pic>
        <p:nvPicPr>
          <p:cNvPr id="13323" name="Picture 11"/>
          <p:cNvPicPr>
            <a:picLocks noChangeAspect="1" noChangeArrowheads="1"/>
          </p:cNvPicPr>
          <p:nvPr/>
        </p:nvPicPr>
        <p:blipFill>
          <a:blip r:embed="rId8" cstate="print"/>
          <a:srcRect/>
          <a:stretch>
            <a:fillRect/>
          </a:stretch>
        </p:blipFill>
        <p:spPr bwMode="auto">
          <a:xfrm>
            <a:off x="6824076" y="5610517"/>
            <a:ext cx="764381" cy="492919"/>
          </a:xfrm>
          <a:prstGeom prst="rect">
            <a:avLst/>
          </a:prstGeom>
          <a:noFill/>
          <a:ln w="9525">
            <a:noFill/>
            <a:miter lim="800000"/>
            <a:headEnd/>
            <a:tailEnd/>
          </a:ln>
        </p:spPr>
      </p:pic>
      <p:sp>
        <p:nvSpPr>
          <p:cNvPr id="33" name="TextBox 32"/>
          <p:cNvSpPr txBox="1"/>
          <p:nvPr/>
        </p:nvSpPr>
        <p:spPr>
          <a:xfrm>
            <a:off x="7525861" y="5668878"/>
            <a:ext cx="885179" cy="230832"/>
          </a:xfrm>
          <a:prstGeom prst="rect">
            <a:avLst/>
          </a:prstGeom>
          <a:noFill/>
        </p:spPr>
        <p:txBody>
          <a:bodyPr wrap="none" rtlCol="0">
            <a:spAutoFit/>
          </a:bodyPr>
          <a:lstStyle/>
          <a:p>
            <a:r>
              <a:rPr lang="en-US" sz="900" dirty="0">
                <a:latin typeface="Calibri" panose="020F0502020204030204" pitchFamily="34" charset="0"/>
              </a:rPr>
              <a:t>Array Constant</a:t>
            </a:r>
          </a:p>
        </p:txBody>
      </p:sp>
      <p:sp>
        <p:nvSpPr>
          <p:cNvPr id="35" name="TextBox 34"/>
          <p:cNvSpPr txBox="1"/>
          <p:nvPr/>
        </p:nvSpPr>
        <p:spPr>
          <a:xfrm>
            <a:off x="8497964" y="2945653"/>
            <a:ext cx="439544" cy="369332"/>
          </a:xfrm>
          <a:prstGeom prst="rect">
            <a:avLst/>
          </a:prstGeom>
          <a:noFill/>
        </p:spPr>
        <p:txBody>
          <a:bodyPr wrap="none" rtlCol="0">
            <a:spAutoFit/>
          </a:bodyPr>
          <a:lstStyle/>
          <a:p>
            <a:r>
              <a:rPr lang="en-US" sz="900" dirty="0">
                <a:latin typeface="Calibri" panose="020F0502020204030204" pitchFamily="34" charset="0"/>
              </a:rPr>
              <a:t>Array</a:t>
            </a:r>
          </a:p>
          <a:p>
            <a:r>
              <a:rPr lang="en-US" sz="900" dirty="0">
                <a:latin typeface="Calibri" panose="020F0502020204030204" pitchFamily="34" charset="0"/>
              </a:rPr>
              <a:t>Size</a:t>
            </a:r>
          </a:p>
        </p:txBody>
      </p:sp>
      <p:sp>
        <p:nvSpPr>
          <p:cNvPr id="36" name="TextBox 35"/>
          <p:cNvSpPr txBox="1"/>
          <p:nvPr/>
        </p:nvSpPr>
        <p:spPr>
          <a:xfrm>
            <a:off x="8557888" y="3990998"/>
            <a:ext cx="439544" cy="369332"/>
          </a:xfrm>
          <a:prstGeom prst="rect">
            <a:avLst/>
          </a:prstGeom>
          <a:noFill/>
        </p:spPr>
        <p:txBody>
          <a:bodyPr wrap="none" rtlCol="0">
            <a:spAutoFit/>
          </a:bodyPr>
          <a:lstStyle/>
          <a:p>
            <a:r>
              <a:rPr lang="en-US" sz="900" dirty="0">
                <a:latin typeface="Calibri" panose="020F0502020204030204" pitchFamily="34" charset="0"/>
              </a:rPr>
              <a:t>Build</a:t>
            </a:r>
          </a:p>
          <a:p>
            <a:r>
              <a:rPr lang="en-US" sz="900" dirty="0">
                <a:latin typeface="Calibri" panose="020F0502020204030204" pitchFamily="34" charset="0"/>
              </a:rPr>
              <a:t>Array</a:t>
            </a:r>
          </a:p>
        </p:txBody>
      </p:sp>
      <p:sp>
        <p:nvSpPr>
          <p:cNvPr id="37" name="TextBox 36"/>
          <p:cNvSpPr txBox="1"/>
          <p:nvPr/>
        </p:nvSpPr>
        <p:spPr>
          <a:xfrm>
            <a:off x="8544573" y="4570266"/>
            <a:ext cx="620683" cy="369332"/>
          </a:xfrm>
          <a:prstGeom prst="rect">
            <a:avLst/>
          </a:prstGeom>
          <a:noFill/>
        </p:spPr>
        <p:txBody>
          <a:bodyPr wrap="none" rtlCol="0">
            <a:spAutoFit/>
          </a:bodyPr>
          <a:lstStyle/>
          <a:p>
            <a:r>
              <a:rPr lang="en-US" sz="900" dirty="0">
                <a:latin typeface="Calibri" panose="020F0502020204030204" pitchFamily="34" charset="0"/>
              </a:rPr>
              <a:t>Array</a:t>
            </a:r>
          </a:p>
          <a:p>
            <a:r>
              <a:rPr lang="en-US" sz="900" dirty="0">
                <a:latin typeface="Calibri" panose="020F0502020204030204" pitchFamily="34" charset="0"/>
              </a:rPr>
              <a:t>Min/Max</a:t>
            </a:r>
          </a:p>
        </p:txBody>
      </p:sp>
      <p:sp>
        <p:nvSpPr>
          <p:cNvPr id="38" name="TextBox 37"/>
          <p:cNvSpPr txBox="1"/>
          <p:nvPr/>
        </p:nvSpPr>
        <p:spPr>
          <a:xfrm>
            <a:off x="6726869" y="5043002"/>
            <a:ext cx="1371600" cy="230832"/>
          </a:xfrm>
          <a:prstGeom prst="rect">
            <a:avLst/>
          </a:prstGeom>
          <a:noFill/>
        </p:spPr>
        <p:txBody>
          <a:bodyPr wrap="square" rtlCol="0">
            <a:spAutoFit/>
          </a:bodyPr>
          <a:lstStyle/>
          <a:p>
            <a:r>
              <a:rPr lang="en-US" sz="900" dirty="0">
                <a:latin typeface="Calibri" panose="020F0502020204030204" pitchFamily="34" charset="0"/>
              </a:rPr>
              <a:t>Linear Interpolation</a:t>
            </a:r>
          </a:p>
        </p:txBody>
      </p:sp>
      <p:sp>
        <p:nvSpPr>
          <p:cNvPr id="39" name="TextBox 38"/>
          <p:cNvSpPr txBox="1"/>
          <p:nvPr/>
        </p:nvSpPr>
        <p:spPr>
          <a:xfrm>
            <a:off x="6740188" y="3345147"/>
            <a:ext cx="723275" cy="230832"/>
          </a:xfrm>
          <a:prstGeom prst="rect">
            <a:avLst/>
          </a:prstGeom>
          <a:noFill/>
        </p:spPr>
        <p:txBody>
          <a:bodyPr wrap="none" rtlCol="0">
            <a:spAutoFit/>
          </a:bodyPr>
          <a:lstStyle/>
          <a:p>
            <a:r>
              <a:rPr lang="en-US" sz="900" dirty="0">
                <a:latin typeface="Calibri" panose="020F0502020204030204" pitchFamily="34" charset="0"/>
              </a:rPr>
              <a:t>Index Array</a:t>
            </a:r>
          </a:p>
        </p:txBody>
      </p:sp>
      <p:sp>
        <p:nvSpPr>
          <p:cNvPr id="28" name="Rectangle 27"/>
          <p:cNvSpPr/>
          <p:nvPr/>
        </p:nvSpPr>
        <p:spPr>
          <a:xfrm>
            <a:off x="2547964" y="245281"/>
            <a:ext cx="2649059" cy="500137"/>
          </a:xfrm>
          <a:prstGeom prst="rect">
            <a:avLst/>
          </a:prstGeom>
          <a:noFill/>
        </p:spPr>
        <p:txBody>
          <a:bodyPr wrap="none" lIns="68580" tIns="34290" rIns="68580" bIns="34290">
            <a:spAutoFit/>
          </a:bodyPr>
          <a:lstStyle/>
          <a:p>
            <a:pPr algn="ctr"/>
            <a:r>
              <a:rPr lang="en-US" sz="28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rPr>
              <a:t>Arrays Functions:</a:t>
            </a:r>
          </a:p>
        </p:txBody>
      </p:sp>
      <p:pic>
        <p:nvPicPr>
          <p:cNvPr id="29" name="Picture 28"/>
          <p:cNvPicPr>
            <a:picLocks noChangeAspect="1"/>
          </p:cNvPicPr>
          <p:nvPr/>
        </p:nvPicPr>
        <p:blipFill>
          <a:blip r:embed="rId9"/>
          <a:stretch>
            <a:fillRect/>
          </a:stretch>
        </p:blipFill>
        <p:spPr>
          <a:xfrm>
            <a:off x="5778137" y="680979"/>
            <a:ext cx="4419600" cy="1739441"/>
          </a:xfrm>
          <a:prstGeom prst="rect">
            <a:avLst/>
          </a:prstGeom>
        </p:spPr>
      </p:pic>
      <p:sp>
        <p:nvSpPr>
          <p:cNvPr id="2" name="Rectangle 1"/>
          <p:cNvSpPr/>
          <p:nvPr/>
        </p:nvSpPr>
        <p:spPr>
          <a:xfrm>
            <a:off x="2215064" y="973739"/>
            <a:ext cx="4572000" cy="2031325"/>
          </a:xfrm>
          <a:prstGeom prst="rect">
            <a:avLst/>
          </a:prstGeom>
        </p:spPr>
        <p:txBody>
          <a:bodyPr>
            <a:spAutoFit/>
          </a:bodyPr>
          <a:lstStyle/>
          <a:p>
            <a:r>
              <a:rPr lang="en-US" dirty="0">
                <a:latin typeface="Calibri" panose="020F0502020204030204" pitchFamily="34" charset="0"/>
              </a:rPr>
              <a:t>There are </a:t>
            </a:r>
            <a:r>
              <a:rPr lang="en-US" dirty="0">
                <a:solidFill>
                  <a:srgbClr val="FF0000"/>
                </a:solidFill>
                <a:latin typeface="Calibri" panose="020F0502020204030204" pitchFamily="34" charset="0"/>
              </a:rPr>
              <a:t>array functions</a:t>
            </a:r>
            <a:r>
              <a:rPr lang="en-US" dirty="0">
                <a:latin typeface="Calibri" panose="020F0502020204030204" pitchFamily="34" charset="0"/>
              </a:rPr>
              <a:t> to:</a:t>
            </a:r>
          </a:p>
          <a:p>
            <a:endParaRPr lang="en-US" dirty="0">
              <a:latin typeface="Calibri" panose="020F0502020204030204" pitchFamily="34" charset="0"/>
            </a:endParaRPr>
          </a:p>
          <a:p>
            <a:pPr marL="285750" indent="-285750">
              <a:buFontTx/>
              <a:buChar char="-"/>
            </a:pPr>
            <a:r>
              <a:rPr lang="en-US" dirty="0">
                <a:latin typeface="Calibri" panose="020F0502020204030204" pitchFamily="34" charset="0"/>
              </a:rPr>
              <a:t>Find the size of an array</a:t>
            </a:r>
          </a:p>
          <a:p>
            <a:pPr marL="285750" indent="-285750">
              <a:buFontTx/>
              <a:buChar char="-"/>
            </a:pPr>
            <a:r>
              <a:rPr lang="en-US" dirty="0">
                <a:latin typeface="Calibri" panose="020F0502020204030204" pitchFamily="34" charset="0"/>
              </a:rPr>
              <a:t>Find the sum of an array.</a:t>
            </a:r>
          </a:p>
          <a:p>
            <a:pPr marL="285750" indent="-285750">
              <a:buFontTx/>
              <a:buChar char="-"/>
            </a:pPr>
            <a:r>
              <a:rPr lang="en-US" dirty="0">
                <a:latin typeface="Calibri" panose="020F0502020204030204" pitchFamily="34" charset="0"/>
              </a:rPr>
              <a:t>Find the min and max value of an array.</a:t>
            </a:r>
          </a:p>
          <a:p>
            <a:pPr marL="285750" indent="-285750">
              <a:buFontTx/>
              <a:buChar char="-"/>
            </a:pPr>
            <a:r>
              <a:rPr lang="en-US" dirty="0">
                <a:latin typeface="Calibri" panose="020F0502020204030204" pitchFamily="34" charset="0"/>
              </a:rPr>
              <a:t>Find the index of the min and max value.</a:t>
            </a:r>
          </a:p>
          <a:p>
            <a:pPr marL="285750" indent="-285750">
              <a:buFontTx/>
              <a:buChar char="-"/>
            </a:pPr>
            <a:r>
              <a:rPr lang="en-US" dirty="0">
                <a:latin typeface="Calibri" panose="020F0502020204030204" pitchFamily="34" charset="0"/>
              </a:rPr>
              <a:t>Find the average of the array values.</a:t>
            </a:r>
            <a:endParaRPr lang="en-US" dirty="0"/>
          </a:p>
        </p:txBody>
      </p:sp>
      <p:sp>
        <p:nvSpPr>
          <p:cNvPr id="20" name="TextBox 19"/>
          <p:cNvSpPr txBox="1"/>
          <p:nvPr/>
        </p:nvSpPr>
        <p:spPr>
          <a:xfrm>
            <a:off x="9211962" y="2476702"/>
            <a:ext cx="2141838" cy="646331"/>
          </a:xfrm>
          <a:prstGeom prst="rect">
            <a:avLst/>
          </a:prstGeom>
          <a:noFill/>
        </p:spPr>
        <p:txBody>
          <a:bodyPr wrap="square" rtlCol="0">
            <a:spAutoFit/>
          </a:bodyPr>
          <a:lstStyle/>
          <a:p>
            <a:r>
              <a:rPr lang="en-US" dirty="0" smtClean="0">
                <a:solidFill>
                  <a:srgbClr val="FF0000"/>
                </a:solidFill>
              </a:rPr>
              <a:t>What is the value of element 4? _______</a:t>
            </a:r>
            <a:endParaRPr lang="en-US" dirty="0">
              <a:solidFill>
                <a:srgbClr val="FF0000"/>
              </a:solidFill>
            </a:endParaRPr>
          </a:p>
        </p:txBody>
      </p:sp>
    </p:spTree>
    <p:extLst>
      <p:ext uri="{BB962C8B-B14F-4D97-AF65-F5344CB8AC3E}">
        <p14:creationId xmlns:p14="http://schemas.microsoft.com/office/powerpoint/2010/main" val="2216439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352800" y="482599"/>
            <a:ext cx="4990306" cy="573952"/>
          </a:xfrm>
        </p:spPr>
        <p:txBody>
          <a:bodyPr>
            <a:normAutofit fontScale="90000"/>
          </a:bodyPr>
          <a:lstStyle/>
          <a:p>
            <a:r>
              <a:rPr lang="en-US" dirty="0" smtClean="0">
                <a:latin typeface="Calibri" panose="020F0502020204030204" pitchFamily="34" charset="0"/>
              </a:rPr>
              <a:t>Arduino Mega Specs:</a:t>
            </a:r>
          </a:p>
        </p:txBody>
      </p:sp>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17</a:t>
            </a:fld>
            <a:endParaRPr lang="en-US" dirty="0"/>
          </a:p>
        </p:txBody>
      </p:sp>
      <p:pic>
        <p:nvPicPr>
          <p:cNvPr id="6" name="Picture 5"/>
          <p:cNvPicPr>
            <a:picLocks noChangeAspect="1"/>
          </p:cNvPicPr>
          <p:nvPr/>
        </p:nvPicPr>
        <p:blipFill>
          <a:blip r:embed="rId2"/>
          <a:stretch>
            <a:fillRect/>
          </a:stretch>
        </p:blipFill>
        <p:spPr>
          <a:xfrm>
            <a:off x="2064401" y="1227816"/>
            <a:ext cx="7991475" cy="5029200"/>
          </a:xfrm>
          <a:prstGeom prst="rect">
            <a:avLst/>
          </a:prstGeom>
        </p:spPr>
      </p:pic>
      <p:sp>
        <p:nvSpPr>
          <p:cNvPr id="2" name="Rectangle 1"/>
          <p:cNvSpPr/>
          <p:nvPr/>
        </p:nvSpPr>
        <p:spPr>
          <a:xfrm>
            <a:off x="5334000" y="2362200"/>
            <a:ext cx="914400" cy="38100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334000" y="3708415"/>
            <a:ext cx="914400" cy="38100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326166" y="4089415"/>
            <a:ext cx="914400" cy="38100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299817" y="5723421"/>
            <a:ext cx="914400" cy="38100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334000" y="4715918"/>
            <a:ext cx="914400" cy="381000"/>
          </a:xfrm>
          <a:prstGeom prst="rect">
            <a:avLst/>
          </a:prstGeom>
          <a:solidFill>
            <a:srgbClr val="FFFF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7162800" y="1828800"/>
            <a:ext cx="2514600" cy="1219200"/>
          </a:xfrm>
          <a:prstGeom prst="rect">
            <a:avLst/>
          </a:prstGeom>
        </p:spPr>
        <p:txBody>
          <a:bodyPr wrap="square">
            <a:spAutoFit/>
          </a:bodyPr>
          <a:lstStyle/>
          <a:p>
            <a:r>
              <a:rPr lang="en-US" dirty="0" smtClean="0">
                <a:solidFill>
                  <a:srgbClr val="0070C0"/>
                </a:solidFill>
              </a:rPr>
              <a:t>Indicates amount of memory, I/O pins and basic voltage and current specs.</a:t>
            </a:r>
            <a:endParaRPr lang="en-US" dirty="0">
              <a:solidFill>
                <a:srgbClr val="0070C0"/>
              </a:solidFill>
            </a:endParaRPr>
          </a:p>
        </p:txBody>
      </p:sp>
      <p:sp>
        <p:nvSpPr>
          <p:cNvPr id="12" name="TextBox 11"/>
          <p:cNvSpPr txBox="1"/>
          <p:nvPr/>
        </p:nvSpPr>
        <p:spPr>
          <a:xfrm>
            <a:off x="6836991" y="5261756"/>
            <a:ext cx="3409950" cy="923330"/>
          </a:xfrm>
          <a:prstGeom prst="rect">
            <a:avLst/>
          </a:prstGeom>
          <a:noFill/>
        </p:spPr>
        <p:txBody>
          <a:bodyPr wrap="square" rtlCol="0">
            <a:spAutoFit/>
          </a:bodyPr>
          <a:lstStyle/>
          <a:p>
            <a:r>
              <a:rPr lang="en-US" dirty="0" smtClean="0"/>
              <a:t>Flash – non volatile program storage.  SRAM – variable storage.</a:t>
            </a:r>
            <a:endParaRPr lang="en-US" dirty="0"/>
          </a:p>
        </p:txBody>
      </p:sp>
      <p:sp>
        <p:nvSpPr>
          <p:cNvPr id="13" name="TextBox 12"/>
          <p:cNvSpPr txBox="1"/>
          <p:nvPr/>
        </p:nvSpPr>
        <p:spPr>
          <a:xfrm>
            <a:off x="6836991" y="3785546"/>
            <a:ext cx="1925198" cy="369332"/>
          </a:xfrm>
          <a:prstGeom prst="rect">
            <a:avLst/>
          </a:prstGeom>
          <a:noFill/>
        </p:spPr>
        <p:txBody>
          <a:bodyPr wrap="square" rtlCol="0">
            <a:spAutoFit/>
          </a:bodyPr>
          <a:lstStyle/>
          <a:p>
            <a:r>
              <a:rPr lang="en-US" dirty="0" smtClean="0"/>
              <a:t>10 bit (0-5 volts)</a:t>
            </a:r>
            <a:endParaRPr lang="en-US" dirty="0"/>
          </a:p>
        </p:txBody>
      </p:sp>
      <p:sp>
        <p:nvSpPr>
          <p:cNvPr id="14" name="TextBox 13"/>
          <p:cNvSpPr txBox="1"/>
          <p:nvPr/>
        </p:nvSpPr>
        <p:spPr>
          <a:xfrm>
            <a:off x="157015" y="895412"/>
            <a:ext cx="2141838" cy="923330"/>
          </a:xfrm>
          <a:prstGeom prst="rect">
            <a:avLst/>
          </a:prstGeom>
          <a:noFill/>
          <a:ln w="19050">
            <a:solidFill>
              <a:srgbClr val="0070C0"/>
            </a:solidFill>
          </a:ln>
        </p:spPr>
        <p:txBody>
          <a:bodyPr wrap="square" rtlCol="0">
            <a:spAutoFit/>
          </a:bodyPr>
          <a:lstStyle/>
          <a:p>
            <a:r>
              <a:rPr lang="en-US" dirty="0" smtClean="0">
                <a:solidFill>
                  <a:srgbClr val="FF0000"/>
                </a:solidFill>
              </a:rPr>
              <a:t>Each Arduino output pin can handle _____ mA?</a:t>
            </a:r>
            <a:endParaRPr lang="en-US" dirty="0">
              <a:solidFill>
                <a:srgbClr val="FF0000"/>
              </a:solidFill>
            </a:endParaRPr>
          </a:p>
        </p:txBody>
      </p:sp>
      <p:sp>
        <p:nvSpPr>
          <p:cNvPr id="15" name="TextBox 14"/>
          <p:cNvSpPr txBox="1"/>
          <p:nvPr/>
        </p:nvSpPr>
        <p:spPr>
          <a:xfrm>
            <a:off x="157015" y="2151146"/>
            <a:ext cx="2141838" cy="1200329"/>
          </a:xfrm>
          <a:prstGeom prst="rect">
            <a:avLst/>
          </a:prstGeom>
          <a:noFill/>
          <a:ln w="19050">
            <a:solidFill>
              <a:srgbClr val="0070C0"/>
            </a:solidFill>
          </a:ln>
        </p:spPr>
        <p:txBody>
          <a:bodyPr wrap="square" rtlCol="0">
            <a:spAutoFit/>
          </a:bodyPr>
          <a:lstStyle/>
          <a:p>
            <a:r>
              <a:rPr lang="en-US" dirty="0" smtClean="0">
                <a:solidFill>
                  <a:srgbClr val="FF0000"/>
                </a:solidFill>
              </a:rPr>
              <a:t>The A/D input voltage range is 0 to _____ volts.</a:t>
            </a:r>
          </a:p>
          <a:p>
            <a:endParaRPr lang="en-US" dirty="0">
              <a:solidFill>
                <a:srgbClr val="FF0000"/>
              </a:solidFill>
            </a:endParaRPr>
          </a:p>
        </p:txBody>
      </p:sp>
      <p:sp>
        <p:nvSpPr>
          <p:cNvPr id="16" name="TextBox 15"/>
          <p:cNvSpPr txBox="1"/>
          <p:nvPr/>
        </p:nvSpPr>
        <p:spPr>
          <a:xfrm>
            <a:off x="157015" y="3898915"/>
            <a:ext cx="2141838" cy="646331"/>
          </a:xfrm>
          <a:prstGeom prst="rect">
            <a:avLst/>
          </a:prstGeom>
          <a:noFill/>
          <a:ln w="19050">
            <a:solidFill>
              <a:srgbClr val="0070C0"/>
            </a:solidFill>
          </a:ln>
        </p:spPr>
        <p:txBody>
          <a:bodyPr wrap="square" rtlCol="0">
            <a:spAutoFit/>
          </a:bodyPr>
          <a:lstStyle/>
          <a:p>
            <a:r>
              <a:rPr lang="en-US" dirty="0" smtClean="0">
                <a:solidFill>
                  <a:srgbClr val="FF0000"/>
                </a:solidFill>
              </a:rPr>
              <a:t>The A/D number of bits equals _____?</a:t>
            </a:r>
            <a:endParaRPr lang="en-US" dirty="0">
              <a:solidFill>
                <a:srgbClr val="FF0000"/>
              </a:solidFill>
            </a:endParaRPr>
          </a:p>
        </p:txBody>
      </p:sp>
    </p:spTree>
    <p:extLst>
      <p:ext uri="{BB962C8B-B14F-4D97-AF65-F5344CB8AC3E}">
        <p14:creationId xmlns:p14="http://schemas.microsoft.com/office/powerpoint/2010/main" val="2493610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18</a:t>
            </a:fld>
            <a:endParaRPr lang="en-US" dirty="0"/>
          </a:p>
        </p:txBody>
      </p:sp>
      <p:pic>
        <p:nvPicPr>
          <p:cNvPr id="2" name="Picture 1"/>
          <p:cNvPicPr>
            <a:picLocks noChangeAspect="1"/>
          </p:cNvPicPr>
          <p:nvPr/>
        </p:nvPicPr>
        <p:blipFill>
          <a:blip r:embed="rId2"/>
          <a:stretch>
            <a:fillRect/>
          </a:stretch>
        </p:blipFill>
        <p:spPr>
          <a:xfrm>
            <a:off x="288561" y="121370"/>
            <a:ext cx="8407486" cy="6151004"/>
          </a:xfrm>
          <a:prstGeom prst="rect">
            <a:avLst/>
          </a:prstGeom>
        </p:spPr>
      </p:pic>
      <p:sp>
        <p:nvSpPr>
          <p:cNvPr id="6" name="TextBox 5"/>
          <p:cNvSpPr txBox="1"/>
          <p:nvPr/>
        </p:nvSpPr>
        <p:spPr>
          <a:xfrm>
            <a:off x="8911281" y="504925"/>
            <a:ext cx="2141838" cy="4247317"/>
          </a:xfrm>
          <a:prstGeom prst="rect">
            <a:avLst/>
          </a:prstGeom>
          <a:noFill/>
          <a:ln w="19050">
            <a:solidFill>
              <a:srgbClr val="0070C0"/>
            </a:solidFill>
          </a:ln>
        </p:spPr>
        <p:txBody>
          <a:bodyPr wrap="square" rtlCol="0">
            <a:spAutoFit/>
          </a:bodyPr>
          <a:lstStyle/>
          <a:p>
            <a:r>
              <a:rPr lang="en-US" dirty="0" smtClean="0">
                <a:solidFill>
                  <a:srgbClr val="FF0000"/>
                </a:solidFill>
              </a:rPr>
              <a:t>Identify which pin can be used for:</a:t>
            </a:r>
          </a:p>
          <a:p>
            <a:endParaRPr lang="en-US" dirty="0">
              <a:solidFill>
                <a:srgbClr val="FF0000"/>
              </a:solidFill>
            </a:endParaRPr>
          </a:p>
          <a:p>
            <a:r>
              <a:rPr lang="en-US" dirty="0" smtClean="0">
                <a:solidFill>
                  <a:srgbClr val="FF0000"/>
                </a:solidFill>
              </a:rPr>
              <a:t>Connection to ground.</a:t>
            </a:r>
          </a:p>
          <a:p>
            <a:endParaRPr lang="en-US" dirty="0">
              <a:solidFill>
                <a:srgbClr val="FF0000"/>
              </a:solidFill>
            </a:endParaRPr>
          </a:p>
          <a:p>
            <a:r>
              <a:rPr lang="en-US" dirty="0" smtClean="0">
                <a:solidFill>
                  <a:srgbClr val="FF0000"/>
                </a:solidFill>
              </a:rPr>
              <a:t>Connection to Vcc</a:t>
            </a:r>
          </a:p>
          <a:p>
            <a:endParaRPr lang="en-US" dirty="0">
              <a:solidFill>
                <a:srgbClr val="FF0000"/>
              </a:solidFill>
            </a:endParaRPr>
          </a:p>
          <a:p>
            <a:r>
              <a:rPr lang="en-US" dirty="0" smtClean="0">
                <a:solidFill>
                  <a:srgbClr val="FF0000"/>
                </a:solidFill>
              </a:rPr>
              <a:t>Connect an analog signal.</a:t>
            </a:r>
          </a:p>
          <a:p>
            <a:endParaRPr lang="en-US" dirty="0">
              <a:solidFill>
                <a:srgbClr val="FF0000"/>
              </a:solidFill>
            </a:endParaRPr>
          </a:p>
          <a:p>
            <a:r>
              <a:rPr lang="en-US" dirty="0" smtClean="0">
                <a:solidFill>
                  <a:srgbClr val="FF0000"/>
                </a:solidFill>
              </a:rPr>
              <a:t>Can produce PWM.</a:t>
            </a:r>
          </a:p>
          <a:p>
            <a:endParaRPr lang="en-US" dirty="0">
              <a:solidFill>
                <a:srgbClr val="FF0000"/>
              </a:solidFill>
            </a:endParaRPr>
          </a:p>
          <a:p>
            <a:r>
              <a:rPr lang="en-US" dirty="0" smtClean="0">
                <a:solidFill>
                  <a:srgbClr val="FF0000"/>
                </a:solidFill>
              </a:rPr>
              <a:t>Can create a hardware interrupt</a:t>
            </a:r>
            <a:endParaRPr lang="en-US" dirty="0">
              <a:solidFill>
                <a:srgbClr val="FF0000"/>
              </a:solidFill>
            </a:endParaRPr>
          </a:p>
        </p:txBody>
      </p:sp>
    </p:spTree>
    <p:extLst>
      <p:ext uri="{BB962C8B-B14F-4D97-AF65-F5344CB8AC3E}">
        <p14:creationId xmlns:p14="http://schemas.microsoft.com/office/powerpoint/2010/main" val="3187394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19</a:t>
            </a:fld>
            <a:endParaRPr lang="en-US" dirty="0"/>
          </a:p>
        </p:txBody>
      </p:sp>
      <p:pic>
        <p:nvPicPr>
          <p:cNvPr id="2" name="Picture 1"/>
          <p:cNvPicPr>
            <a:picLocks noChangeAspect="1"/>
          </p:cNvPicPr>
          <p:nvPr/>
        </p:nvPicPr>
        <p:blipFill>
          <a:blip r:embed="rId2"/>
          <a:stretch>
            <a:fillRect/>
          </a:stretch>
        </p:blipFill>
        <p:spPr>
          <a:xfrm>
            <a:off x="1828800" y="304800"/>
            <a:ext cx="7696200" cy="5615148"/>
          </a:xfrm>
          <a:prstGeom prst="rect">
            <a:avLst/>
          </a:prstGeom>
        </p:spPr>
      </p:pic>
      <p:sp>
        <p:nvSpPr>
          <p:cNvPr id="6" name="TextBox 5"/>
          <p:cNvSpPr txBox="1"/>
          <p:nvPr/>
        </p:nvSpPr>
        <p:spPr>
          <a:xfrm>
            <a:off x="9348853" y="4232987"/>
            <a:ext cx="2141838" cy="923330"/>
          </a:xfrm>
          <a:prstGeom prst="rect">
            <a:avLst/>
          </a:prstGeom>
          <a:noFill/>
          <a:ln w="22225">
            <a:solidFill>
              <a:srgbClr val="0070C0"/>
            </a:solidFill>
          </a:ln>
        </p:spPr>
        <p:txBody>
          <a:bodyPr wrap="square" rtlCol="0">
            <a:spAutoFit/>
          </a:bodyPr>
          <a:lstStyle/>
          <a:p>
            <a:r>
              <a:rPr lang="en-US" dirty="0" smtClean="0">
                <a:solidFill>
                  <a:srgbClr val="FF0000"/>
                </a:solidFill>
              </a:rPr>
              <a:t>What is the frequency on the output pin?</a:t>
            </a:r>
            <a:endParaRPr lang="en-US" dirty="0">
              <a:solidFill>
                <a:srgbClr val="FF0000"/>
              </a:solidFill>
            </a:endParaRPr>
          </a:p>
        </p:txBody>
      </p:sp>
    </p:spTree>
    <p:extLst>
      <p:ext uri="{BB962C8B-B14F-4D97-AF65-F5344CB8AC3E}">
        <p14:creationId xmlns:p14="http://schemas.microsoft.com/office/powerpoint/2010/main" val="4158207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2"/>
          <p:cNvSpPr>
            <a:spLocks noGrp="1"/>
          </p:cNvSpPr>
          <p:nvPr>
            <p:ph type="ctrTitle"/>
          </p:nvPr>
        </p:nvSpPr>
        <p:spPr>
          <a:xfrm>
            <a:off x="2209800" y="152401"/>
            <a:ext cx="6934200" cy="685800"/>
          </a:xfrm>
        </p:spPr>
        <p:txBody>
          <a:bodyPr>
            <a:normAutofit fontScale="90000"/>
          </a:bodyPr>
          <a:lstStyle/>
          <a:p>
            <a:r>
              <a:rPr lang="en-US" dirty="0" smtClean="0">
                <a:latin typeface="Calibri" panose="020F0502020204030204" pitchFamily="34" charset="0"/>
              </a:rPr>
              <a:t>myDAQ USB Interface</a:t>
            </a:r>
          </a:p>
        </p:txBody>
      </p:sp>
      <p:sp>
        <p:nvSpPr>
          <p:cNvPr id="10" name="Footer Placeholder 9"/>
          <p:cNvSpPr>
            <a:spLocks noGrp="1"/>
          </p:cNvSpPr>
          <p:nvPr>
            <p:ph type="ftr" sz="quarter" idx="11"/>
          </p:nvPr>
        </p:nvSpPr>
        <p:spPr/>
        <p:txBody>
          <a:bodyPr/>
          <a:lstStyle/>
          <a:p>
            <a:pPr>
              <a:defRPr/>
            </a:pPr>
            <a:r>
              <a:rPr lang="en-US" dirty="0" smtClean="0"/>
              <a:t>CAM8302E  F2018 Exam Review</a:t>
            </a:r>
            <a:endParaRPr lang="en-US" dirty="0"/>
          </a:p>
        </p:txBody>
      </p:sp>
      <p:sp>
        <p:nvSpPr>
          <p:cNvPr id="9" name="Slide Number Placeholder 8"/>
          <p:cNvSpPr>
            <a:spLocks noGrp="1"/>
          </p:cNvSpPr>
          <p:nvPr>
            <p:ph type="sldNum" sz="quarter" idx="12"/>
          </p:nvPr>
        </p:nvSpPr>
        <p:spPr/>
        <p:txBody>
          <a:bodyPr/>
          <a:lstStyle/>
          <a:p>
            <a:pPr>
              <a:defRPr/>
            </a:pPr>
            <a:fld id="{E781E79B-F73F-4D58-BB3D-2E951F98E0CD}" type="slidenum">
              <a:rPr lang="en-US" smtClean="0"/>
              <a:pPr>
                <a:defRPr/>
              </a:pPr>
              <a:t>2</a:t>
            </a:fld>
            <a:endParaRPr lang="en-US" dirty="0"/>
          </a:p>
        </p:txBody>
      </p:sp>
      <p:pic>
        <p:nvPicPr>
          <p:cNvPr id="2" name="Picture 1"/>
          <p:cNvPicPr>
            <a:picLocks noChangeAspect="1"/>
          </p:cNvPicPr>
          <p:nvPr/>
        </p:nvPicPr>
        <p:blipFill>
          <a:blip r:embed="rId3"/>
          <a:stretch>
            <a:fillRect/>
          </a:stretch>
        </p:blipFill>
        <p:spPr>
          <a:xfrm>
            <a:off x="784654" y="764061"/>
            <a:ext cx="8134350" cy="5402202"/>
          </a:xfrm>
          <a:prstGeom prst="rect">
            <a:avLst/>
          </a:prstGeom>
        </p:spPr>
      </p:pic>
      <p:sp>
        <p:nvSpPr>
          <p:cNvPr id="3" name="TextBox 2"/>
          <p:cNvSpPr txBox="1"/>
          <p:nvPr/>
        </p:nvSpPr>
        <p:spPr>
          <a:xfrm>
            <a:off x="9300519" y="1005016"/>
            <a:ext cx="2141838" cy="923330"/>
          </a:xfrm>
          <a:prstGeom prst="rect">
            <a:avLst/>
          </a:prstGeom>
          <a:noFill/>
          <a:ln w="19050">
            <a:solidFill>
              <a:schemeClr val="accent1"/>
            </a:solidFill>
          </a:ln>
        </p:spPr>
        <p:txBody>
          <a:bodyPr wrap="square" rtlCol="0">
            <a:spAutoFit/>
          </a:bodyPr>
          <a:lstStyle/>
          <a:p>
            <a:r>
              <a:rPr lang="en-US" dirty="0" smtClean="0">
                <a:solidFill>
                  <a:srgbClr val="FF0000"/>
                </a:solidFill>
              </a:rPr>
              <a:t>How many digital I/O lines are on the myDAQ?</a:t>
            </a:r>
            <a:endParaRPr lang="en-US" dirty="0">
              <a:solidFill>
                <a:srgbClr val="FF0000"/>
              </a:solidFill>
            </a:endParaRPr>
          </a:p>
        </p:txBody>
      </p:sp>
      <p:sp>
        <p:nvSpPr>
          <p:cNvPr id="7" name="TextBox 6"/>
          <p:cNvSpPr txBox="1"/>
          <p:nvPr/>
        </p:nvSpPr>
        <p:spPr>
          <a:xfrm>
            <a:off x="9300519" y="2178973"/>
            <a:ext cx="2141838" cy="646331"/>
          </a:xfrm>
          <a:prstGeom prst="rect">
            <a:avLst/>
          </a:prstGeom>
          <a:noFill/>
          <a:ln w="22225">
            <a:solidFill>
              <a:schemeClr val="accent1"/>
            </a:solidFill>
          </a:ln>
        </p:spPr>
        <p:txBody>
          <a:bodyPr wrap="square" rtlCol="0">
            <a:spAutoFit/>
          </a:bodyPr>
          <a:lstStyle/>
          <a:p>
            <a:r>
              <a:rPr lang="en-US" dirty="0" smtClean="0">
                <a:solidFill>
                  <a:srgbClr val="FF0000"/>
                </a:solidFill>
              </a:rPr>
              <a:t>How many bits does the A/D use?</a:t>
            </a:r>
            <a:endParaRPr lang="en-US" dirty="0">
              <a:solidFill>
                <a:srgbClr val="FF0000"/>
              </a:solidFill>
            </a:endParaRPr>
          </a:p>
        </p:txBody>
      </p:sp>
      <p:sp>
        <p:nvSpPr>
          <p:cNvPr id="8" name="TextBox 7"/>
          <p:cNvSpPr txBox="1"/>
          <p:nvPr/>
        </p:nvSpPr>
        <p:spPr>
          <a:xfrm>
            <a:off x="9300519" y="3150045"/>
            <a:ext cx="2141838" cy="923330"/>
          </a:xfrm>
          <a:prstGeom prst="rect">
            <a:avLst/>
          </a:prstGeom>
          <a:noFill/>
          <a:ln w="19050">
            <a:solidFill>
              <a:schemeClr val="accent1"/>
            </a:solidFill>
          </a:ln>
        </p:spPr>
        <p:txBody>
          <a:bodyPr wrap="square" rtlCol="0">
            <a:spAutoFit/>
          </a:bodyPr>
          <a:lstStyle/>
          <a:p>
            <a:r>
              <a:rPr lang="en-US" dirty="0" smtClean="0">
                <a:solidFill>
                  <a:srgbClr val="FF0000"/>
                </a:solidFill>
              </a:rPr>
              <a:t>How many analog in and out are on the myDAQ?</a:t>
            </a:r>
            <a:endParaRPr lang="en-US" dirty="0">
              <a:solidFill>
                <a:srgbClr val="FF0000"/>
              </a:solidFill>
            </a:endParaRPr>
          </a:p>
        </p:txBody>
      </p:sp>
      <p:sp>
        <p:nvSpPr>
          <p:cNvPr id="11" name="TextBox 10"/>
          <p:cNvSpPr txBox="1"/>
          <p:nvPr/>
        </p:nvSpPr>
        <p:spPr>
          <a:xfrm>
            <a:off x="9300519" y="4213017"/>
            <a:ext cx="2141838" cy="923330"/>
          </a:xfrm>
          <a:prstGeom prst="rect">
            <a:avLst/>
          </a:prstGeom>
          <a:noFill/>
          <a:ln w="19050">
            <a:solidFill>
              <a:schemeClr val="accent1"/>
            </a:solidFill>
          </a:ln>
        </p:spPr>
        <p:txBody>
          <a:bodyPr wrap="square" rtlCol="0">
            <a:spAutoFit/>
          </a:bodyPr>
          <a:lstStyle/>
          <a:p>
            <a:r>
              <a:rPr lang="en-US" dirty="0" smtClean="0">
                <a:solidFill>
                  <a:srgbClr val="FF0000"/>
                </a:solidFill>
              </a:rPr>
              <a:t>What is the voltage resolution of the A/D converter?</a:t>
            </a:r>
            <a:endParaRPr lang="en-US" dirty="0">
              <a:solidFill>
                <a:srgbClr val="FF0000"/>
              </a:solidFill>
            </a:endParaRPr>
          </a:p>
        </p:txBody>
      </p:sp>
    </p:spTree>
    <p:extLst>
      <p:ext uri="{BB962C8B-B14F-4D97-AF65-F5344CB8AC3E}">
        <p14:creationId xmlns:p14="http://schemas.microsoft.com/office/powerpoint/2010/main" val="3640082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20</a:t>
            </a:fld>
            <a:endParaRPr lang="en-US" dirty="0"/>
          </a:p>
        </p:txBody>
      </p:sp>
      <p:pic>
        <p:nvPicPr>
          <p:cNvPr id="2" name="Picture 1"/>
          <p:cNvPicPr>
            <a:picLocks noChangeAspect="1"/>
          </p:cNvPicPr>
          <p:nvPr/>
        </p:nvPicPr>
        <p:blipFill>
          <a:blip r:embed="rId2"/>
          <a:stretch>
            <a:fillRect/>
          </a:stretch>
        </p:blipFill>
        <p:spPr>
          <a:xfrm>
            <a:off x="533399" y="457200"/>
            <a:ext cx="11763495" cy="5257800"/>
          </a:xfrm>
          <a:prstGeom prst="rect">
            <a:avLst/>
          </a:prstGeom>
        </p:spPr>
      </p:pic>
      <p:sp>
        <p:nvSpPr>
          <p:cNvPr id="6" name="TextBox 5"/>
          <p:cNvSpPr txBox="1"/>
          <p:nvPr/>
        </p:nvSpPr>
        <p:spPr>
          <a:xfrm>
            <a:off x="5344227" y="4690186"/>
            <a:ext cx="2141838" cy="923330"/>
          </a:xfrm>
          <a:prstGeom prst="rect">
            <a:avLst/>
          </a:prstGeom>
          <a:noFill/>
          <a:ln w="22225">
            <a:solidFill>
              <a:srgbClr val="0070C0"/>
            </a:solidFill>
          </a:ln>
        </p:spPr>
        <p:txBody>
          <a:bodyPr wrap="square" rtlCol="0">
            <a:spAutoFit/>
          </a:bodyPr>
          <a:lstStyle/>
          <a:p>
            <a:r>
              <a:rPr lang="en-US" dirty="0" smtClean="0">
                <a:solidFill>
                  <a:srgbClr val="FF0000"/>
                </a:solidFill>
              </a:rPr>
              <a:t>Does this program use polling or interrupts?</a:t>
            </a:r>
            <a:endParaRPr lang="en-US" dirty="0">
              <a:solidFill>
                <a:srgbClr val="FF0000"/>
              </a:solidFill>
            </a:endParaRPr>
          </a:p>
        </p:txBody>
      </p:sp>
    </p:spTree>
    <p:extLst>
      <p:ext uri="{BB962C8B-B14F-4D97-AF65-F5344CB8AC3E}">
        <p14:creationId xmlns:p14="http://schemas.microsoft.com/office/powerpoint/2010/main" val="2343287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21</a:t>
            </a:fld>
            <a:endParaRPr lang="en-US" dirty="0"/>
          </a:p>
        </p:txBody>
      </p:sp>
      <p:pic>
        <p:nvPicPr>
          <p:cNvPr id="2" name="Picture 1"/>
          <p:cNvPicPr>
            <a:picLocks noChangeAspect="1"/>
          </p:cNvPicPr>
          <p:nvPr/>
        </p:nvPicPr>
        <p:blipFill>
          <a:blip r:embed="rId2"/>
          <a:stretch>
            <a:fillRect/>
          </a:stretch>
        </p:blipFill>
        <p:spPr>
          <a:xfrm>
            <a:off x="643759" y="1577975"/>
            <a:ext cx="11548241" cy="4267200"/>
          </a:xfrm>
          <a:prstGeom prst="rect">
            <a:avLst/>
          </a:prstGeom>
        </p:spPr>
      </p:pic>
      <p:sp>
        <p:nvSpPr>
          <p:cNvPr id="7" name="Title 1"/>
          <p:cNvSpPr>
            <a:spLocks noGrp="1"/>
          </p:cNvSpPr>
          <p:nvPr>
            <p:ph type="title"/>
          </p:nvPr>
        </p:nvSpPr>
        <p:spPr>
          <a:xfrm>
            <a:off x="3048000" y="492848"/>
            <a:ext cx="5791200" cy="573952"/>
          </a:xfrm>
        </p:spPr>
        <p:txBody>
          <a:bodyPr>
            <a:normAutofit fontScale="90000"/>
          </a:bodyPr>
          <a:lstStyle/>
          <a:p>
            <a:r>
              <a:rPr lang="en-US" dirty="0" smtClean="0">
                <a:solidFill>
                  <a:srgbClr val="FF0000"/>
                </a:solidFill>
                <a:latin typeface="Calibri" panose="020F0502020204030204" pitchFamily="34" charset="0"/>
              </a:rPr>
              <a:t>Code that is run only once</a:t>
            </a:r>
          </a:p>
        </p:txBody>
      </p:sp>
      <p:sp>
        <p:nvSpPr>
          <p:cNvPr id="6" name="TextBox 5"/>
          <p:cNvSpPr txBox="1"/>
          <p:nvPr/>
        </p:nvSpPr>
        <p:spPr>
          <a:xfrm>
            <a:off x="805038" y="5454431"/>
            <a:ext cx="4485923" cy="646331"/>
          </a:xfrm>
          <a:prstGeom prst="rect">
            <a:avLst/>
          </a:prstGeom>
          <a:solidFill>
            <a:schemeClr val="bg1"/>
          </a:solidFill>
          <a:ln w="22225">
            <a:solidFill>
              <a:srgbClr val="0070C0"/>
            </a:solidFill>
          </a:ln>
        </p:spPr>
        <p:txBody>
          <a:bodyPr wrap="square" rtlCol="0">
            <a:spAutoFit/>
          </a:bodyPr>
          <a:lstStyle/>
          <a:p>
            <a:r>
              <a:rPr lang="en-US" dirty="0" smtClean="0">
                <a:solidFill>
                  <a:srgbClr val="FF0000"/>
                </a:solidFill>
              </a:rPr>
              <a:t>How long will is take to transmit one bit serially using a rate of 9600 bits per second?</a:t>
            </a:r>
            <a:endParaRPr lang="en-US" dirty="0">
              <a:solidFill>
                <a:srgbClr val="FF0000"/>
              </a:solidFill>
            </a:endParaRPr>
          </a:p>
        </p:txBody>
      </p:sp>
      <p:sp>
        <p:nvSpPr>
          <p:cNvPr id="9" name="TextBox 8"/>
          <p:cNvSpPr txBox="1"/>
          <p:nvPr/>
        </p:nvSpPr>
        <p:spPr>
          <a:xfrm>
            <a:off x="5943600" y="5177432"/>
            <a:ext cx="4485923" cy="923330"/>
          </a:xfrm>
          <a:prstGeom prst="rect">
            <a:avLst/>
          </a:prstGeom>
          <a:noFill/>
          <a:ln w="19050">
            <a:solidFill>
              <a:srgbClr val="0070C0"/>
            </a:solidFill>
          </a:ln>
        </p:spPr>
        <p:txBody>
          <a:bodyPr wrap="square" rtlCol="0">
            <a:spAutoFit/>
          </a:bodyPr>
          <a:lstStyle/>
          <a:p>
            <a:r>
              <a:rPr lang="en-US" dirty="0" smtClean="0">
                <a:solidFill>
                  <a:srgbClr val="FF0000"/>
                </a:solidFill>
              </a:rPr>
              <a:t>Other than bit rate what other parameters are required when specifying serial data parameters?</a:t>
            </a:r>
            <a:endParaRPr lang="en-US" dirty="0">
              <a:solidFill>
                <a:srgbClr val="FF0000"/>
              </a:solidFill>
            </a:endParaRPr>
          </a:p>
        </p:txBody>
      </p:sp>
    </p:spTree>
    <p:extLst>
      <p:ext uri="{BB962C8B-B14F-4D97-AF65-F5344CB8AC3E}">
        <p14:creationId xmlns:p14="http://schemas.microsoft.com/office/powerpoint/2010/main" val="1914286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22</a:t>
            </a:fld>
            <a:endParaRPr lang="en-US" dirty="0"/>
          </a:p>
        </p:txBody>
      </p:sp>
      <p:pic>
        <p:nvPicPr>
          <p:cNvPr id="2" name="Picture 1"/>
          <p:cNvPicPr>
            <a:picLocks noChangeAspect="1"/>
          </p:cNvPicPr>
          <p:nvPr/>
        </p:nvPicPr>
        <p:blipFill>
          <a:blip r:embed="rId2"/>
          <a:stretch>
            <a:fillRect/>
          </a:stretch>
        </p:blipFill>
        <p:spPr>
          <a:xfrm>
            <a:off x="847316" y="276944"/>
            <a:ext cx="9935285" cy="4833938"/>
          </a:xfrm>
          <a:prstGeom prst="rect">
            <a:avLst/>
          </a:prstGeom>
        </p:spPr>
      </p:pic>
      <p:sp>
        <p:nvSpPr>
          <p:cNvPr id="6" name="Rectangle 5"/>
          <p:cNvSpPr/>
          <p:nvPr/>
        </p:nvSpPr>
        <p:spPr>
          <a:xfrm>
            <a:off x="2151289" y="5224326"/>
            <a:ext cx="7889422" cy="646331"/>
          </a:xfrm>
          <a:prstGeom prst="rect">
            <a:avLst/>
          </a:prstGeom>
        </p:spPr>
        <p:txBody>
          <a:bodyPr wrap="square">
            <a:spAutoFit/>
          </a:bodyPr>
          <a:lstStyle/>
          <a:p>
            <a:r>
              <a:rPr lang="en-US" dirty="0" smtClean="0">
                <a:solidFill>
                  <a:srgbClr val="FF0000"/>
                </a:solidFill>
              </a:rPr>
              <a:t>Calculations on data from photocell. The code converts the integer value from the A/D converter to a voltage and then to a resistance.</a:t>
            </a:r>
            <a:endParaRPr lang="en-US" dirty="0">
              <a:solidFill>
                <a:srgbClr val="FF0000"/>
              </a:solidFill>
            </a:endParaRPr>
          </a:p>
        </p:txBody>
      </p:sp>
      <p:sp>
        <p:nvSpPr>
          <p:cNvPr id="7" name="TextBox 6"/>
          <p:cNvSpPr txBox="1"/>
          <p:nvPr/>
        </p:nvSpPr>
        <p:spPr>
          <a:xfrm>
            <a:off x="6857580" y="3122644"/>
            <a:ext cx="2141838" cy="1200329"/>
          </a:xfrm>
          <a:prstGeom prst="rect">
            <a:avLst/>
          </a:prstGeom>
          <a:noFill/>
          <a:ln>
            <a:solidFill>
              <a:schemeClr val="accent1"/>
            </a:solidFill>
          </a:ln>
        </p:spPr>
        <p:txBody>
          <a:bodyPr wrap="square" rtlCol="0">
            <a:spAutoFit/>
          </a:bodyPr>
          <a:lstStyle/>
          <a:p>
            <a:r>
              <a:rPr lang="en-US" dirty="0" smtClean="0">
                <a:solidFill>
                  <a:srgbClr val="FF0000"/>
                </a:solidFill>
              </a:rPr>
              <a:t>If </a:t>
            </a:r>
            <a:r>
              <a:rPr lang="en-US" dirty="0" err="1" smtClean="0">
                <a:solidFill>
                  <a:srgbClr val="FF0000"/>
                </a:solidFill>
              </a:rPr>
              <a:t>Vpc</a:t>
            </a:r>
            <a:r>
              <a:rPr lang="en-US" dirty="0" smtClean="0">
                <a:solidFill>
                  <a:srgbClr val="FF0000"/>
                </a:solidFill>
              </a:rPr>
              <a:t> = 3.7 volts then</a:t>
            </a:r>
          </a:p>
          <a:p>
            <a:r>
              <a:rPr lang="en-US" dirty="0" err="1" smtClean="0">
                <a:solidFill>
                  <a:srgbClr val="FF0000"/>
                </a:solidFill>
              </a:rPr>
              <a:t>Rpc</a:t>
            </a:r>
            <a:r>
              <a:rPr lang="en-US" dirty="0" smtClean="0">
                <a:solidFill>
                  <a:srgbClr val="FF0000"/>
                </a:solidFill>
              </a:rPr>
              <a:t> = _______?  </a:t>
            </a:r>
          </a:p>
          <a:p>
            <a:r>
              <a:rPr lang="en-US" dirty="0" err="1" smtClean="0">
                <a:solidFill>
                  <a:srgbClr val="FF0000"/>
                </a:solidFill>
              </a:rPr>
              <a:t>ImA</a:t>
            </a:r>
            <a:r>
              <a:rPr lang="en-US" dirty="0" smtClean="0">
                <a:solidFill>
                  <a:srgbClr val="FF0000"/>
                </a:solidFill>
              </a:rPr>
              <a:t> = _______?</a:t>
            </a:r>
            <a:endParaRPr lang="en-US" dirty="0">
              <a:solidFill>
                <a:srgbClr val="FF0000"/>
              </a:solidFill>
            </a:endParaRPr>
          </a:p>
        </p:txBody>
      </p:sp>
    </p:spTree>
    <p:extLst>
      <p:ext uri="{BB962C8B-B14F-4D97-AF65-F5344CB8AC3E}">
        <p14:creationId xmlns:p14="http://schemas.microsoft.com/office/powerpoint/2010/main" val="19150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 Exam Review</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23</a:t>
            </a:fld>
            <a:endParaRPr lang="en-US"/>
          </a:p>
        </p:txBody>
      </p:sp>
      <p:pic>
        <p:nvPicPr>
          <p:cNvPr id="2" name="Picture 1"/>
          <p:cNvPicPr>
            <a:picLocks noChangeAspect="1"/>
          </p:cNvPicPr>
          <p:nvPr/>
        </p:nvPicPr>
        <p:blipFill>
          <a:blip r:embed="rId2"/>
          <a:stretch>
            <a:fillRect/>
          </a:stretch>
        </p:blipFill>
        <p:spPr>
          <a:xfrm>
            <a:off x="835614" y="418283"/>
            <a:ext cx="7963853" cy="5401915"/>
          </a:xfrm>
          <a:prstGeom prst="rect">
            <a:avLst/>
          </a:prstGeom>
        </p:spPr>
      </p:pic>
      <p:sp>
        <p:nvSpPr>
          <p:cNvPr id="6" name="Rectangle 5"/>
          <p:cNvSpPr/>
          <p:nvPr/>
        </p:nvSpPr>
        <p:spPr>
          <a:xfrm>
            <a:off x="5848350" y="1844425"/>
            <a:ext cx="4610100" cy="369332"/>
          </a:xfrm>
          <a:prstGeom prst="rect">
            <a:avLst/>
          </a:prstGeom>
        </p:spPr>
        <p:txBody>
          <a:bodyPr wrap="square">
            <a:spAutoFit/>
          </a:bodyPr>
          <a:lstStyle/>
          <a:p>
            <a:r>
              <a:rPr lang="en-US" dirty="0" smtClean="0">
                <a:solidFill>
                  <a:srgbClr val="FF0000"/>
                </a:solidFill>
              </a:rPr>
              <a:t>Control output based on input conditions.</a:t>
            </a:r>
            <a:endParaRPr lang="en-US" dirty="0">
              <a:solidFill>
                <a:srgbClr val="FF0000"/>
              </a:solidFill>
            </a:endParaRPr>
          </a:p>
        </p:txBody>
      </p:sp>
      <p:sp>
        <p:nvSpPr>
          <p:cNvPr id="7" name="Rectangle 6"/>
          <p:cNvSpPr/>
          <p:nvPr/>
        </p:nvSpPr>
        <p:spPr>
          <a:xfrm>
            <a:off x="5966459" y="763932"/>
            <a:ext cx="5244465" cy="923330"/>
          </a:xfrm>
          <a:prstGeom prst="rect">
            <a:avLst/>
          </a:prstGeom>
        </p:spPr>
        <p:txBody>
          <a:bodyPr wrap="square">
            <a:spAutoFit/>
          </a:bodyPr>
          <a:lstStyle/>
          <a:p>
            <a:r>
              <a:rPr lang="en-US" dirty="0" smtClean="0">
                <a:solidFill>
                  <a:srgbClr val="FF0000"/>
                </a:solidFill>
              </a:rPr>
              <a:t>PB1 push button is normally HIGH using a pull up resistor. When the push button is pressed the pins short and a connection to ground is made.</a:t>
            </a:r>
            <a:endParaRPr lang="en-US" dirty="0">
              <a:solidFill>
                <a:srgbClr val="FF0000"/>
              </a:solidFill>
            </a:endParaRPr>
          </a:p>
        </p:txBody>
      </p:sp>
      <p:sp>
        <p:nvSpPr>
          <p:cNvPr id="8" name="Rectangle 7"/>
          <p:cNvSpPr/>
          <p:nvPr/>
        </p:nvSpPr>
        <p:spPr>
          <a:xfrm>
            <a:off x="5966459" y="2869110"/>
            <a:ext cx="4610100" cy="923330"/>
          </a:xfrm>
          <a:prstGeom prst="rect">
            <a:avLst/>
          </a:prstGeom>
        </p:spPr>
        <p:txBody>
          <a:bodyPr wrap="square">
            <a:spAutoFit/>
          </a:bodyPr>
          <a:lstStyle/>
          <a:p>
            <a:r>
              <a:rPr lang="en-US" dirty="0" smtClean="0">
                <a:solidFill>
                  <a:srgbClr val="FF0000"/>
                </a:solidFill>
              </a:rPr>
              <a:t>PB2 is normally LOW, a resistor is used to pull the signal to a low and a short on the pin ties it to +5.</a:t>
            </a:r>
            <a:endParaRPr lang="en-US" dirty="0">
              <a:solidFill>
                <a:srgbClr val="FF0000"/>
              </a:solidFill>
            </a:endParaRPr>
          </a:p>
        </p:txBody>
      </p:sp>
      <p:sp>
        <p:nvSpPr>
          <p:cNvPr id="9" name="Rectangle 8"/>
          <p:cNvSpPr/>
          <p:nvPr/>
        </p:nvSpPr>
        <p:spPr>
          <a:xfrm>
            <a:off x="6173288" y="5158955"/>
            <a:ext cx="4610100" cy="369332"/>
          </a:xfrm>
          <a:prstGeom prst="rect">
            <a:avLst/>
          </a:prstGeom>
        </p:spPr>
        <p:txBody>
          <a:bodyPr wrap="square">
            <a:spAutoFit/>
          </a:bodyPr>
          <a:lstStyle/>
          <a:p>
            <a:r>
              <a:rPr lang="en-US" dirty="0" smtClean="0">
                <a:solidFill>
                  <a:srgbClr val="FF0000"/>
                </a:solidFill>
              </a:rPr>
              <a:t>Pin 13   L on the board.</a:t>
            </a:r>
            <a:endParaRPr lang="en-US" dirty="0">
              <a:solidFill>
                <a:srgbClr val="FF0000"/>
              </a:solidFill>
            </a:endParaRPr>
          </a:p>
        </p:txBody>
      </p:sp>
      <p:sp>
        <p:nvSpPr>
          <p:cNvPr id="10" name="TextBox 9"/>
          <p:cNvSpPr txBox="1"/>
          <p:nvPr/>
        </p:nvSpPr>
        <p:spPr>
          <a:xfrm>
            <a:off x="8558040" y="3773959"/>
            <a:ext cx="2141838" cy="1200329"/>
          </a:xfrm>
          <a:prstGeom prst="rect">
            <a:avLst/>
          </a:prstGeom>
          <a:noFill/>
          <a:ln>
            <a:solidFill>
              <a:schemeClr val="accent1"/>
            </a:solidFill>
          </a:ln>
        </p:spPr>
        <p:txBody>
          <a:bodyPr wrap="square" rtlCol="0">
            <a:spAutoFit/>
          </a:bodyPr>
          <a:lstStyle/>
          <a:p>
            <a:r>
              <a:rPr lang="en-US" dirty="0" smtClean="0">
                <a:solidFill>
                  <a:srgbClr val="FF0000"/>
                </a:solidFill>
              </a:rPr>
              <a:t>What is the difference between a “==“ and “=“ in a program?</a:t>
            </a:r>
            <a:endParaRPr lang="en-US" dirty="0">
              <a:solidFill>
                <a:srgbClr val="FF0000"/>
              </a:solidFill>
            </a:endParaRPr>
          </a:p>
        </p:txBody>
      </p:sp>
    </p:spTree>
    <p:extLst>
      <p:ext uri="{BB962C8B-B14F-4D97-AF65-F5344CB8AC3E}">
        <p14:creationId xmlns:p14="http://schemas.microsoft.com/office/powerpoint/2010/main" val="2350748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CAM8302E  F2018 Exam Review</a:t>
            </a:r>
            <a:endParaRPr lang="en-US"/>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24</a:t>
            </a:fld>
            <a:endParaRPr lang="en-US"/>
          </a:p>
        </p:txBody>
      </p:sp>
      <p:pic>
        <p:nvPicPr>
          <p:cNvPr id="2" name="Picture 1"/>
          <p:cNvPicPr>
            <a:picLocks noChangeAspect="1"/>
          </p:cNvPicPr>
          <p:nvPr/>
        </p:nvPicPr>
        <p:blipFill>
          <a:blip r:embed="rId2"/>
          <a:stretch>
            <a:fillRect/>
          </a:stretch>
        </p:blipFill>
        <p:spPr>
          <a:xfrm>
            <a:off x="866774" y="418147"/>
            <a:ext cx="7743825" cy="5505631"/>
          </a:xfrm>
          <a:prstGeom prst="rect">
            <a:avLst/>
          </a:prstGeom>
        </p:spPr>
      </p:pic>
      <p:pic>
        <p:nvPicPr>
          <p:cNvPr id="3" name="Picture 2"/>
          <p:cNvPicPr>
            <a:picLocks noChangeAspect="1"/>
          </p:cNvPicPr>
          <p:nvPr/>
        </p:nvPicPr>
        <p:blipFill>
          <a:blip r:embed="rId3"/>
          <a:stretch>
            <a:fillRect/>
          </a:stretch>
        </p:blipFill>
        <p:spPr>
          <a:xfrm>
            <a:off x="9284970" y="418147"/>
            <a:ext cx="2286000" cy="923925"/>
          </a:xfrm>
          <a:prstGeom prst="rect">
            <a:avLst/>
          </a:prstGeom>
        </p:spPr>
      </p:pic>
      <p:sp>
        <p:nvSpPr>
          <p:cNvPr id="6" name="Rectangle 5"/>
          <p:cNvSpPr/>
          <p:nvPr/>
        </p:nvSpPr>
        <p:spPr>
          <a:xfrm>
            <a:off x="8265794" y="2735810"/>
            <a:ext cx="3205454" cy="3139321"/>
          </a:xfrm>
          <a:prstGeom prst="rect">
            <a:avLst/>
          </a:prstGeom>
        </p:spPr>
        <p:txBody>
          <a:bodyPr wrap="square">
            <a:spAutoFit/>
          </a:bodyPr>
          <a:lstStyle/>
          <a:p>
            <a:r>
              <a:rPr lang="en-US" dirty="0" smtClean="0">
                <a:solidFill>
                  <a:srgbClr val="FF0000"/>
                </a:solidFill>
              </a:rPr>
              <a:t>The Arduino Serial monitor can be used to output variable data to a computer screen.</a:t>
            </a:r>
          </a:p>
          <a:p>
            <a:endParaRPr lang="en-US" dirty="0">
              <a:solidFill>
                <a:srgbClr val="FF0000"/>
              </a:solidFill>
            </a:endParaRPr>
          </a:p>
          <a:p>
            <a:r>
              <a:rPr lang="en-US" dirty="0" smtClean="0">
                <a:solidFill>
                  <a:srgbClr val="FF0000"/>
                </a:solidFill>
              </a:rPr>
              <a:t>The BPS (bits/second) baud rate must match the configuration in software.  In this example the rate is 9600 bits per second.  </a:t>
            </a:r>
          </a:p>
          <a:p>
            <a:endParaRPr lang="en-US" dirty="0">
              <a:solidFill>
                <a:srgbClr val="FF0000"/>
              </a:solidFill>
            </a:endParaRPr>
          </a:p>
          <a:p>
            <a:r>
              <a:rPr lang="en-US" dirty="0" err="1" smtClean="0">
                <a:solidFill>
                  <a:srgbClr val="FF0000"/>
                </a:solidFill>
              </a:rPr>
              <a:t>Serial.println</a:t>
            </a:r>
            <a:r>
              <a:rPr lang="en-US" dirty="0" smtClean="0">
                <a:solidFill>
                  <a:srgbClr val="FF0000"/>
                </a:solidFill>
              </a:rPr>
              <a:t> moves to the start of the next line, then prints.</a:t>
            </a:r>
            <a:endParaRPr lang="en-US" dirty="0">
              <a:solidFill>
                <a:srgbClr val="FF0000"/>
              </a:solidFill>
            </a:endParaRPr>
          </a:p>
        </p:txBody>
      </p:sp>
      <p:pic>
        <p:nvPicPr>
          <p:cNvPr id="7" name="Picture 6"/>
          <p:cNvPicPr>
            <a:picLocks noChangeAspect="1"/>
          </p:cNvPicPr>
          <p:nvPr/>
        </p:nvPicPr>
        <p:blipFill>
          <a:blip r:embed="rId4"/>
          <a:stretch>
            <a:fillRect/>
          </a:stretch>
        </p:blipFill>
        <p:spPr>
          <a:xfrm>
            <a:off x="8265794" y="1694453"/>
            <a:ext cx="3521081" cy="608785"/>
          </a:xfrm>
          <a:prstGeom prst="rect">
            <a:avLst/>
          </a:prstGeom>
        </p:spPr>
      </p:pic>
    </p:spTree>
    <p:extLst>
      <p:ext uri="{BB962C8B-B14F-4D97-AF65-F5344CB8AC3E}">
        <p14:creationId xmlns:p14="http://schemas.microsoft.com/office/powerpoint/2010/main" val="15640682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8490" y="583578"/>
            <a:ext cx="4271333" cy="1957813"/>
          </a:xfrm>
          <a:prstGeom prst="rect">
            <a:avLst/>
          </a:prstGeom>
        </p:spPr>
      </p:pic>
      <p:pic>
        <p:nvPicPr>
          <p:cNvPr id="6" name="Picture 5"/>
          <p:cNvPicPr>
            <a:picLocks noChangeAspect="1"/>
          </p:cNvPicPr>
          <p:nvPr/>
        </p:nvPicPr>
        <p:blipFill>
          <a:blip r:embed="rId3"/>
          <a:stretch>
            <a:fillRect/>
          </a:stretch>
        </p:blipFill>
        <p:spPr>
          <a:xfrm>
            <a:off x="5443203" y="429137"/>
            <a:ext cx="6482878" cy="3936034"/>
          </a:xfrm>
          <a:prstGeom prst="rect">
            <a:avLst/>
          </a:prstGeom>
        </p:spPr>
      </p:pic>
      <p:sp>
        <p:nvSpPr>
          <p:cNvPr id="7" name="TextBox 6"/>
          <p:cNvSpPr txBox="1"/>
          <p:nvPr/>
        </p:nvSpPr>
        <p:spPr>
          <a:xfrm>
            <a:off x="911114" y="4462807"/>
            <a:ext cx="7647384" cy="1708160"/>
          </a:xfrm>
          <a:prstGeom prst="rect">
            <a:avLst/>
          </a:prstGeom>
          <a:noFill/>
        </p:spPr>
        <p:txBody>
          <a:bodyPr wrap="square" rtlCol="0">
            <a:spAutoFit/>
          </a:bodyPr>
          <a:lstStyle/>
          <a:p>
            <a:r>
              <a:rPr lang="en-US" sz="2100" dirty="0"/>
              <a:t>The LCD display is arranged as 2 rows and 16 columns. The numbering starts at 0 for the rows and columns. The first number represents the column the second the row</a:t>
            </a:r>
            <a:r>
              <a:rPr lang="en-US" sz="2100" dirty="0" smtClean="0"/>
              <a:t>.</a:t>
            </a:r>
          </a:p>
          <a:p>
            <a:r>
              <a:rPr lang="en-US" sz="2100" dirty="0" smtClean="0"/>
              <a:t>The top left character is at 0,0.</a:t>
            </a:r>
            <a:endParaRPr lang="en-US" sz="2100" dirty="0"/>
          </a:p>
          <a:p>
            <a:r>
              <a:rPr lang="en-US" sz="2100" dirty="0"/>
              <a:t>For example 6,1 is the bottom row and the 7</a:t>
            </a:r>
            <a:r>
              <a:rPr lang="en-US" sz="2100" baseline="30000" dirty="0"/>
              <a:t>th</a:t>
            </a:r>
            <a:r>
              <a:rPr lang="en-US" sz="2100" dirty="0"/>
              <a:t> position over.</a:t>
            </a:r>
          </a:p>
        </p:txBody>
      </p:sp>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3" name="Slide Number Placeholder 2"/>
          <p:cNvSpPr>
            <a:spLocks noGrp="1"/>
          </p:cNvSpPr>
          <p:nvPr>
            <p:ph type="sldNum" sz="quarter" idx="12"/>
          </p:nvPr>
        </p:nvSpPr>
        <p:spPr/>
        <p:txBody>
          <a:bodyPr/>
          <a:lstStyle/>
          <a:p>
            <a:fld id="{5E7F1AF1-96A1-4BAC-99C9-7D8BFD3C4230}" type="slidenum">
              <a:rPr lang="en-US" smtClean="0"/>
              <a:t>25</a:t>
            </a:fld>
            <a:endParaRPr lang="en-US"/>
          </a:p>
        </p:txBody>
      </p:sp>
      <p:sp>
        <p:nvSpPr>
          <p:cNvPr id="8" name="TextBox 7"/>
          <p:cNvSpPr txBox="1"/>
          <p:nvPr/>
        </p:nvSpPr>
        <p:spPr>
          <a:xfrm>
            <a:off x="678490" y="2901934"/>
            <a:ext cx="3865518" cy="646331"/>
          </a:xfrm>
          <a:prstGeom prst="rect">
            <a:avLst/>
          </a:prstGeom>
          <a:noFill/>
          <a:ln>
            <a:solidFill>
              <a:schemeClr val="accent1"/>
            </a:solidFill>
          </a:ln>
        </p:spPr>
        <p:txBody>
          <a:bodyPr wrap="square" rtlCol="0">
            <a:spAutoFit/>
          </a:bodyPr>
          <a:lstStyle/>
          <a:p>
            <a:r>
              <a:rPr lang="en-US" dirty="0" smtClean="0">
                <a:solidFill>
                  <a:srgbClr val="FF0000"/>
                </a:solidFill>
              </a:rPr>
              <a:t>What is the position address of the most right column on the bottom row?</a:t>
            </a:r>
            <a:endParaRPr lang="en-US" dirty="0">
              <a:solidFill>
                <a:srgbClr val="FF0000"/>
              </a:solidFill>
            </a:endParaRPr>
          </a:p>
        </p:txBody>
      </p:sp>
    </p:spTree>
    <p:extLst>
      <p:ext uri="{BB962C8B-B14F-4D97-AF65-F5344CB8AC3E}">
        <p14:creationId xmlns:p14="http://schemas.microsoft.com/office/powerpoint/2010/main" val="31566643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383321" y="559401"/>
            <a:ext cx="3275825" cy="5235068"/>
          </a:xfrm>
          <a:prstGeom prst="rect">
            <a:avLst/>
          </a:prstGeom>
        </p:spPr>
      </p:pic>
      <p:pic>
        <p:nvPicPr>
          <p:cNvPr id="2" name="Picture 1"/>
          <p:cNvPicPr>
            <a:picLocks noChangeAspect="1"/>
          </p:cNvPicPr>
          <p:nvPr/>
        </p:nvPicPr>
        <p:blipFill>
          <a:blip r:embed="rId3">
            <a:lum bright="53000"/>
          </a:blip>
          <a:stretch>
            <a:fillRect/>
          </a:stretch>
        </p:blipFill>
        <p:spPr>
          <a:xfrm>
            <a:off x="4135170" y="914859"/>
            <a:ext cx="3332430" cy="1178474"/>
          </a:xfrm>
          <a:prstGeom prst="rect">
            <a:avLst/>
          </a:prstGeom>
        </p:spPr>
      </p:pic>
      <p:sp>
        <p:nvSpPr>
          <p:cNvPr id="5" name="Rectangle 4"/>
          <p:cNvSpPr/>
          <p:nvPr/>
        </p:nvSpPr>
        <p:spPr>
          <a:xfrm>
            <a:off x="4135170" y="2554998"/>
            <a:ext cx="6065223" cy="3000821"/>
          </a:xfrm>
          <a:prstGeom prst="rect">
            <a:avLst/>
          </a:prstGeom>
        </p:spPr>
        <p:txBody>
          <a:bodyPr wrap="square">
            <a:spAutoFit/>
          </a:bodyPr>
          <a:lstStyle/>
          <a:p>
            <a:r>
              <a:rPr lang="en-US" sz="2100" dirty="0"/>
              <a:t>The LCD display board also has a set of push button switches which are connected to a set of resistors used in a voltage divider. Pressing different switches will cause the voltage on Analog </a:t>
            </a:r>
            <a:r>
              <a:rPr lang="en-US" sz="2100" dirty="0" smtClean="0"/>
              <a:t>0 (AD0) </a:t>
            </a:r>
            <a:r>
              <a:rPr lang="en-US" sz="2100" dirty="0"/>
              <a:t>to change. The resistors shown are the actual values used on the board</a:t>
            </a:r>
            <a:r>
              <a:rPr lang="en-US" sz="2100" dirty="0" smtClean="0"/>
              <a:t>. </a:t>
            </a:r>
          </a:p>
          <a:p>
            <a:endParaRPr lang="en-US" sz="2100" dirty="0"/>
          </a:p>
          <a:p>
            <a:r>
              <a:rPr lang="en-US" sz="2100" dirty="0" smtClean="0"/>
              <a:t>The numbers in red are values I found when testing my keypad.  The range may vary by +/- 3.</a:t>
            </a:r>
            <a:endParaRPr lang="en-US" sz="2100" dirty="0"/>
          </a:p>
        </p:txBody>
      </p:sp>
      <p:sp>
        <p:nvSpPr>
          <p:cNvPr id="9" name="TextBox 8"/>
          <p:cNvSpPr txBox="1"/>
          <p:nvPr/>
        </p:nvSpPr>
        <p:spPr>
          <a:xfrm>
            <a:off x="4019551" y="453194"/>
            <a:ext cx="3901443" cy="461665"/>
          </a:xfrm>
          <a:prstGeom prst="rect">
            <a:avLst/>
          </a:prstGeom>
          <a:noFill/>
        </p:spPr>
        <p:txBody>
          <a:bodyPr wrap="square" rtlCol="0">
            <a:spAutoFit/>
          </a:bodyPr>
          <a:lstStyle/>
          <a:p>
            <a:r>
              <a:rPr lang="en-US" sz="2400" b="1" dirty="0">
                <a:solidFill>
                  <a:srgbClr val="002060"/>
                </a:solidFill>
              </a:rPr>
              <a:t>Arduino LCD / Shield Keypad</a:t>
            </a:r>
          </a:p>
        </p:txBody>
      </p:sp>
      <p:sp>
        <p:nvSpPr>
          <p:cNvPr id="4" name="TextBox 3"/>
          <p:cNvSpPr txBox="1"/>
          <p:nvPr/>
        </p:nvSpPr>
        <p:spPr>
          <a:xfrm>
            <a:off x="2735630" y="1162583"/>
            <a:ext cx="274114" cy="215444"/>
          </a:xfrm>
          <a:prstGeom prst="rect">
            <a:avLst/>
          </a:prstGeom>
          <a:solidFill>
            <a:srgbClr val="FFFFCC"/>
          </a:solidFill>
        </p:spPr>
        <p:txBody>
          <a:bodyPr wrap="none" lIns="0" tIns="0" rIns="0" bIns="0" rtlCol="0">
            <a:spAutoFit/>
          </a:bodyPr>
          <a:lstStyle/>
          <a:p>
            <a:r>
              <a:rPr lang="en-US" sz="1400" dirty="0">
                <a:solidFill>
                  <a:srgbClr val="FF0000"/>
                </a:solidFill>
              </a:rPr>
              <a:t>302</a:t>
            </a:r>
          </a:p>
        </p:txBody>
      </p:sp>
      <p:sp>
        <p:nvSpPr>
          <p:cNvPr id="7" name="TextBox 6"/>
          <p:cNvSpPr txBox="1"/>
          <p:nvPr/>
        </p:nvSpPr>
        <p:spPr>
          <a:xfrm>
            <a:off x="2740005" y="3558466"/>
            <a:ext cx="274114" cy="215444"/>
          </a:xfrm>
          <a:prstGeom prst="rect">
            <a:avLst/>
          </a:prstGeom>
          <a:solidFill>
            <a:srgbClr val="FFFFCC"/>
          </a:solidFill>
        </p:spPr>
        <p:txBody>
          <a:bodyPr wrap="none" lIns="0" tIns="0" rIns="0" bIns="0" rtlCol="0">
            <a:spAutoFit/>
          </a:bodyPr>
          <a:lstStyle/>
          <a:p>
            <a:r>
              <a:rPr lang="en-US" sz="1400" dirty="0">
                <a:solidFill>
                  <a:srgbClr val="FF0000"/>
                </a:solidFill>
              </a:rPr>
              <a:t>102</a:t>
            </a:r>
          </a:p>
        </p:txBody>
      </p:sp>
      <p:sp>
        <p:nvSpPr>
          <p:cNvPr id="10" name="TextBox 9"/>
          <p:cNvSpPr txBox="1"/>
          <p:nvPr/>
        </p:nvSpPr>
        <p:spPr>
          <a:xfrm>
            <a:off x="2731767" y="1932448"/>
            <a:ext cx="274114" cy="215444"/>
          </a:xfrm>
          <a:prstGeom prst="rect">
            <a:avLst/>
          </a:prstGeom>
          <a:solidFill>
            <a:srgbClr val="FFFFCC"/>
          </a:solidFill>
        </p:spPr>
        <p:txBody>
          <a:bodyPr wrap="none" lIns="0" tIns="0" rIns="0" bIns="0" rtlCol="0">
            <a:spAutoFit/>
          </a:bodyPr>
          <a:lstStyle/>
          <a:p>
            <a:r>
              <a:rPr lang="en-US" sz="1400" dirty="0">
                <a:solidFill>
                  <a:srgbClr val="FF0000"/>
                </a:solidFill>
              </a:rPr>
              <a:t>331</a:t>
            </a:r>
          </a:p>
        </p:txBody>
      </p:sp>
      <p:sp>
        <p:nvSpPr>
          <p:cNvPr id="11" name="TextBox 10"/>
          <p:cNvSpPr txBox="1"/>
          <p:nvPr/>
        </p:nvSpPr>
        <p:spPr>
          <a:xfrm>
            <a:off x="2731767" y="2740005"/>
            <a:ext cx="274114" cy="215444"/>
          </a:xfrm>
          <a:prstGeom prst="rect">
            <a:avLst/>
          </a:prstGeom>
          <a:solidFill>
            <a:srgbClr val="FFFFCC"/>
          </a:solidFill>
        </p:spPr>
        <p:txBody>
          <a:bodyPr wrap="none" lIns="0" tIns="0" rIns="0" bIns="0" rtlCol="0">
            <a:spAutoFit/>
          </a:bodyPr>
          <a:lstStyle/>
          <a:p>
            <a:r>
              <a:rPr lang="en-US" sz="1400" dirty="0">
                <a:solidFill>
                  <a:srgbClr val="FF0000"/>
                </a:solidFill>
              </a:rPr>
              <a:t>681</a:t>
            </a:r>
          </a:p>
        </p:txBody>
      </p:sp>
      <p:sp>
        <p:nvSpPr>
          <p:cNvPr id="12" name="TextBox 11"/>
          <p:cNvSpPr txBox="1"/>
          <p:nvPr/>
        </p:nvSpPr>
        <p:spPr>
          <a:xfrm>
            <a:off x="2740005" y="4328331"/>
            <a:ext cx="274114" cy="215444"/>
          </a:xfrm>
          <a:prstGeom prst="rect">
            <a:avLst/>
          </a:prstGeom>
          <a:solidFill>
            <a:srgbClr val="FFFFCC"/>
          </a:solidFill>
        </p:spPr>
        <p:txBody>
          <a:bodyPr wrap="none" lIns="0" tIns="0" rIns="0" bIns="0" rtlCol="0">
            <a:spAutoFit/>
          </a:bodyPr>
          <a:lstStyle/>
          <a:p>
            <a:r>
              <a:rPr lang="en-US" sz="1400" dirty="0">
                <a:solidFill>
                  <a:srgbClr val="FF0000"/>
                </a:solidFill>
              </a:rPr>
              <a:t>302</a:t>
            </a:r>
          </a:p>
        </p:txBody>
      </p:sp>
      <p:sp>
        <p:nvSpPr>
          <p:cNvPr id="13" name="TextBox 12"/>
          <p:cNvSpPr txBox="1"/>
          <p:nvPr/>
        </p:nvSpPr>
        <p:spPr>
          <a:xfrm>
            <a:off x="3197387" y="1162583"/>
            <a:ext cx="360676" cy="215444"/>
          </a:xfrm>
          <a:prstGeom prst="rect">
            <a:avLst/>
          </a:prstGeom>
          <a:solidFill>
            <a:srgbClr val="FFFFCC"/>
          </a:solidFill>
        </p:spPr>
        <p:txBody>
          <a:bodyPr wrap="none" lIns="0" tIns="0" rIns="0" bIns="0" rtlCol="0">
            <a:spAutoFit/>
          </a:bodyPr>
          <a:lstStyle/>
          <a:p>
            <a:r>
              <a:rPr lang="en-US" sz="1400" dirty="0">
                <a:solidFill>
                  <a:srgbClr val="FF0000"/>
                </a:solidFill>
              </a:rPr>
              <a:t>3k </a:t>
            </a:r>
            <a:r>
              <a:rPr lang="el-GR" sz="1100" dirty="0">
                <a:solidFill>
                  <a:srgbClr val="FF0000"/>
                </a:solidFill>
                <a:latin typeface="Comic Sans MS" panose="030F0702030302020204" pitchFamily="66" charset="0"/>
              </a:rPr>
              <a:t>Ω</a:t>
            </a:r>
            <a:endParaRPr lang="en-US" sz="1400" dirty="0">
              <a:solidFill>
                <a:srgbClr val="FF0000"/>
              </a:solidFill>
            </a:endParaRPr>
          </a:p>
        </p:txBody>
      </p:sp>
      <p:sp>
        <p:nvSpPr>
          <p:cNvPr id="14" name="TextBox 13"/>
          <p:cNvSpPr txBox="1"/>
          <p:nvPr/>
        </p:nvSpPr>
        <p:spPr>
          <a:xfrm>
            <a:off x="3204957" y="1932448"/>
            <a:ext cx="461665" cy="215444"/>
          </a:xfrm>
          <a:prstGeom prst="rect">
            <a:avLst/>
          </a:prstGeom>
          <a:solidFill>
            <a:srgbClr val="FFFFCC"/>
          </a:solidFill>
        </p:spPr>
        <p:txBody>
          <a:bodyPr wrap="none" lIns="0" tIns="0" rIns="0" bIns="0" rtlCol="0">
            <a:spAutoFit/>
          </a:bodyPr>
          <a:lstStyle/>
          <a:p>
            <a:r>
              <a:rPr lang="en-US" sz="1400" dirty="0">
                <a:solidFill>
                  <a:srgbClr val="FF0000"/>
                </a:solidFill>
              </a:rPr>
              <a:t>330 </a:t>
            </a:r>
            <a:r>
              <a:rPr lang="el-GR" sz="1100" dirty="0">
                <a:solidFill>
                  <a:srgbClr val="FF0000"/>
                </a:solidFill>
                <a:latin typeface="Comic Sans MS" panose="030F0702030302020204" pitchFamily="66" charset="0"/>
              </a:rPr>
              <a:t>Ω</a:t>
            </a:r>
            <a:endParaRPr lang="en-US" sz="1400" dirty="0">
              <a:solidFill>
                <a:srgbClr val="FF0000"/>
              </a:solidFill>
            </a:endParaRPr>
          </a:p>
        </p:txBody>
      </p:sp>
      <p:sp>
        <p:nvSpPr>
          <p:cNvPr id="15" name="TextBox 14"/>
          <p:cNvSpPr txBox="1"/>
          <p:nvPr/>
        </p:nvSpPr>
        <p:spPr>
          <a:xfrm>
            <a:off x="3204957" y="2734321"/>
            <a:ext cx="448841" cy="215444"/>
          </a:xfrm>
          <a:prstGeom prst="rect">
            <a:avLst/>
          </a:prstGeom>
          <a:solidFill>
            <a:srgbClr val="FFFFCC"/>
          </a:solidFill>
        </p:spPr>
        <p:txBody>
          <a:bodyPr wrap="none" lIns="0" tIns="0" rIns="0" bIns="0" rtlCol="0">
            <a:spAutoFit/>
          </a:bodyPr>
          <a:lstStyle/>
          <a:p>
            <a:r>
              <a:rPr lang="en-US" sz="1400" dirty="0">
                <a:solidFill>
                  <a:srgbClr val="FF0000"/>
                </a:solidFill>
              </a:rPr>
              <a:t>680 </a:t>
            </a:r>
            <a:r>
              <a:rPr lang="el-GR" sz="1100" dirty="0">
                <a:solidFill>
                  <a:srgbClr val="FF0000"/>
                </a:solidFill>
                <a:latin typeface="Comic Sans MS" panose="030F0702030302020204" pitchFamily="66" charset="0"/>
              </a:rPr>
              <a:t>Ω</a:t>
            </a:r>
            <a:endParaRPr lang="en-US" sz="1400" dirty="0">
              <a:solidFill>
                <a:srgbClr val="FF0000"/>
              </a:solidFill>
            </a:endParaRPr>
          </a:p>
        </p:txBody>
      </p:sp>
      <p:sp>
        <p:nvSpPr>
          <p:cNvPr id="16" name="TextBox 15"/>
          <p:cNvSpPr txBox="1"/>
          <p:nvPr/>
        </p:nvSpPr>
        <p:spPr>
          <a:xfrm>
            <a:off x="3204956" y="3558466"/>
            <a:ext cx="347852" cy="215444"/>
          </a:xfrm>
          <a:prstGeom prst="rect">
            <a:avLst/>
          </a:prstGeom>
          <a:solidFill>
            <a:srgbClr val="FFFFCC"/>
          </a:solidFill>
        </p:spPr>
        <p:txBody>
          <a:bodyPr wrap="none" lIns="0" tIns="0" rIns="0" bIns="0" rtlCol="0">
            <a:spAutoFit/>
          </a:bodyPr>
          <a:lstStyle/>
          <a:p>
            <a:r>
              <a:rPr lang="en-US" sz="1400" dirty="0">
                <a:solidFill>
                  <a:srgbClr val="FF0000"/>
                </a:solidFill>
              </a:rPr>
              <a:t>1k </a:t>
            </a:r>
            <a:r>
              <a:rPr lang="el-GR" sz="1100" dirty="0">
                <a:solidFill>
                  <a:srgbClr val="FF0000"/>
                </a:solidFill>
                <a:latin typeface="Comic Sans MS" panose="030F0702030302020204" pitchFamily="66" charset="0"/>
              </a:rPr>
              <a:t>Ω</a:t>
            </a:r>
            <a:endParaRPr lang="en-US" sz="1400" dirty="0">
              <a:solidFill>
                <a:srgbClr val="FF0000"/>
              </a:solidFill>
            </a:endParaRPr>
          </a:p>
        </p:txBody>
      </p:sp>
      <p:sp>
        <p:nvSpPr>
          <p:cNvPr id="17" name="TextBox 16"/>
          <p:cNvSpPr txBox="1"/>
          <p:nvPr/>
        </p:nvSpPr>
        <p:spPr>
          <a:xfrm>
            <a:off x="3197387" y="4328331"/>
            <a:ext cx="360676" cy="215444"/>
          </a:xfrm>
          <a:prstGeom prst="rect">
            <a:avLst/>
          </a:prstGeom>
          <a:solidFill>
            <a:srgbClr val="FFFFCC"/>
          </a:solidFill>
        </p:spPr>
        <p:txBody>
          <a:bodyPr wrap="none" lIns="0" tIns="0" rIns="0" bIns="0" rtlCol="0">
            <a:spAutoFit/>
          </a:bodyPr>
          <a:lstStyle/>
          <a:p>
            <a:r>
              <a:rPr lang="en-US" sz="1400" dirty="0">
                <a:solidFill>
                  <a:srgbClr val="FF0000"/>
                </a:solidFill>
              </a:rPr>
              <a:t>3k </a:t>
            </a:r>
            <a:r>
              <a:rPr lang="el-GR" sz="1100" dirty="0">
                <a:solidFill>
                  <a:srgbClr val="FF0000"/>
                </a:solidFill>
                <a:latin typeface="Comic Sans MS" panose="030F0702030302020204" pitchFamily="66" charset="0"/>
              </a:rPr>
              <a:t>Ω</a:t>
            </a:r>
            <a:endParaRPr lang="en-US" sz="1400" dirty="0">
              <a:solidFill>
                <a:srgbClr val="FF0000"/>
              </a:solidFill>
            </a:endParaRPr>
          </a:p>
        </p:txBody>
      </p:sp>
      <p:pic>
        <p:nvPicPr>
          <p:cNvPr id="18" name="Picture 17"/>
          <p:cNvPicPr>
            <a:picLocks noChangeAspect="1"/>
          </p:cNvPicPr>
          <p:nvPr/>
        </p:nvPicPr>
        <p:blipFill>
          <a:blip r:embed="rId4"/>
          <a:stretch>
            <a:fillRect/>
          </a:stretch>
        </p:blipFill>
        <p:spPr>
          <a:xfrm>
            <a:off x="10200393" y="4543775"/>
            <a:ext cx="1448226" cy="1496906"/>
          </a:xfrm>
          <a:prstGeom prst="rect">
            <a:avLst/>
          </a:prstGeom>
        </p:spPr>
      </p:pic>
      <p:sp>
        <p:nvSpPr>
          <p:cNvPr id="6" name="Footer Placeholder 5"/>
          <p:cNvSpPr>
            <a:spLocks noGrp="1"/>
          </p:cNvSpPr>
          <p:nvPr>
            <p:ph type="ftr" sz="quarter" idx="11"/>
          </p:nvPr>
        </p:nvSpPr>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5E7F1AF1-96A1-4BAC-99C9-7D8BFD3C4230}" type="slidenum">
              <a:rPr lang="en-US" smtClean="0"/>
              <a:t>26</a:t>
            </a:fld>
            <a:endParaRPr lang="en-US"/>
          </a:p>
        </p:txBody>
      </p:sp>
      <p:sp>
        <p:nvSpPr>
          <p:cNvPr id="19" name="TextBox 18"/>
          <p:cNvSpPr txBox="1"/>
          <p:nvPr/>
        </p:nvSpPr>
        <p:spPr>
          <a:xfrm>
            <a:off x="8483396" y="732119"/>
            <a:ext cx="2141838" cy="1200329"/>
          </a:xfrm>
          <a:prstGeom prst="rect">
            <a:avLst/>
          </a:prstGeom>
          <a:noFill/>
          <a:ln w="19050">
            <a:solidFill>
              <a:schemeClr val="accent1"/>
            </a:solidFill>
          </a:ln>
        </p:spPr>
        <p:txBody>
          <a:bodyPr wrap="square" rtlCol="0">
            <a:spAutoFit/>
          </a:bodyPr>
          <a:lstStyle/>
          <a:p>
            <a:r>
              <a:rPr lang="en-US" dirty="0" smtClean="0">
                <a:solidFill>
                  <a:srgbClr val="FF0000"/>
                </a:solidFill>
              </a:rPr>
              <a:t>What is the voltage at AD0 when only the Left button is pressed?</a:t>
            </a:r>
            <a:endParaRPr lang="en-US" dirty="0">
              <a:solidFill>
                <a:srgbClr val="FF0000"/>
              </a:solidFill>
            </a:endParaRPr>
          </a:p>
        </p:txBody>
      </p:sp>
    </p:spTree>
    <p:extLst>
      <p:ext uri="{BB962C8B-B14F-4D97-AF65-F5344CB8AC3E}">
        <p14:creationId xmlns:p14="http://schemas.microsoft.com/office/powerpoint/2010/main" val="30454959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27</a:t>
            </a:fld>
            <a:endParaRPr lang="en-US"/>
          </a:p>
        </p:txBody>
      </p:sp>
      <p:pic>
        <p:nvPicPr>
          <p:cNvPr id="5" name="Picture 4"/>
          <p:cNvPicPr>
            <a:picLocks noChangeAspect="1"/>
          </p:cNvPicPr>
          <p:nvPr/>
        </p:nvPicPr>
        <p:blipFill>
          <a:blip r:embed="rId2"/>
          <a:stretch>
            <a:fillRect/>
          </a:stretch>
        </p:blipFill>
        <p:spPr>
          <a:xfrm>
            <a:off x="1847850" y="200025"/>
            <a:ext cx="8324850" cy="5934708"/>
          </a:xfrm>
          <a:prstGeom prst="rect">
            <a:avLst/>
          </a:prstGeom>
        </p:spPr>
      </p:pic>
      <p:sp>
        <p:nvSpPr>
          <p:cNvPr id="6" name="TextBox 5"/>
          <p:cNvSpPr txBox="1"/>
          <p:nvPr/>
        </p:nvSpPr>
        <p:spPr>
          <a:xfrm>
            <a:off x="9659052" y="1487959"/>
            <a:ext cx="2141838" cy="923330"/>
          </a:xfrm>
          <a:prstGeom prst="rect">
            <a:avLst/>
          </a:prstGeom>
          <a:noFill/>
          <a:ln w="22225">
            <a:solidFill>
              <a:schemeClr val="accent1"/>
            </a:solidFill>
          </a:ln>
        </p:spPr>
        <p:txBody>
          <a:bodyPr wrap="square" rtlCol="0">
            <a:spAutoFit/>
          </a:bodyPr>
          <a:lstStyle/>
          <a:p>
            <a:r>
              <a:rPr lang="en-US" dirty="0" smtClean="0">
                <a:solidFill>
                  <a:srgbClr val="FF0000"/>
                </a:solidFill>
              </a:rPr>
              <a:t>Why is a pull up resistor required in this circuit?</a:t>
            </a:r>
            <a:endParaRPr lang="en-US" dirty="0">
              <a:solidFill>
                <a:srgbClr val="FF0000"/>
              </a:solidFill>
            </a:endParaRPr>
          </a:p>
        </p:txBody>
      </p:sp>
      <p:sp>
        <p:nvSpPr>
          <p:cNvPr id="7" name="TextBox 6"/>
          <p:cNvSpPr txBox="1"/>
          <p:nvPr/>
        </p:nvSpPr>
        <p:spPr>
          <a:xfrm>
            <a:off x="319109" y="2397549"/>
            <a:ext cx="2141838" cy="923330"/>
          </a:xfrm>
          <a:prstGeom prst="rect">
            <a:avLst/>
          </a:prstGeom>
          <a:noFill/>
          <a:ln w="22225">
            <a:solidFill>
              <a:schemeClr val="accent1"/>
            </a:solidFill>
          </a:ln>
        </p:spPr>
        <p:txBody>
          <a:bodyPr wrap="square" rtlCol="0">
            <a:spAutoFit/>
          </a:bodyPr>
          <a:lstStyle/>
          <a:p>
            <a:r>
              <a:rPr lang="en-US" dirty="0" smtClean="0">
                <a:solidFill>
                  <a:srgbClr val="FF0000"/>
                </a:solidFill>
              </a:rPr>
              <a:t>Why is the 330 ohm resistor required in the circuit?</a:t>
            </a:r>
            <a:endParaRPr lang="en-US" dirty="0">
              <a:solidFill>
                <a:srgbClr val="FF0000"/>
              </a:solidFill>
            </a:endParaRPr>
          </a:p>
        </p:txBody>
      </p:sp>
    </p:spTree>
    <p:extLst>
      <p:ext uri="{BB962C8B-B14F-4D97-AF65-F5344CB8AC3E}">
        <p14:creationId xmlns:p14="http://schemas.microsoft.com/office/powerpoint/2010/main" val="629578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678" y="624603"/>
            <a:ext cx="5614988" cy="5372100"/>
          </a:xfrm>
          <a:prstGeom prst="rect">
            <a:avLst/>
          </a:prstGeom>
        </p:spPr>
      </p:pic>
      <p:pic>
        <p:nvPicPr>
          <p:cNvPr id="4" name="Picture 3"/>
          <p:cNvPicPr>
            <a:picLocks noChangeAspect="1"/>
          </p:cNvPicPr>
          <p:nvPr/>
        </p:nvPicPr>
        <p:blipFill>
          <a:blip r:embed="rId3"/>
          <a:stretch>
            <a:fillRect/>
          </a:stretch>
        </p:blipFill>
        <p:spPr>
          <a:xfrm>
            <a:off x="5810251" y="414337"/>
            <a:ext cx="6038850" cy="5167313"/>
          </a:xfrm>
          <a:prstGeom prst="rect">
            <a:avLst/>
          </a:prstGeom>
        </p:spPr>
      </p:pic>
      <p:sp>
        <p:nvSpPr>
          <p:cNvPr id="5" name="Rectangle 4"/>
          <p:cNvSpPr/>
          <p:nvPr/>
        </p:nvSpPr>
        <p:spPr>
          <a:xfrm>
            <a:off x="9709582" y="1519535"/>
            <a:ext cx="1059585"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Off</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 name="Rectangle 5"/>
          <p:cNvSpPr/>
          <p:nvPr/>
        </p:nvSpPr>
        <p:spPr>
          <a:xfrm>
            <a:off x="4226813" y="1595735"/>
            <a:ext cx="1007007"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On</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5843422" y="257175"/>
            <a:ext cx="133350" cy="6276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p:cNvSpPr>
            <a:spLocks noGrp="1"/>
          </p:cNvSpPr>
          <p:nvPr>
            <p:ph type="ftr" sz="quarter" idx="11"/>
          </p:nvPr>
        </p:nvSpPr>
        <p:spPr/>
        <p:txBody>
          <a:bodyPr/>
          <a:lstStyle/>
          <a:p>
            <a:r>
              <a:rPr lang="en-US" smtClean="0"/>
              <a:t>CAM8302E  F2018 Exam Review</a:t>
            </a:r>
            <a:endParaRPr lang="en-US"/>
          </a:p>
        </p:txBody>
      </p:sp>
      <p:sp>
        <p:nvSpPr>
          <p:cNvPr id="9" name="Slide Number Placeholder 8"/>
          <p:cNvSpPr>
            <a:spLocks noGrp="1"/>
          </p:cNvSpPr>
          <p:nvPr>
            <p:ph type="sldNum" sz="quarter" idx="12"/>
          </p:nvPr>
        </p:nvSpPr>
        <p:spPr/>
        <p:txBody>
          <a:bodyPr/>
          <a:lstStyle/>
          <a:p>
            <a:fld id="{5E7F1AF1-96A1-4BAC-99C9-7D8BFD3C4230}" type="slidenum">
              <a:rPr lang="en-US" smtClean="0"/>
              <a:t>28</a:t>
            </a:fld>
            <a:endParaRPr lang="en-US"/>
          </a:p>
        </p:txBody>
      </p:sp>
      <p:sp>
        <p:nvSpPr>
          <p:cNvPr id="11" name="TextBox 10"/>
          <p:cNvSpPr txBox="1"/>
          <p:nvPr/>
        </p:nvSpPr>
        <p:spPr>
          <a:xfrm>
            <a:off x="464584" y="319206"/>
            <a:ext cx="2745010" cy="1200329"/>
          </a:xfrm>
          <a:prstGeom prst="rect">
            <a:avLst/>
          </a:prstGeom>
          <a:noFill/>
          <a:ln>
            <a:solidFill>
              <a:schemeClr val="accent1"/>
            </a:solidFill>
          </a:ln>
        </p:spPr>
        <p:txBody>
          <a:bodyPr wrap="square" rtlCol="0">
            <a:spAutoFit/>
          </a:bodyPr>
          <a:lstStyle/>
          <a:p>
            <a:r>
              <a:rPr lang="en-US" dirty="0" smtClean="0">
                <a:solidFill>
                  <a:srgbClr val="FF0000"/>
                </a:solidFill>
              </a:rPr>
              <a:t>If the base resistor were changed to 3.3k the collector current would be greater? T/F</a:t>
            </a:r>
            <a:endParaRPr lang="en-US" dirty="0">
              <a:solidFill>
                <a:srgbClr val="FF0000"/>
              </a:solidFill>
            </a:endParaRPr>
          </a:p>
        </p:txBody>
      </p:sp>
    </p:spTree>
    <p:extLst>
      <p:ext uri="{BB962C8B-B14F-4D97-AF65-F5344CB8AC3E}">
        <p14:creationId xmlns:p14="http://schemas.microsoft.com/office/powerpoint/2010/main" val="35601709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7390" y="772357"/>
            <a:ext cx="5184560" cy="369332"/>
          </a:xfrm>
          <a:prstGeom prst="rect">
            <a:avLst/>
          </a:prstGeom>
          <a:noFill/>
        </p:spPr>
        <p:txBody>
          <a:bodyPr wrap="square" rtlCol="0">
            <a:spAutoFit/>
          </a:bodyPr>
          <a:lstStyle/>
          <a:p>
            <a:r>
              <a:rPr lang="en-US" dirty="0">
                <a:latin typeface="Comic Sans MS" pitchFamily="66" charset="0"/>
              </a:rPr>
              <a:t>NPN           2N2222 Transistor Switch – “ON”</a:t>
            </a:r>
          </a:p>
        </p:txBody>
      </p:sp>
      <p:sp>
        <p:nvSpPr>
          <p:cNvPr id="7" name="Slide Number Placeholder 6"/>
          <p:cNvSpPr>
            <a:spLocks noGrp="1"/>
          </p:cNvSpPr>
          <p:nvPr>
            <p:ph type="sldNum" sz="quarter" idx="12"/>
          </p:nvPr>
        </p:nvSpPr>
        <p:spPr/>
        <p:txBody>
          <a:bodyPr/>
          <a:lstStyle/>
          <a:p>
            <a:fld id="{ACB88EEA-209C-4598-B68F-AE8C8CE50CEF}" type="slidenum">
              <a:rPr lang="en-US" smtClean="0"/>
              <a:pPr/>
              <a:t>29</a:t>
            </a:fld>
            <a:endParaRPr lang="en-US"/>
          </a:p>
        </p:txBody>
      </p:sp>
      <p:sp>
        <p:nvSpPr>
          <p:cNvPr id="8" name="Footer Placeholder 7"/>
          <p:cNvSpPr>
            <a:spLocks noGrp="1"/>
          </p:cNvSpPr>
          <p:nvPr>
            <p:ph type="ftr" sz="quarter" idx="11"/>
          </p:nvPr>
        </p:nvSpPr>
        <p:spPr/>
        <p:txBody>
          <a:bodyPr/>
          <a:lstStyle/>
          <a:p>
            <a:r>
              <a:rPr lang="en-US" smtClean="0"/>
              <a:t>CAM8302E  F2018 Exam Review</a:t>
            </a:r>
            <a:endParaRPr lang="en-US"/>
          </a:p>
        </p:txBody>
      </p:sp>
      <p:pic>
        <p:nvPicPr>
          <p:cNvPr id="6148" name="Picture 4"/>
          <p:cNvPicPr>
            <a:picLocks noChangeAspect="1" noChangeArrowheads="1"/>
          </p:cNvPicPr>
          <p:nvPr/>
        </p:nvPicPr>
        <p:blipFill>
          <a:blip r:embed="rId2" cstate="print"/>
          <a:srcRect/>
          <a:stretch>
            <a:fillRect/>
          </a:stretch>
        </p:blipFill>
        <p:spPr bwMode="auto">
          <a:xfrm>
            <a:off x="4923501" y="1439289"/>
            <a:ext cx="5495925" cy="4267200"/>
          </a:xfrm>
          <a:prstGeom prst="rect">
            <a:avLst/>
          </a:prstGeom>
          <a:noFill/>
          <a:ln w="9525">
            <a:noFill/>
            <a:miter lim="800000"/>
            <a:headEnd/>
            <a:tailEnd/>
          </a:ln>
        </p:spPr>
      </p:pic>
      <p:sp>
        <p:nvSpPr>
          <p:cNvPr id="13" name="TextBox 12"/>
          <p:cNvSpPr txBox="1"/>
          <p:nvPr/>
        </p:nvSpPr>
        <p:spPr>
          <a:xfrm>
            <a:off x="1701554" y="1254140"/>
            <a:ext cx="3204839" cy="5078313"/>
          </a:xfrm>
          <a:prstGeom prst="rect">
            <a:avLst/>
          </a:prstGeom>
          <a:noFill/>
        </p:spPr>
        <p:txBody>
          <a:bodyPr wrap="square" rtlCol="0">
            <a:spAutoFit/>
          </a:bodyPr>
          <a:lstStyle/>
          <a:p>
            <a:pPr>
              <a:buFont typeface="Wingdings" pitchFamily="2" charset="2"/>
              <a:buChar char="q"/>
            </a:pPr>
            <a:r>
              <a:rPr lang="en-US" sz="1200" b="1" dirty="0">
                <a:latin typeface="Comic Sans MS" pitchFamily="66" charset="0"/>
              </a:rPr>
              <a:t> Saturation – Transistor is turned on: The collector to emitter junction acts like a closed switch.</a:t>
            </a:r>
          </a:p>
          <a:p>
            <a:pPr>
              <a:buFont typeface="Wingdings" pitchFamily="2" charset="2"/>
              <a:buChar char="q"/>
            </a:pPr>
            <a:endParaRPr lang="en-US" sz="1200" b="1" dirty="0">
              <a:latin typeface="Comic Sans MS" pitchFamily="66" charset="0"/>
            </a:endParaRPr>
          </a:p>
          <a:p>
            <a:endParaRPr lang="en-US" sz="1200" b="1" dirty="0">
              <a:latin typeface="Comic Sans MS" pitchFamily="66" charset="0"/>
            </a:endParaRPr>
          </a:p>
          <a:p>
            <a:pPr>
              <a:buFont typeface="Wingdings" pitchFamily="2" charset="2"/>
              <a:buChar char="q"/>
            </a:pPr>
            <a:r>
              <a:rPr lang="en-US" sz="1200" b="1" dirty="0">
                <a:latin typeface="Comic Sans MS" pitchFamily="66" charset="0"/>
              </a:rPr>
              <a:t> The base voltage must be greater than the emitter voltage by 0.8 volts.</a:t>
            </a:r>
          </a:p>
          <a:p>
            <a:pPr>
              <a:buFont typeface="Wingdings" pitchFamily="2" charset="2"/>
              <a:buChar char="q"/>
            </a:pPr>
            <a:endParaRPr lang="en-US" sz="1200" b="1" dirty="0">
              <a:latin typeface="Comic Sans MS" pitchFamily="66" charset="0"/>
            </a:endParaRPr>
          </a:p>
          <a:p>
            <a:endParaRPr lang="en-US" sz="1200" b="1" dirty="0">
              <a:latin typeface="Comic Sans MS" pitchFamily="66" charset="0"/>
            </a:endParaRPr>
          </a:p>
          <a:p>
            <a:pPr>
              <a:buFont typeface="Wingdings" pitchFamily="2" charset="2"/>
              <a:buChar char="q"/>
            </a:pPr>
            <a:r>
              <a:rPr lang="en-US" sz="1200" b="1" dirty="0">
                <a:latin typeface="Comic Sans MS" pitchFamily="66" charset="0"/>
              </a:rPr>
              <a:t> The transistor has a gain of about 75.</a:t>
            </a:r>
          </a:p>
          <a:p>
            <a:pPr>
              <a:buFont typeface="Wingdings" pitchFamily="2" charset="2"/>
              <a:buChar char="q"/>
            </a:pPr>
            <a:endParaRPr lang="en-US" sz="1200" b="1" dirty="0">
              <a:latin typeface="Comic Sans MS" pitchFamily="66" charset="0"/>
            </a:endParaRPr>
          </a:p>
          <a:p>
            <a:endParaRPr lang="en-US" sz="1200" b="1" dirty="0">
              <a:latin typeface="Comic Sans MS" pitchFamily="66" charset="0"/>
            </a:endParaRPr>
          </a:p>
          <a:p>
            <a:pPr>
              <a:buFont typeface="Wingdings" pitchFamily="2" charset="2"/>
              <a:buChar char="q"/>
            </a:pPr>
            <a:r>
              <a:rPr lang="en-US" sz="1200" b="1" dirty="0">
                <a:latin typeface="Comic Sans MS" pitchFamily="66" charset="0"/>
              </a:rPr>
              <a:t> Example: If the base current equals 3.5 mA and the gain = 75 mA the transistor will allow up to 263 mA of current to flow.</a:t>
            </a:r>
          </a:p>
          <a:p>
            <a:endParaRPr lang="en-US" sz="1200" b="1" dirty="0">
              <a:latin typeface="Comic Sans MS" pitchFamily="66" charset="0"/>
            </a:endParaRPr>
          </a:p>
          <a:p>
            <a:endParaRPr lang="en-US" sz="1200" b="1" dirty="0">
              <a:latin typeface="Comic Sans MS" pitchFamily="66" charset="0"/>
            </a:endParaRPr>
          </a:p>
          <a:p>
            <a:pPr>
              <a:buFont typeface="Wingdings" pitchFamily="2" charset="2"/>
              <a:buChar char="q"/>
            </a:pPr>
            <a:r>
              <a:rPr lang="en-US" sz="1200" b="1" dirty="0">
                <a:latin typeface="Comic Sans MS" pitchFamily="66" charset="0"/>
              </a:rPr>
              <a:t> Transistors can only handle a certain amount of collector current specified in the data sheets.</a:t>
            </a:r>
          </a:p>
          <a:p>
            <a:pPr>
              <a:buFont typeface="Wingdings" pitchFamily="2" charset="2"/>
              <a:buChar char="q"/>
            </a:pPr>
            <a:endParaRPr lang="en-US" sz="1200" b="1" dirty="0">
              <a:latin typeface="Comic Sans MS" pitchFamily="66" charset="0"/>
            </a:endParaRPr>
          </a:p>
          <a:p>
            <a:pPr>
              <a:buFont typeface="Wingdings" pitchFamily="2" charset="2"/>
              <a:buChar char="q"/>
            </a:pPr>
            <a:r>
              <a:rPr lang="en-US" sz="1200" b="1" dirty="0">
                <a:latin typeface="Comic Sans MS" pitchFamily="66" charset="0"/>
              </a:rPr>
              <a:t> The CE junction does not act like a perfect switch and may have a voltage across the CE junction of about 0.2 volts.</a:t>
            </a:r>
          </a:p>
        </p:txBody>
      </p:sp>
      <p:sp>
        <p:nvSpPr>
          <p:cNvPr id="14" name="TextBox 13"/>
          <p:cNvSpPr txBox="1"/>
          <p:nvPr/>
        </p:nvSpPr>
        <p:spPr>
          <a:xfrm>
            <a:off x="7658468" y="4119242"/>
            <a:ext cx="772358" cy="253916"/>
          </a:xfrm>
          <a:prstGeom prst="rect">
            <a:avLst/>
          </a:prstGeom>
          <a:noFill/>
        </p:spPr>
        <p:txBody>
          <a:bodyPr wrap="square" rtlCol="0">
            <a:spAutoFit/>
          </a:bodyPr>
          <a:lstStyle/>
          <a:p>
            <a:r>
              <a:rPr lang="en-US" sz="1050" b="1" dirty="0">
                <a:solidFill>
                  <a:srgbClr val="FF0000"/>
                </a:solidFill>
                <a:latin typeface="Comic Sans MS" pitchFamily="66" charset="0"/>
              </a:rPr>
              <a:t>0.8 v</a:t>
            </a:r>
          </a:p>
        </p:txBody>
      </p:sp>
      <p:sp>
        <p:nvSpPr>
          <p:cNvPr id="15" name="TextBox 14"/>
          <p:cNvSpPr txBox="1"/>
          <p:nvPr/>
        </p:nvSpPr>
        <p:spPr>
          <a:xfrm>
            <a:off x="5607726" y="3533316"/>
            <a:ext cx="772358" cy="253916"/>
          </a:xfrm>
          <a:prstGeom prst="rect">
            <a:avLst/>
          </a:prstGeom>
          <a:noFill/>
        </p:spPr>
        <p:txBody>
          <a:bodyPr wrap="square" rtlCol="0">
            <a:spAutoFit/>
          </a:bodyPr>
          <a:lstStyle/>
          <a:p>
            <a:r>
              <a:rPr lang="en-US" sz="1050" b="1" dirty="0">
                <a:solidFill>
                  <a:srgbClr val="FF0000"/>
                </a:solidFill>
                <a:latin typeface="Comic Sans MS" pitchFamily="66" charset="0"/>
              </a:rPr>
              <a:t>4.2 v</a:t>
            </a:r>
          </a:p>
        </p:txBody>
      </p:sp>
      <p:sp>
        <p:nvSpPr>
          <p:cNvPr id="16" name="TextBox 15"/>
          <p:cNvSpPr txBox="1"/>
          <p:nvPr/>
        </p:nvSpPr>
        <p:spPr>
          <a:xfrm>
            <a:off x="8377562" y="4660779"/>
            <a:ext cx="2130641" cy="738664"/>
          </a:xfrm>
          <a:prstGeom prst="rect">
            <a:avLst/>
          </a:prstGeom>
          <a:noFill/>
        </p:spPr>
        <p:txBody>
          <a:bodyPr wrap="square" rtlCol="0">
            <a:spAutoFit/>
          </a:bodyPr>
          <a:lstStyle/>
          <a:p>
            <a:r>
              <a:rPr lang="en-US" sz="1050" b="1" dirty="0">
                <a:solidFill>
                  <a:srgbClr val="FF0000"/>
                </a:solidFill>
                <a:latin typeface="Comic Sans MS" pitchFamily="66" charset="0"/>
              </a:rPr>
              <a:t>Current Gain:</a:t>
            </a:r>
          </a:p>
          <a:p>
            <a:r>
              <a:rPr lang="en-US" sz="1050" b="1" dirty="0" err="1">
                <a:solidFill>
                  <a:srgbClr val="FF0000"/>
                </a:solidFill>
                <a:latin typeface="Comic Sans MS" pitchFamily="66" charset="0"/>
              </a:rPr>
              <a:t>Ic</a:t>
            </a:r>
            <a:r>
              <a:rPr lang="en-US" sz="1050" b="1" dirty="0">
                <a:solidFill>
                  <a:srgbClr val="FF0000"/>
                </a:solidFill>
                <a:latin typeface="Comic Sans MS" pitchFamily="66" charset="0"/>
              </a:rPr>
              <a:t>/</a:t>
            </a:r>
            <a:r>
              <a:rPr lang="en-US" sz="1050" b="1" dirty="0" err="1">
                <a:solidFill>
                  <a:srgbClr val="FF0000"/>
                </a:solidFill>
                <a:latin typeface="Comic Sans MS" pitchFamily="66" charset="0"/>
              </a:rPr>
              <a:t>Ib</a:t>
            </a:r>
            <a:endParaRPr lang="en-US" sz="1050" b="1" dirty="0">
              <a:solidFill>
                <a:srgbClr val="FF0000"/>
              </a:solidFill>
              <a:latin typeface="Comic Sans MS" pitchFamily="66" charset="0"/>
            </a:endParaRPr>
          </a:p>
          <a:p>
            <a:endParaRPr lang="en-US" sz="1050" b="1" dirty="0">
              <a:solidFill>
                <a:srgbClr val="FF0000"/>
              </a:solidFill>
              <a:latin typeface="Comic Sans MS" pitchFamily="66" charset="0"/>
            </a:endParaRPr>
          </a:p>
          <a:p>
            <a:r>
              <a:rPr lang="en-US" sz="1050" b="1" dirty="0">
                <a:solidFill>
                  <a:srgbClr val="FF0000"/>
                </a:solidFill>
                <a:latin typeface="Comic Sans MS" pitchFamily="66" charset="0"/>
              </a:rPr>
              <a:t>Minimum of 75 for 2N2222</a:t>
            </a:r>
          </a:p>
        </p:txBody>
      </p:sp>
      <p:sp>
        <p:nvSpPr>
          <p:cNvPr id="10" name="TextBox 9"/>
          <p:cNvSpPr txBox="1"/>
          <p:nvPr/>
        </p:nvSpPr>
        <p:spPr>
          <a:xfrm>
            <a:off x="5607726" y="3080555"/>
            <a:ext cx="772358" cy="253916"/>
          </a:xfrm>
          <a:prstGeom prst="rect">
            <a:avLst/>
          </a:prstGeom>
          <a:noFill/>
        </p:spPr>
        <p:txBody>
          <a:bodyPr wrap="square" rtlCol="0">
            <a:spAutoFit/>
          </a:bodyPr>
          <a:lstStyle/>
          <a:p>
            <a:r>
              <a:rPr lang="en-US" sz="1050" b="1" dirty="0">
                <a:solidFill>
                  <a:srgbClr val="FF0000"/>
                </a:solidFill>
                <a:latin typeface="Comic Sans MS" pitchFamily="66" charset="0"/>
              </a:rPr>
              <a:t>3.5 mA</a:t>
            </a:r>
          </a:p>
        </p:txBody>
      </p:sp>
      <p:sp>
        <p:nvSpPr>
          <p:cNvPr id="11" name="TextBox 10"/>
          <p:cNvSpPr txBox="1"/>
          <p:nvPr/>
        </p:nvSpPr>
        <p:spPr>
          <a:xfrm>
            <a:off x="8617256" y="2334831"/>
            <a:ext cx="1029812" cy="253916"/>
          </a:xfrm>
          <a:prstGeom prst="rect">
            <a:avLst/>
          </a:prstGeom>
          <a:noFill/>
        </p:spPr>
        <p:txBody>
          <a:bodyPr wrap="square" rtlCol="0">
            <a:spAutoFit/>
          </a:bodyPr>
          <a:lstStyle/>
          <a:p>
            <a:r>
              <a:rPr lang="en-US" sz="1050" b="1" dirty="0">
                <a:solidFill>
                  <a:srgbClr val="FF0000"/>
                </a:solidFill>
                <a:latin typeface="Comic Sans MS" pitchFamily="66" charset="0"/>
              </a:rPr>
              <a:t>153 mA</a:t>
            </a:r>
          </a:p>
        </p:txBody>
      </p:sp>
      <p:sp>
        <p:nvSpPr>
          <p:cNvPr id="12" name="TextBox 11"/>
          <p:cNvSpPr txBox="1"/>
          <p:nvPr/>
        </p:nvSpPr>
        <p:spPr>
          <a:xfrm>
            <a:off x="8652767" y="2823102"/>
            <a:ext cx="1029812" cy="253916"/>
          </a:xfrm>
          <a:prstGeom prst="rect">
            <a:avLst/>
          </a:prstGeom>
          <a:noFill/>
        </p:spPr>
        <p:txBody>
          <a:bodyPr wrap="square" rtlCol="0">
            <a:spAutoFit/>
          </a:bodyPr>
          <a:lstStyle/>
          <a:p>
            <a:r>
              <a:rPr lang="en-US" sz="1050" b="1" dirty="0">
                <a:solidFill>
                  <a:srgbClr val="FF0000"/>
                </a:solidFill>
                <a:latin typeface="Comic Sans MS" pitchFamily="66" charset="0"/>
              </a:rPr>
              <a:t>6.11 volts</a:t>
            </a:r>
          </a:p>
        </p:txBody>
      </p:sp>
      <p:sp>
        <p:nvSpPr>
          <p:cNvPr id="17" name="TextBox 16"/>
          <p:cNvSpPr txBox="1"/>
          <p:nvPr/>
        </p:nvSpPr>
        <p:spPr>
          <a:xfrm>
            <a:off x="7587446" y="1597985"/>
            <a:ext cx="1029812" cy="253916"/>
          </a:xfrm>
          <a:prstGeom prst="rect">
            <a:avLst/>
          </a:prstGeom>
          <a:solidFill>
            <a:schemeClr val="bg1"/>
          </a:solidFill>
        </p:spPr>
        <p:txBody>
          <a:bodyPr wrap="square" rtlCol="0">
            <a:spAutoFit/>
          </a:bodyPr>
          <a:lstStyle/>
          <a:p>
            <a:r>
              <a:rPr lang="en-US" sz="1050" b="1" dirty="0">
                <a:solidFill>
                  <a:srgbClr val="FF0000"/>
                </a:solidFill>
                <a:latin typeface="Comic Sans MS" pitchFamily="66" charset="0"/>
              </a:rPr>
              <a:t>6.3 volts</a:t>
            </a:r>
          </a:p>
        </p:txBody>
      </p:sp>
      <p:sp>
        <p:nvSpPr>
          <p:cNvPr id="18" name="TextBox 17"/>
          <p:cNvSpPr txBox="1"/>
          <p:nvPr/>
        </p:nvSpPr>
        <p:spPr>
          <a:xfrm>
            <a:off x="8404193" y="4287917"/>
            <a:ext cx="976545" cy="253916"/>
          </a:xfrm>
          <a:prstGeom prst="rect">
            <a:avLst/>
          </a:prstGeom>
          <a:noFill/>
        </p:spPr>
        <p:txBody>
          <a:bodyPr wrap="square" rtlCol="0">
            <a:spAutoFit/>
          </a:bodyPr>
          <a:lstStyle/>
          <a:p>
            <a:r>
              <a:rPr lang="en-US" sz="1050" b="1" dirty="0">
                <a:solidFill>
                  <a:srgbClr val="FF0000"/>
                </a:solidFill>
                <a:latin typeface="Comic Sans MS" pitchFamily="66" charset="0"/>
              </a:rPr>
              <a:t>CE = 0.2 v</a:t>
            </a:r>
          </a:p>
        </p:txBody>
      </p:sp>
      <p:sp>
        <p:nvSpPr>
          <p:cNvPr id="19" name="TextBox 18"/>
          <p:cNvSpPr txBox="1"/>
          <p:nvPr/>
        </p:nvSpPr>
        <p:spPr>
          <a:xfrm>
            <a:off x="6415594" y="3737503"/>
            <a:ext cx="772358" cy="253916"/>
          </a:xfrm>
          <a:prstGeom prst="rect">
            <a:avLst/>
          </a:prstGeom>
          <a:noFill/>
        </p:spPr>
        <p:txBody>
          <a:bodyPr wrap="square" rtlCol="0">
            <a:spAutoFit/>
          </a:bodyPr>
          <a:lstStyle/>
          <a:p>
            <a:r>
              <a:rPr lang="en-US" sz="1050" b="1" dirty="0">
                <a:solidFill>
                  <a:srgbClr val="FF0000"/>
                </a:solidFill>
                <a:latin typeface="Comic Sans MS" pitchFamily="66" charset="0"/>
              </a:rPr>
              <a:t>closed</a:t>
            </a:r>
          </a:p>
        </p:txBody>
      </p:sp>
      <p:sp>
        <p:nvSpPr>
          <p:cNvPr id="20" name="TextBox 19"/>
          <p:cNvSpPr txBox="1"/>
          <p:nvPr/>
        </p:nvSpPr>
        <p:spPr>
          <a:xfrm>
            <a:off x="9211962" y="417970"/>
            <a:ext cx="2141838" cy="1754326"/>
          </a:xfrm>
          <a:prstGeom prst="rect">
            <a:avLst/>
          </a:prstGeom>
          <a:noFill/>
          <a:ln w="19050">
            <a:solidFill>
              <a:schemeClr val="accent1"/>
            </a:solidFill>
          </a:ln>
        </p:spPr>
        <p:txBody>
          <a:bodyPr wrap="square" rtlCol="0">
            <a:spAutoFit/>
          </a:bodyPr>
          <a:lstStyle/>
          <a:p>
            <a:r>
              <a:rPr lang="en-US" dirty="0" smtClean="0">
                <a:solidFill>
                  <a:srgbClr val="FF0000"/>
                </a:solidFill>
              </a:rPr>
              <a:t>With a load of 40 ohms and a Beta = 75 the collector o/p current with a base current of 1.2 mA will be ______ mA?</a:t>
            </a:r>
            <a:endParaRPr lang="en-US" dirty="0">
              <a:solidFill>
                <a:srgbClr val="FF0000"/>
              </a:solidFill>
            </a:endParaRPr>
          </a:p>
        </p:txBody>
      </p:sp>
    </p:spTree>
    <p:extLst>
      <p:ext uri="{BB962C8B-B14F-4D97-AF65-F5344CB8AC3E}">
        <p14:creationId xmlns:p14="http://schemas.microsoft.com/office/powerpoint/2010/main" val="21394756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3</a:t>
            </a:fld>
            <a:endParaRPr lang="en-US" dirty="0"/>
          </a:p>
        </p:txBody>
      </p:sp>
      <p:pic>
        <p:nvPicPr>
          <p:cNvPr id="2" name="Picture 1"/>
          <p:cNvPicPr>
            <a:picLocks noChangeAspect="1"/>
          </p:cNvPicPr>
          <p:nvPr/>
        </p:nvPicPr>
        <p:blipFill>
          <a:blip r:embed="rId2"/>
          <a:stretch>
            <a:fillRect/>
          </a:stretch>
        </p:blipFill>
        <p:spPr>
          <a:xfrm>
            <a:off x="502508" y="1062890"/>
            <a:ext cx="10934571" cy="5386822"/>
          </a:xfrm>
          <a:prstGeom prst="rect">
            <a:avLst/>
          </a:prstGeom>
        </p:spPr>
      </p:pic>
      <p:sp>
        <p:nvSpPr>
          <p:cNvPr id="6" name="TextBox 5"/>
          <p:cNvSpPr txBox="1"/>
          <p:nvPr/>
        </p:nvSpPr>
        <p:spPr>
          <a:xfrm>
            <a:off x="1131399" y="279245"/>
            <a:ext cx="10788753" cy="307777"/>
          </a:xfrm>
          <a:prstGeom prst="rect">
            <a:avLst/>
          </a:prstGeom>
          <a:noFill/>
          <a:ln w="28575">
            <a:solidFill>
              <a:schemeClr val="accent1"/>
            </a:solidFill>
          </a:ln>
        </p:spPr>
        <p:txBody>
          <a:bodyPr wrap="square" rtlCol="0">
            <a:spAutoFit/>
          </a:bodyPr>
          <a:lstStyle/>
          <a:p>
            <a:r>
              <a:rPr lang="en-US" sz="1400" dirty="0" smtClean="0">
                <a:solidFill>
                  <a:srgbClr val="FF0000"/>
                </a:solidFill>
              </a:rPr>
              <a:t>Which pin is used to measure an input frequency signal _______  , which pin is used to produce a counter/timer PWM signal? __________</a:t>
            </a:r>
            <a:endParaRPr lang="en-US" sz="1400" dirty="0">
              <a:solidFill>
                <a:srgbClr val="FF0000"/>
              </a:solidFill>
            </a:endParaRPr>
          </a:p>
        </p:txBody>
      </p:sp>
      <p:sp>
        <p:nvSpPr>
          <p:cNvPr id="8" name="TextBox 7"/>
          <p:cNvSpPr txBox="1"/>
          <p:nvPr/>
        </p:nvSpPr>
        <p:spPr>
          <a:xfrm>
            <a:off x="1131399" y="791127"/>
            <a:ext cx="5631866" cy="307777"/>
          </a:xfrm>
          <a:prstGeom prst="rect">
            <a:avLst/>
          </a:prstGeom>
          <a:noFill/>
          <a:ln w="28575">
            <a:solidFill>
              <a:schemeClr val="accent1"/>
            </a:solidFill>
          </a:ln>
        </p:spPr>
        <p:txBody>
          <a:bodyPr wrap="square" rtlCol="0">
            <a:spAutoFit/>
          </a:bodyPr>
          <a:lstStyle/>
          <a:p>
            <a:r>
              <a:rPr lang="en-US" sz="1400" dirty="0" smtClean="0">
                <a:solidFill>
                  <a:srgbClr val="FF0000"/>
                </a:solidFill>
              </a:rPr>
              <a:t>Which two myDAQ pins are used to measure a quadrature signal?_______</a:t>
            </a:r>
            <a:endParaRPr lang="en-US" sz="1400" dirty="0">
              <a:solidFill>
                <a:srgbClr val="FF0000"/>
              </a:solidFill>
            </a:endParaRPr>
          </a:p>
        </p:txBody>
      </p:sp>
    </p:spTree>
    <p:extLst>
      <p:ext uri="{BB962C8B-B14F-4D97-AF65-F5344CB8AC3E}">
        <p14:creationId xmlns:p14="http://schemas.microsoft.com/office/powerpoint/2010/main" val="4044463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1171" y="877776"/>
            <a:ext cx="8644915" cy="2436925"/>
          </a:xfrm>
          <a:prstGeom prst="rect">
            <a:avLst/>
          </a:prstGeom>
        </p:spPr>
      </p:pic>
      <p:sp>
        <p:nvSpPr>
          <p:cNvPr id="3" name="Rectangle 2"/>
          <p:cNvSpPr/>
          <p:nvPr/>
        </p:nvSpPr>
        <p:spPr>
          <a:xfrm>
            <a:off x="1845469" y="3561386"/>
            <a:ext cx="4572000" cy="1547475"/>
          </a:xfrm>
          <a:prstGeom prst="rect">
            <a:avLst/>
          </a:prstGeom>
        </p:spPr>
        <p:txBody>
          <a:bodyPr>
            <a:spAutoFit/>
          </a:bodyPr>
          <a:lstStyle/>
          <a:p>
            <a:r>
              <a:rPr lang="en-US" sz="1351" dirty="0"/>
              <a:t>The DHT22 temperature and humidity sensor sends a digital pattern to the Arduino representing % relative humidity and temperature in degrees Celsius .</a:t>
            </a:r>
          </a:p>
          <a:p>
            <a:endParaRPr lang="en-US" sz="1351" dirty="0"/>
          </a:p>
          <a:p>
            <a:r>
              <a:rPr lang="en-US" sz="1351" dirty="0"/>
              <a:t>The first 16 bits transmitted represent the humidity, the second 16 the temperature and the last 8 bits are a checksum to verify the data. </a:t>
            </a:r>
          </a:p>
        </p:txBody>
      </p:sp>
      <p:pic>
        <p:nvPicPr>
          <p:cNvPr id="4" name="Picture 3"/>
          <p:cNvPicPr>
            <a:picLocks noChangeAspect="1"/>
          </p:cNvPicPr>
          <p:nvPr/>
        </p:nvPicPr>
        <p:blipFill>
          <a:blip r:embed="rId3"/>
          <a:stretch>
            <a:fillRect/>
          </a:stretch>
        </p:blipFill>
        <p:spPr>
          <a:xfrm>
            <a:off x="2833690" y="5208356"/>
            <a:ext cx="2911079" cy="630233"/>
          </a:xfrm>
          <a:prstGeom prst="rect">
            <a:avLst/>
          </a:prstGeom>
        </p:spPr>
      </p:pic>
      <p:pic>
        <p:nvPicPr>
          <p:cNvPr id="5" name="Picture 4"/>
          <p:cNvPicPr>
            <a:picLocks noChangeAspect="1"/>
          </p:cNvPicPr>
          <p:nvPr/>
        </p:nvPicPr>
        <p:blipFill>
          <a:blip r:embed="rId4"/>
          <a:stretch>
            <a:fillRect/>
          </a:stretch>
        </p:blipFill>
        <p:spPr>
          <a:xfrm>
            <a:off x="6417469" y="3561383"/>
            <a:ext cx="4063611" cy="1886917"/>
          </a:xfrm>
          <a:prstGeom prst="rect">
            <a:avLst/>
          </a:prstGeom>
        </p:spPr>
      </p:pic>
      <p:sp>
        <p:nvSpPr>
          <p:cNvPr id="6" name="Rectangle 5"/>
          <p:cNvSpPr/>
          <p:nvPr/>
        </p:nvSpPr>
        <p:spPr>
          <a:xfrm>
            <a:off x="2381250" y="445275"/>
            <a:ext cx="7334250" cy="369332"/>
          </a:xfrm>
          <a:prstGeom prst="rect">
            <a:avLst/>
          </a:prstGeom>
        </p:spPr>
        <p:txBody>
          <a:bodyPr wrap="square">
            <a:spAutoFit/>
          </a:bodyPr>
          <a:lstStyle/>
          <a:p>
            <a:r>
              <a:rPr lang="en-US" b="1" dirty="0">
                <a:solidFill>
                  <a:srgbClr val="002060"/>
                </a:solidFill>
              </a:rPr>
              <a:t>DHT22 Digital Temperature and Humidity Sensor (Serial Data Output)</a:t>
            </a:r>
            <a:endParaRPr lang="en-US" dirty="0"/>
          </a:p>
        </p:txBody>
      </p:sp>
      <p:sp>
        <p:nvSpPr>
          <p:cNvPr id="7" name="Footer Placeholder 6"/>
          <p:cNvSpPr>
            <a:spLocks noGrp="1"/>
          </p:cNvSpPr>
          <p:nvPr>
            <p:ph type="ftr" sz="quarter" idx="11"/>
          </p:nvPr>
        </p:nvSpPr>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5E7F1AF1-96A1-4BAC-99C9-7D8BFD3C4230}" type="slidenum">
              <a:rPr lang="en-US" smtClean="0"/>
              <a:t>30</a:t>
            </a:fld>
            <a:endParaRPr lang="en-US"/>
          </a:p>
        </p:txBody>
      </p:sp>
      <p:sp>
        <p:nvSpPr>
          <p:cNvPr id="9" name="TextBox 8"/>
          <p:cNvSpPr txBox="1"/>
          <p:nvPr/>
        </p:nvSpPr>
        <p:spPr>
          <a:xfrm>
            <a:off x="9064996" y="3238217"/>
            <a:ext cx="2622180" cy="646331"/>
          </a:xfrm>
          <a:prstGeom prst="rect">
            <a:avLst/>
          </a:prstGeom>
          <a:noFill/>
          <a:ln w="19050">
            <a:solidFill>
              <a:schemeClr val="accent1"/>
            </a:solidFill>
          </a:ln>
        </p:spPr>
        <p:txBody>
          <a:bodyPr wrap="square" rtlCol="0">
            <a:spAutoFit/>
          </a:bodyPr>
          <a:lstStyle/>
          <a:p>
            <a:r>
              <a:rPr lang="en-US" dirty="0" smtClean="0">
                <a:solidFill>
                  <a:srgbClr val="FF0000"/>
                </a:solidFill>
              </a:rPr>
              <a:t>The last byte is used for _______ checking?</a:t>
            </a:r>
            <a:endParaRPr lang="en-US" dirty="0">
              <a:solidFill>
                <a:srgbClr val="FF0000"/>
              </a:solidFill>
            </a:endParaRPr>
          </a:p>
        </p:txBody>
      </p:sp>
    </p:spTree>
    <p:extLst>
      <p:ext uri="{BB962C8B-B14F-4D97-AF65-F5344CB8AC3E}">
        <p14:creationId xmlns:p14="http://schemas.microsoft.com/office/powerpoint/2010/main" val="13382302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14076" y="204189"/>
            <a:ext cx="7013529" cy="2453553"/>
          </a:xfrm>
          <a:prstGeom prst="rect">
            <a:avLst/>
          </a:prstGeom>
        </p:spPr>
      </p:pic>
      <p:pic>
        <p:nvPicPr>
          <p:cNvPr id="4" name="Picture 3"/>
          <p:cNvPicPr>
            <a:picLocks noChangeAspect="1"/>
          </p:cNvPicPr>
          <p:nvPr/>
        </p:nvPicPr>
        <p:blipFill>
          <a:blip r:embed="rId3"/>
          <a:stretch>
            <a:fillRect/>
          </a:stretch>
        </p:blipFill>
        <p:spPr>
          <a:xfrm>
            <a:off x="8727605" y="713017"/>
            <a:ext cx="2971800" cy="1435895"/>
          </a:xfrm>
          <a:prstGeom prst="rect">
            <a:avLst/>
          </a:prstGeom>
        </p:spPr>
      </p:pic>
      <p:sp>
        <p:nvSpPr>
          <p:cNvPr id="2" name="Rectangle 1"/>
          <p:cNvSpPr/>
          <p:nvPr/>
        </p:nvSpPr>
        <p:spPr>
          <a:xfrm>
            <a:off x="1615390" y="3466523"/>
            <a:ext cx="6007459" cy="2308324"/>
          </a:xfrm>
          <a:prstGeom prst="rect">
            <a:avLst/>
          </a:prstGeom>
        </p:spPr>
        <p:txBody>
          <a:bodyPr wrap="square">
            <a:spAutoFit/>
          </a:bodyPr>
          <a:lstStyle/>
          <a:p>
            <a:r>
              <a:rPr lang="en-US" dirty="0" smtClean="0"/>
              <a:t>The I2C uses </a:t>
            </a:r>
            <a:r>
              <a:rPr lang="en-US" dirty="0" err="1" smtClean="0"/>
              <a:t>Vcc</a:t>
            </a:r>
            <a:r>
              <a:rPr lang="en-US" dirty="0" smtClean="0"/>
              <a:t>, ground and 2 signal wires.</a:t>
            </a:r>
          </a:p>
          <a:p>
            <a:endParaRPr lang="en-US" dirty="0"/>
          </a:p>
          <a:p>
            <a:r>
              <a:rPr lang="en-US" dirty="0" smtClean="0"/>
              <a:t>SDA – serial data </a:t>
            </a:r>
          </a:p>
          <a:p>
            <a:r>
              <a:rPr lang="en-US" dirty="0" smtClean="0"/>
              <a:t>SCL – serial clock.</a:t>
            </a:r>
          </a:p>
          <a:p>
            <a:endParaRPr lang="en-US" dirty="0"/>
          </a:p>
          <a:p>
            <a:r>
              <a:rPr lang="en-US" dirty="0" smtClean="0"/>
              <a:t>The bus is used to connect many devices to the I2C signals on the Arduino or other controllers such as  a Raspberry PI low cost computer.</a:t>
            </a:r>
            <a:endParaRPr lang="en-US" dirty="0"/>
          </a:p>
        </p:txBody>
      </p:sp>
      <p:pic>
        <p:nvPicPr>
          <p:cNvPr id="5" name="Picture 4"/>
          <p:cNvPicPr>
            <a:picLocks noChangeAspect="1"/>
          </p:cNvPicPr>
          <p:nvPr/>
        </p:nvPicPr>
        <p:blipFill>
          <a:blip r:embed="rId4"/>
          <a:stretch>
            <a:fillRect/>
          </a:stretch>
        </p:blipFill>
        <p:spPr>
          <a:xfrm>
            <a:off x="8727605" y="2705945"/>
            <a:ext cx="3113785" cy="2001719"/>
          </a:xfrm>
          <a:prstGeom prst="rect">
            <a:avLst/>
          </a:prstGeom>
        </p:spPr>
      </p:pic>
      <p:pic>
        <p:nvPicPr>
          <p:cNvPr id="6" name="Picture 5"/>
          <p:cNvPicPr>
            <a:picLocks noChangeAspect="1"/>
          </p:cNvPicPr>
          <p:nvPr/>
        </p:nvPicPr>
        <p:blipFill>
          <a:blip r:embed="rId5"/>
          <a:stretch>
            <a:fillRect/>
          </a:stretch>
        </p:blipFill>
        <p:spPr>
          <a:xfrm>
            <a:off x="8833190" y="4707664"/>
            <a:ext cx="1488307" cy="1013167"/>
          </a:xfrm>
          <a:prstGeom prst="rect">
            <a:avLst/>
          </a:prstGeom>
        </p:spPr>
      </p:pic>
      <p:sp>
        <p:nvSpPr>
          <p:cNvPr id="7" name="Footer Placeholder 6"/>
          <p:cNvSpPr>
            <a:spLocks noGrp="1"/>
          </p:cNvSpPr>
          <p:nvPr>
            <p:ph type="ftr" sz="quarter" idx="11"/>
          </p:nvPr>
        </p:nvSpPr>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5E7F1AF1-96A1-4BAC-99C9-7D8BFD3C4230}" type="slidenum">
              <a:rPr lang="en-US" smtClean="0"/>
              <a:t>31</a:t>
            </a:fld>
            <a:endParaRPr lang="en-US"/>
          </a:p>
        </p:txBody>
      </p:sp>
      <p:sp>
        <p:nvSpPr>
          <p:cNvPr id="9" name="TextBox 8"/>
          <p:cNvSpPr txBox="1"/>
          <p:nvPr/>
        </p:nvSpPr>
        <p:spPr>
          <a:xfrm>
            <a:off x="259702" y="2657742"/>
            <a:ext cx="3778898" cy="646331"/>
          </a:xfrm>
          <a:prstGeom prst="rect">
            <a:avLst/>
          </a:prstGeom>
          <a:noFill/>
          <a:ln w="19050">
            <a:solidFill>
              <a:schemeClr val="accent1"/>
            </a:solidFill>
          </a:ln>
        </p:spPr>
        <p:txBody>
          <a:bodyPr wrap="square" rtlCol="0">
            <a:spAutoFit/>
          </a:bodyPr>
          <a:lstStyle/>
          <a:p>
            <a:r>
              <a:rPr lang="en-US" dirty="0" smtClean="0">
                <a:solidFill>
                  <a:srgbClr val="FF0000"/>
                </a:solidFill>
              </a:rPr>
              <a:t>Only 2 device can be connected at once to the I2C bus?  T/F</a:t>
            </a:r>
            <a:endParaRPr lang="en-US" dirty="0">
              <a:solidFill>
                <a:srgbClr val="FF0000"/>
              </a:solidFill>
            </a:endParaRPr>
          </a:p>
        </p:txBody>
      </p:sp>
      <p:sp>
        <p:nvSpPr>
          <p:cNvPr id="10" name="TextBox 9"/>
          <p:cNvSpPr txBox="1"/>
          <p:nvPr/>
        </p:nvSpPr>
        <p:spPr>
          <a:xfrm>
            <a:off x="4299857" y="2705945"/>
            <a:ext cx="3778898" cy="646331"/>
          </a:xfrm>
          <a:prstGeom prst="rect">
            <a:avLst/>
          </a:prstGeom>
          <a:noFill/>
          <a:ln w="22225">
            <a:solidFill>
              <a:schemeClr val="accent1"/>
            </a:solidFill>
          </a:ln>
        </p:spPr>
        <p:txBody>
          <a:bodyPr wrap="square" rtlCol="0">
            <a:spAutoFit/>
          </a:bodyPr>
          <a:lstStyle/>
          <a:p>
            <a:r>
              <a:rPr lang="en-US" dirty="0" smtClean="0">
                <a:solidFill>
                  <a:srgbClr val="FF0000"/>
                </a:solidFill>
              </a:rPr>
              <a:t>The I2C bus transmits data faster than the asynchronous serial I/O?  T/F</a:t>
            </a:r>
            <a:endParaRPr lang="en-US" dirty="0">
              <a:solidFill>
                <a:srgbClr val="FF0000"/>
              </a:solidFill>
            </a:endParaRPr>
          </a:p>
        </p:txBody>
      </p:sp>
    </p:spTree>
    <p:extLst>
      <p:ext uri="{BB962C8B-B14F-4D97-AF65-F5344CB8AC3E}">
        <p14:creationId xmlns:p14="http://schemas.microsoft.com/office/powerpoint/2010/main" val="643600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32</a:t>
            </a:fld>
            <a:endParaRPr lang="en-US"/>
          </a:p>
        </p:txBody>
      </p:sp>
      <p:pic>
        <p:nvPicPr>
          <p:cNvPr id="6" name="Picture 5"/>
          <p:cNvPicPr>
            <a:picLocks noChangeAspect="1"/>
          </p:cNvPicPr>
          <p:nvPr/>
        </p:nvPicPr>
        <p:blipFill>
          <a:blip r:embed="rId2"/>
          <a:stretch>
            <a:fillRect/>
          </a:stretch>
        </p:blipFill>
        <p:spPr>
          <a:xfrm>
            <a:off x="1433080" y="132205"/>
            <a:ext cx="6638925" cy="3571875"/>
          </a:xfrm>
          <a:prstGeom prst="rect">
            <a:avLst/>
          </a:prstGeom>
        </p:spPr>
      </p:pic>
      <p:pic>
        <p:nvPicPr>
          <p:cNvPr id="7" name="Picture 6"/>
          <p:cNvPicPr>
            <a:picLocks noChangeAspect="1"/>
          </p:cNvPicPr>
          <p:nvPr/>
        </p:nvPicPr>
        <p:blipFill>
          <a:blip r:embed="rId3"/>
          <a:stretch>
            <a:fillRect/>
          </a:stretch>
        </p:blipFill>
        <p:spPr>
          <a:xfrm>
            <a:off x="1521298" y="3781717"/>
            <a:ext cx="5448300" cy="876300"/>
          </a:xfrm>
          <a:prstGeom prst="rect">
            <a:avLst/>
          </a:prstGeom>
        </p:spPr>
      </p:pic>
      <p:pic>
        <p:nvPicPr>
          <p:cNvPr id="8" name="Picture 7"/>
          <p:cNvPicPr>
            <a:picLocks noChangeAspect="1"/>
          </p:cNvPicPr>
          <p:nvPr/>
        </p:nvPicPr>
        <p:blipFill>
          <a:blip r:embed="rId4"/>
          <a:stretch>
            <a:fillRect/>
          </a:stretch>
        </p:blipFill>
        <p:spPr>
          <a:xfrm>
            <a:off x="1521298" y="4864246"/>
            <a:ext cx="6038850" cy="1285875"/>
          </a:xfrm>
          <a:prstGeom prst="rect">
            <a:avLst/>
          </a:prstGeom>
        </p:spPr>
      </p:pic>
      <p:sp>
        <p:nvSpPr>
          <p:cNvPr id="3" name="Rectangle 2"/>
          <p:cNvSpPr/>
          <p:nvPr/>
        </p:nvSpPr>
        <p:spPr>
          <a:xfrm>
            <a:off x="8365620" y="656084"/>
            <a:ext cx="3401938" cy="5078313"/>
          </a:xfrm>
          <a:prstGeom prst="rect">
            <a:avLst/>
          </a:prstGeom>
        </p:spPr>
        <p:txBody>
          <a:bodyPr wrap="square">
            <a:spAutoFit/>
          </a:bodyPr>
          <a:lstStyle/>
          <a:p>
            <a:r>
              <a:rPr lang="en-US" dirty="0" smtClean="0"/>
              <a:t>Each I2C device has a specific 7 bit address to select the I2C device.</a:t>
            </a:r>
          </a:p>
          <a:p>
            <a:endParaRPr lang="en-US" dirty="0" smtClean="0"/>
          </a:p>
          <a:p>
            <a:endParaRPr lang="en-US" dirty="0"/>
          </a:p>
          <a:p>
            <a:r>
              <a:rPr lang="en-US" dirty="0" smtClean="0"/>
              <a:t>In the lab three I2C devices will be used.</a:t>
            </a:r>
          </a:p>
          <a:p>
            <a:endParaRPr lang="en-US" dirty="0" smtClean="0"/>
          </a:p>
          <a:p>
            <a:endParaRPr lang="en-US" dirty="0"/>
          </a:p>
          <a:p>
            <a:r>
              <a:rPr lang="en-US" dirty="0" smtClean="0"/>
              <a:t>A MCP4725 12 bit DAC.</a:t>
            </a:r>
          </a:p>
          <a:p>
            <a:endParaRPr lang="en-US" dirty="0"/>
          </a:p>
          <a:p>
            <a:r>
              <a:rPr lang="en-US" dirty="0" smtClean="0"/>
              <a:t>An ADXL345 Accelerometer.</a:t>
            </a:r>
          </a:p>
          <a:p>
            <a:endParaRPr lang="en-US" dirty="0"/>
          </a:p>
          <a:p>
            <a:r>
              <a:rPr lang="en-US" dirty="0" smtClean="0"/>
              <a:t>A DS3231 real time clock. </a:t>
            </a:r>
          </a:p>
          <a:p>
            <a:endParaRPr lang="en-US" dirty="0"/>
          </a:p>
          <a:p>
            <a:r>
              <a:rPr lang="en-US" dirty="0" smtClean="0"/>
              <a:t>There are many I2C devices that can be connected to the Arduino.</a:t>
            </a:r>
          </a:p>
          <a:p>
            <a:r>
              <a:rPr lang="en-US" dirty="0" smtClean="0"/>
              <a:t>Displays, pressure and temperature sensors, etc.</a:t>
            </a:r>
            <a:endParaRPr lang="en-US" dirty="0"/>
          </a:p>
        </p:txBody>
      </p:sp>
      <p:sp>
        <p:nvSpPr>
          <p:cNvPr id="4" name="Rounded Rectangle 3"/>
          <p:cNvSpPr/>
          <p:nvPr/>
        </p:nvSpPr>
        <p:spPr>
          <a:xfrm>
            <a:off x="2538101" y="2076628"/>
            <a:ext cx="1119499"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038599" y="3881381"/>
            <a:ext cx="1119499"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096000" y="2076628"/>
            <a:ext cx="595357"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095999" y="3851234"/>
            <a:ext cx="595357"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164365" y="4895541"/>
            <a:ext cx="595357"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669135" y="4895541"/>
            <a:ext cx="988465" cy="333286"/>
          </a:xfrm>
          <a:prstGeom prst="roundRect">
            <a:avLst/>
          </a:prstGeom>
          <a:solidFill>
            <a:srgbClr val="FFFF00">
              <a:alpha val="1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6721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84375" y="1242827"/>
            <a:ext cx="6369345" cy="4156347"/>
          </a:xfrm>
          <a:prstGeom prst="rect">
            <a:avLst/>
          </a:prstGeom>
        </p:spPr>
      </p:pic>
      <p:cxnSp>
        <p:nvCxnSpPr>
          <p:cNvPr id="6" name="Straight Connector 5"/>
          <p:cNvCxnSpPr/>
          <p:nvPr/>
        </p:nvCxnSpPr>
        <p:spPr>
          <a:xfrm>
            <a:off x="2759869"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895329"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93237" y="2563259"/>
            <a:ext cx="378630" cy="300210"/>
          </a:xfrm>
          <a:prstGeom prst="rect">
            <a:avLst/>
          </a:prstGeom>
          <a:noFill/>
        </p:spPr>
        <p:txBody>
          <a:bodyPr wrap="none" rtlCol="0">
            <a:spAutoFit/>
          </a:bodyPr>
          <a:lstStyle/>
          <a:p>
            <a:r>
              <a:rPr lang="en-US" sz="1351" dirty="0"/>
              <a:t>D7</a:t>
            </a:r>
          </a:p>
        </p:txBody>
      </p:sp>
      <p:sp>
        <p:nvSpPr>
          <p:cNvPr id="16" name="TextBox 15"/>
          <p:cNvSpPr txBox="1"/>
          <p:nvPr/>
        </p:nvSpPr>
        <p:spPr>
          <a:xfrm>
            <a:off x="2890783" y="2566616"/>
            <a:ext cx="378630" cy="300210"/>
          </a:xfrm>
          <a:prstGeom prst="rect">
            <a:avLst/>
          </a:prstGeom>
          <a:noFill/>
        </p:spPr>
        <p:txBody>
          <a:bodyPr wrap="none" rtlCol="0">
            <a:spAutoFit/>
          </a:bodyPr>
          <a:lstStyle/>
          <a:p>
            <a:r>
              <a:rPr lang="en-US" sz="1351" dirty="0"/>
              <a:t>D6</a:t>
            </a:r>
          </a:p>
        </p:txBody>
      </p:sp>
      <p:sp>
        <p:nvSpPr>
          <p:cNvPr id="17" name="TextBox 16"/>
          <p:cNvSpPr txBox="1"/>
          <p:nvPr/>
        </p:nvSpPr>
        <p:spPr>
          <a:xfrm>
            <a:off x="3179024" y="2568308"/>
            <a:ext cx="378630" cy="300210"/>
          </a:xfrm>
          <a:prstGeom prst="rect">
            <a:avLst/>
          </a:prstGeom>
          <a:noFill/>
        </p:spPr>
        <p:txBody>
          <a:bodyPr wrap="none" rtlCol="0">
            <a:spAutoFit/>
          </a:bodyPr>
          <a:lstStyle/>
          <a:p>
            <a:r>
              <a:rPr lang="en-US" sz="1351" dirty="0"/>
              <a:t>D5</a:t>
            </a:r>
          </a:p>
        </p:txBody>
      </p:sp>
      <p:sp>
        <p:nvSpPr>
          <p:cNvPr id="18" name="TextBox 17"/>
          <p:cNvSpPr txBox="1"/>
          <p:nvPr/>
        </p:nvSpPr>
        <p:spPr>
          <a:xfrm>
            <a:off x="3447291" y="2568308"/>
            <a:ext cx="378630" cy="300210"/>
          </a:xfrm>
          <a:prstGeom prst="rect">
            <a:avLst/>
          </a:prstGeom>
          <a:noFill/>
        </p:spPr>
        <p:txBody>
          <a:bodyPr wrap="none" rtlCol="0">
            <a:spAutoFit/>
          </a:bodyPr>
          <a:lstStyle/>
          <a:p>
            <a:r>
              <a:rPr lang="en-US" sz="1351" dirty="0"/>
              <a:t>D4</a:t>
            </a:r>
          </a:p>
        </p:txBody>
      </p:sp>
      <p:sp>
        <p:nvSpPr>
          <p:cNvPr id="19" name="TextBox 18"/>
          <p:cNvSpPr txBox="1"/>
          <p:nvPr/>
        </p:nvSpPr>
        <p:spPr>
          <a:xfrm>
            <a:off x="3768781" y="2568308"/>
            <a:ext cx="378630" cy="300210"/>
          </a:xfrm>
          <a:prstGeom prst="rect">
            <a:avLst/>
          </a:prstGeom>
          <a:noFill/>
        </p:spPr>
        <p:txBody>
          <a:bodyPr wrap="none" rtlCol="0">
            <a:spAutoFit/>
          </a:bodyPr>
          <a:lstStyle/>
          <a:p>
            <a:r>
              <a:rPr lang="en-US" sz="1351" dirty="0"/>
              <a:t>D3</a:t>
            </a:r>
          </a:p>
        </p:txBody>
      </p:sp>
      <p:sp>
        <p:nvSpPr>
          <p:cNvPr id="20" name="TextBox 19"/>
          <p:cNvSpPr txBox="1"/>
          <p:nvPr/>
        </p:nvSpPr>
        <p:spPr>
          <a:xfrm>
            <a:off x="4089288" y="2559097"/>
            <a:ext cx="378630" cy="300210"/>
          </a:xfrm>
          <a:prstGeom prst="rect">
            <a:avLst/>
          </a:prstGeom>
          <a:noFill/>
        </p:spPr>
        <p:txBody>
          <a:bodyPr wrap="none" rtlCol="0">
            <a:spAutoFit/>
          </a:bodyPr>
          <a:lstStyle/>
          <a:p>
            <a:r>
              <a:rPr lang="en-US" sz="1351" dirty="0"/>
              <a:t>D2</a:t>
            </a:r>
          </a:p>
        </p:txBody>
      </p:sp>
      <p:sp>
        <p:nvSpPr>
          <p:cNvPr id="21" name="TextBox 20"/>
          <p:cNvSpPr txBox="1"/>
          <p:nvPr/>
        </p:nvSpPr>
        <p:spPr>
          <a:xfrm>
            <a:off x="4367872" y="2566616"/>
            <a:ext cx="378630" cy="300210"/>
          </a:xfrm>
          <a:prstGeom prst="rect">
            <a:avLst/>
          </a:prstGeom>
          <a:noFill/>
        </p:spPr>
        <p:txBody>
          <a:bodyPr wrap="none" rtlCol="0">
            <a:spAutoFit/>
          </a:bodyPr>
          <a:lstStyle/>
          <a:p>
            <a:r>
              <a:rPr lang="en-US" sz="1351" dirty="0"/>
              <a:t>D1</a:t>
            </a:r>
          </a:p>
        </p:txBody>
      </p:sp>
      <p:sp>
        <p:nvSpPr>
          <p:cNvPr id="22" name="TextBox 21"/>
          <p:cNvSpPr txBox="1"/>
          <p:nvPr/>
        </p:nvSpPr>
        <p:spPr>
          <a:xfrm>
            <a:off x="4666499" y="2566616"/>
            <a:ext cx="378630" cy="300210"/>
          </a:xfrm>
          <a:prstGeom prst="rect">
            <a:avLst/>
          </a:prstGeom>
          <a:noFill/>
        </p:spPr>
        <p:txBody>
          <a:bodyPr wrap="none" rtlCol="0">
            <a:spAutoFit/>
          </a:bodyPr>
          <a:lstStyle/>
          <a:p>
            <a:r>
              <a:rPr lang="en-US" sz="1351" dirty="0"/>
              <a:t>D0</a:t>
            </a:r>
          </a:p>
        </p:txBody>
      </p:sp>
      <p:sp>
        <p:nvSpPr>
          <p:cNvPr id="24" name="TextBox 23"/>
          <p:cNvSpPr txBox="1"/>
          <p:nvPr/>
        </p:nvSpPr>
        <p:spPr>
          <a:xfrm>
            <a:off x="4954531" y="2566616"/>
            <a:ext cx="437940" cy="300210"/>
          </a:xfrm>
          <a:prstGeom prst="rect">
            <a:avLst/>
          </a:prstGeom>
          <a:noFill/>
        </p:spPr>
        <p:txBody>
          <a:bodyPr wrap="none" rtlCol="0">
            <a:spAutoFit/>
          </a:bodyPr>
          <a:lstStyle/>
          <a:p>
            <a:r>
              <a:rPr lang="en-US" sz="1351" dirty="0" err="1"/>
              <a:t>Ack</a:t>
            </a:r>
            <a:endParaRPr lang="en-US" sz="1351" dirty="0"/>
          </a:p>
        </p:txBody>
      </p:sp>
      <p:sp>
        <p:nvSpPr>
          <p:cNvPr id="25" name="TextBox 24"/>
          <p:cNvSpPr txBox="1"/>
          <p:nvPr/>
        </p:nvSpPr>
        <p:spPr>
          <a:xfrm>
            <a:off x="5943660" y="1763163"/>
            <a:ext cx="1897955" cy="715965"/>
          </a:xfrm>
          <a:prstGeom prst="rect">
            <a:avLst/>
          </a:prstGeom>
          <a:solidFill>
            <a:srgbClr val="FFFF00">
              <a:alpha val="28000"/>
            </a:srgbClr>
          </a:solidFill>
        </p:spPr>
        <p:txBody>
          <a:bodyPr wrap="none" rtlCol="0">
            <a:spAutoFit/>
          </a:bodyPr>
          <a:lstStyle/>
          <a:p>
            <a:r>
              <a:rPr lang="en-US" sz="1351" dirty="0"/>
              <a:t>Data rate = 100,000 bps.</a:t>
            </a:r>
          </a:p>
          <a:p>
            <a:endParaRPr lang="en-US" sz="1351" dirty="0"/>
          </a:p>
          <a:p>
            <a:r>
              <a:rPr lang="en-US" sz="1351" dirty="0"/>
              <a:t>10 us / bit</a:t>
            </a:r>
          </a:p>
        </p:txBody>
      </p:sp>
      <p:sp>
        <p:nvSpPr>
          <p:cNvPr id="26" name="TextBox 25"/>
          <p:cNvSpPr txBox="1"/>
          <p:nvPr/>
        </p:nvSpPr>
        <p:spPr>
          <a:xfrm>
            <a:off x="8401111" y="1513131"/>
            <a:ext cx="1482393" cy="1547475"/>
          </a:xfrm>
          <a:prstGeom prst="rect">
            <a:avLst/>
          </a:prstGeom>
          <a:solidFill>
            <a:srgbClr val="FFFF00">
              <a:alpha val="28000"/>
            </a:srgbClr>
          </a:solidFill>
        </p:spPr>
        <p:txBody>
          <a:bodyPr wrap="none" rtlCol="0">
            <a:spAutoFit/>
          </a:bodyPr>
          <a:lstStyle/>
          <a:p>
            <a:r>
              <a:rPr lang="en-US" sz="1351" dirty="0"/>
              <a:t>MCP4725 I2C DAC</a:t>
            </a:r>
          </a:p>
          <a:p>
            <a:r>
              <a:rPr lang="en-US" sz="1351" dirty="0"/>
              <a:t>Data = FFF</a:t>
            </a:r>
          </a:p>
          <a:p>
            <a:endParaRPr lang="en-US" sz="1351" dirty="0"/>
          </a:p>
          <a:p>
            <a:endParaRPr lang="en-US" sz="1351" dirty="0"/>
          </a:p>
          <a:p>
            <a:r>
              <a:rPr lang="en-US" sz="1351" dirty="0"/>
              <a:t>FFF/FFF * 5.0 volts</a:t>
            </a:r>
          </a:p>
          <a:p>
            <a:endParaRPr lang="en-US" sz="1351" dirty="0"/>
          </a:p>
          <a:p>
            <a:r>
              <a:rPr lang="en-US" sz="1351" dirty="0"/>
              <a:t>= 5.0</a:t>
            </a:r>
          </a:p>
        </p:txBody>
      </p:sp>
      <p:sp>
        <p:nvSpPr>
          <p:cNvPr id="27" name="Rectangle 26"/>
          <p:cNvSpPr/>
          <p:nvPr/>
        </p:nvSpPr>
        <p:spPr>
          <a:xfrm>
            <a:off x="3681772" y="387912"/>
            <a:ext cx="4685942" cy="369332"/>
          </a:xfrm>
          <a:prstGeom prst="rect">
            <a:avLst/>
          </a:prstGeom>
        </p:spPr>
        <p:txBody>
          <a:bodyPr wrap="square">
            <a:spAutoFit/>
          </a:bodyPr>
          <a:lstStyle/>
          <a:p>
            <a:r>
              <a:rPr lang="en-US" b="1" dirty="0">
                <a:solidFill>
                  <a:srgbClr val="002060"/>
                </a:solidFill>
              </a:rPr>
              <a:t>MCP4725  12 bit DAC  Waveform</a:t>
            </a:r>
            <a:endParaRPr lang="en-US" dirty="0"/>
          </a:p>
        </p:txBody>
      </p:sp>
      <p:sp>
        <p:nvSpPr>
          <p:cNvPr id="3" name="Footer Placeholder 2"/>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33</a:t>
            </a:fld>
            <a:endParaRPr lang="en-US"/>
          </a:p>
        </p:txBody>
      </p:sp>
      <p:cxnSp>
        <p:nvCxnSpPr>
          <p:cNvPr id="23" name="Straight Connector 22"/>
          <p:cNvCxnSpPr/>
          <p:nvPr/>
        </p:nvCxnSpPr>
        <p:spPr>
          <a:xfrm>
            <a:off x="3067517" y="3190832"/>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202977" y="3190832"/>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349528"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484988"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664257" y="3190832"/>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99717" y="3190832"/>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946268"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81728"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249504" y="3190832"/>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384964" y="3190832"/>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548606"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684066"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839164"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974624"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138267"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273727" y="3216469"/>
            <a:ext cx="0" cy="1693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667663" y="4854146"/>
            <a:ext cx="272832" cy="300210"/>
          </a:xfrm>
          <a:prstGeom prst="rect">
            <a:avLst/>
          </a:prstGeom>
          <a:noFill/>
        </p:spPr>
        <p:txBody>
          <a:bodyPr wrap="none" rtlCol="0">
            <a:spAutoFit/>
          </a:bodyPr>
          <a:lstStyle/>
          <a:p>
            <a:r>
              <a:rPr lang="en-US" sz="1351" dirty="0"/>
              <a:t>1</a:t>
            </a:r>
          </a:p>
        </p:txBody>
      </p:sp>
      <p:sp>
        <p:nvSpPr>
          <p:cNvPr id="46" name="TextBox 45"/>
          <p:cNvSpPr txBox="1"/>
          <p:nvPr/>
        </p:nvSpPr>
        <p:spPr>
          <a:xfrm>
            <a:off x="3888108" y="4846328"/>
            <a:ext cx="272832" cy="300210"/>
          </a:xfrm>
          <a:prstGeom prst="rect">
            <a:avLst/>
          </a:prstGeom>
          <a:noFill/>
        </p:spPr>
        <p:txBody>
          <a:bodyPr wrap="none" rtlCol="0">
            <a:spAutoFit/>
          </a:bodyPr>
          <a:lstStyle/>
          <a:p>
            <a:r>
              <a:rPr lang="en-US" sz="1351" dirty="0"/>
              <a:t>0</a:t>
            </a:r>
          </a:p>
        </p:txBody>
      </p:sp>
      <p:sp>
        <p:nvSpPr>
          <p:cNvPr id="47" name="TextBox 46"/>
          <p:cNvSpPr txBox="1"/>
          <p:nvPr/>
        </p:nvSpPr>
        <p:spPr>
          <a:xfrm>
            <a:off x="2995763" y="4847480"/>
            <a:ext cx="272832" cy="300210"/>
          </a:xfrm>
          <a:prstGeom prst="rect">
            <a:avLst/>
          </a:prstGeom>
          <a:noFill/>
        </p:spPr>
        <p:txBody>
          <a:bodyPr wrap="none" rtlCol="0">
            <a:spAutoFit/>
          </a:bodyPr>
          <a:lstStyle/>
          <a:p>
            <a:r>
              <a:rPr lang="en-US" sz="1351" dirty="0"/>
              <a:t>0</a:t>
            </a:r>
          </a:p>
        </p:txBody>
      </p:sp>
      <p:sp>
        <p:nvSpPr>
          <p:cNvPr id="48" name="TextBox 47"/>
          <p:cNvSpPr txBox="1"/>
          <p:nvPr/>
        </p:nvSpPr>
        <p:spPr>
          <a:xfrm>
            <a:off x="3290345" y="4854146"/>
            <a:ext cx="272832" cy="300210"/>
          </a:xfrm>
          <a:prstGeom prst="rect">
            <a:avLst/>
          </a:prstGeom>
          <a:noFill/>
        </p:spPr>
        <p:txBody>
          <a:bodyPr wrap="none" rtlCol="0">
            <a:spAutoFit/>
          </a:bodyPr>
          <a:lstStyle/>
          <a:p>
            <a:r>
              <a:rPr lang="en-US" sz="1351" dirty="0"/>
              <a:t>0</a:t>
            </a:r>
          </a:p>
        </p:txBody>
      </p:sp>
      <p:sp>
        <p:nvSpPr>
          <p:cNvPr id="50" name="TextBox 49"/>
          <p:cNvSpPr txBox="1"/>
          <p:nvPr/>
        </p:nvSpPr>
        <p:spPr>
          <a:xfrm>
            <a:off x="4754106" y="4847291"/>
            <a:ext cx="272832" cy="300210"/>
          </a:xfrm>
          <a:prstGeom prst="rect">
            <a:avLst/>
          </a:prstGeom>
          <a:noFill/>
        </p:spPr>
        <p:txBody>
          <a:bodyPr wrap="none" rtlCol="0">
            <a:spAutoFit/>
          </a:bodyPr>
          <a:lstStyle/>
          <a:p>
            <a:r>
              <a:rPr lang="en-US" sz="1351" dirty="0"/>
              <a:t>0</a:t>
            </a:r>
          </a:p>
        </p:txBody>
      </p:sp>
      <p:sp>
        <p:nvSpPr>
          <p:cNvPr id="51" name="TextBox 50"/>
          <p:cNvSpPr txBox="1"/>
          <p:nvPr/>
        </p:nvSpPr>
        <p:spPr>
          <a:xfrm>
            <a:off x="3586194" y="4854146"/>
            <a:ext cx="272832" cy="300210"/>
          </a:xfrm>
          <a:prstGeom prst="rect">
            <a:avLst/>
          </a:prstGeom>
          <a:noFill/>
        </p:spPr>
        <p:txBody>
          <a:bodyPr wrap="none" rtlCol="0">
            <a:spAutoFit/>
          </a:bodyPr>
          <a:lstStyle/>
          <a:p>
            <a:r>
              <a:rPr lang="en-US" sz="1351" dirty="0"/>
              <a:t>0</a:t>
            </a:r>
          </a:p>
        </p:txBody>
      </p:sp>
      <p:sp>
        <p:nvSpPr>
          <p:cNvPr id="52" name="TextBox 51"/>
          <p:cNvSpPr txBox="1"/>
          <p:nvPr/>
        </p:nvSpPr>
        <p:spPr>
          <a:xfrm>
            <a:off x="4182277" y="4835429"/>
            <a:ext cx="272832" cy="300210"/>
          </a:xfrm>
          <a:prstGeom prst="rect">
            <a:avLst/>
          </a:prstGeom>
          <a:noFill/>
        </p:spPr>
        <p:txBody>
          <a:bodyPr wrap="none" rtlCol="0">
            <a:spAutoFit/>
          </a:bodyPr>
          <a:lstStyle/>
          <a:p>
            <a:r>
              <a:rPr lang="en-US" sz="1351" dirty="0"/>
              <a:t>1</a:t>
            </a:r>
          </a:p>
        </p:txBody>
      </p:sp>
      <p:sp>
        <p:nvSpPr>
          <p:cNvPr id="53" name="TextBox 52"/>
          <p:cNvSpPr txBox="1"/>
          <p:nvPr/>
        </p:nvSpPr>
        <p:spPr>
          <a:xfrm>
            <a:off x="4470275" y="4846328"/>
            <a:ext cx="272832" cy="300210"/>
          </a:xfrm>
          <a:prstGeom prst="rect">
            <a:avLst/>
          </a:prstGeom>
          <a:noFill/>
        </p:spPr>
        <p:txBody>
          <a:bodyPr wrap="none" rtlCol="0">
            <a:spAutoFit/>
          </a:bodyPr>
          <a:lstStyle/>
          <a:p>
            <a:r>
              <a:rPr lang="en-US" sz="1351" dirty="0" smtClean="0"/>
              <a:t>0</a:t>
            </a:r>
            <a:endParaRPr lang="en-US" sz="1351" dirty="0"/>
          </a:p>
        </p:txBody>
      </p:sp>
      <p:sp>
        <p:nvSpPr>
          <p:cNvPr id="4" name="Rectangle 3"/>
          <p:cNvSpPr/>
          <p:nvPr/>
        </p:nvSpPr>
        <p:spPr>
          <a:xfrm>
            <a:off x="2779907" y="3216469"/>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3078977" y="3190832"/>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3363026" y="3160099"/>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3677539" y="3173565"/>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3964143" y="3184726"/>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4259296" y="3184726"/>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4568918" y="3208772"/>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843655" y="3222903"/>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5151087" y="3222903"/>
            <a:ext cx="110876" cy="1693069"/>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031860" y="4854146"/>
            <a:ext cx="420308" cy="300210"/>
          </a:xfrm>
          <a:prstGeom prst="rect">
            <a:avLst/>
          </a:prstGeom>
          <a:noFill/>
        </p:spPr>
        <p:txBody>
          <a:bodyPr wrap="none" rtlCol="0">
            <a:spAutoFit/>
          </a:bodyPr>
          <a:lstStyle/>
          <a:p>
            <a:r>
              <a:rPr lang="en-US" sz="1351" dirty="0" err="1" smtClean="0"/>
              <a:t>ack</a:t>
            </a:r>
            <a:endParaRPr lang="en-US" sz="1351" dirty="0"/>
          </a:p>
        </p:txBody>
      </p:sp>
      <p:sp>
        <p:nvSpPr>
          <p:cNvPr id="63" name="TextBox 62"/>
          <p:cNvSpPr txBox="1"/>
          <p:nvPr/>
        </p:nvSpPr>
        <p:spPr>
          <a:xfrm>
            <a:off x="2315067" y="4615762"/>
            <a:ext cx="481222" cy="300210"/>
          </a:xfrm>
          <a:prstGeom prst="rect">
            <a:avLst/>
          </a:prstGeom>
          <a:noFill/>
        </p:spPr>
        <p:txBody>
          <a:bodyPr wrap="none" rtlCol="0">
            <a:spAutoFit/>
          </a:bodyPr>
          <a:lstStyle/>
          <a:p>
            <a:r>
              <a:rPr lang="en-US" sz="1351" dirty="0" err="1" smtClean="0"/>
              <a:t>msb</a:t>
            </a:r>
            <a:endParaRPr lang="en-US" sz="1351" dirty="0"/>
          </a:p>
        </p:txBody>
      </p:sp>
      <p:sp>
        <p:nvSpPr>
          <p:cNvPr id="64" name="TextBox 63"/>
          <p:cNvSpPr txBox="1"/>
          <p:nvPr/>
        </p:nvSpPr>
        <p:spPr>
          <a:xfrm>
            <a:off x="8449228" y="3785148"/>
            <a:ext cx="2250233" cy="2308324"/>
          </a:xfrm>
          <a:prstGeom prst="rect">
            <a:avLst/>
          </a:prstGeom>
          <a:noFill/>
          <a:ln w="22225">
            <a:solidFill>
              <a:schemeClr val="accent1"/>
            </a:solidFill>
          </a:ln>
        </p:spPr>
        <p:txBody>
          <a:bodyPr wrap="square" rtlCol="0">
            <a:spAutoFit/>
          </a:bodyPr>
          <a:lstStyle/>
          <a:p>
            <a:r>
              <a:rPr lang="en-US" dirty="0" smtClean="0">
                <a:solidFill>
                  <a:srgbClr val="FF0000"/>
                </a:solidFill>
              </a:rPr>
              <a:t>Based on this scope screen capture; determine the approximate clock frequency. </a:t>
            </a:r>
          </a:p>
          <a:p>
            <a:endParaRPr lang="en-US" dirty="0">
              <a:solidFill>
                <a:srgbClr val="FF0000"/>
              </a:solidFill>
            </a:endParaRPr>
          </a:p>
          <a:p>
            <a:r>
              <a:rPr lang="en-US" dirty="0" smtClean="0">
                <a:solidFill>
                  <a:srgbClr val="FF0000"/>
                </a:solidFill>
              </a:rPr>
              <a:t>Note: </a:t>
            </a:r>
            <a:r>
              <a:rPr lang="en-US" dirty="0" err="1" smtClean="0">
                <a:solidFill>
                  <a:srgbClr val="FF0000"/>
                </a:solidFill>
              </a:rPr>
              <a:t>Horiz</a:t>
            </a:r>
            <a:r>
              <a:rPr lang="en-US" dirty="0" smtClean="0">
                <a:solidFill>
                  <a:srgbClr val="FF0000"/>
                </a:solidFill>
              </a:rPr>
              <a:t> time ref = 20 us/div.</a:t>
            </a:r>
            <a:endParaRPr lang="en-US" dirty="0">
              <a:solidFill>
                <a:srgbClr val="FF0000"/>
              </a:solidFill>
            </a:endParaRPr>
          </a:p>
        </p:txBody>
      </p:sp>
    </p:spTree>
    <p:extLst>
      <p:ext uri="{BB962C8B-B14F-4D97-AF65-F5344CB8AC3E}">
        <p14:creationId xmlns:p14="http://schemas.microsoft.com/office/powerpoint/2010/main" val="261874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45459" y="1075138"/>
            <a:ext cx="6909759" cy="4382691"/>
          </a:xfrm>
          <a:prstGeom prst="rect">
            <a:avLst/>
          </a:prstGeom>
        </p:spPr>
      </p:pic>
      <p:pic>
        <p:nvPicPr>
          <p:cNvPr id="4" name="Picture 3"/>
          <p:cNvPicPr>
            <a:picLocks noChangeAspect="1"/>
          </p:cNvPicPr>
          <p:nvPr/>
        </p:nvPicPr>
        <p:blipFill>
          <a:blip r:embed="rId3"/>
          <a:stretch>
            <a:fillRect/>
          </a:stretch>
        </p:blipFill>
        <p:spPr>
          <a:xfrm>
            <a:off x="6191227" y="1864524"/>
            <a:ext cx="1790727" cy="1871663"/>
          </a:xfrm>
          <a:prstGeom prst="rect">
            <a:avLst/>
          </a:prstGeom>
        </p:spPr>
      </p:pic>
      <p:pic>
        <p:nvPicPr>
          <p:cNvPr id="5" name="Picture 4"/>
          <p:cNvPicPr>
            <a:picLocks noChangeAspect="1"/>
          </p:cNvPicPr>
          <p:nvPr/>
        </p:nvPicPr>
        <p:blipFill>
          <a:blip r:embed="rId4"/>
          <a:stretch>
            <a:fillRect/>
          </a:stretch>
        </p:blipFill>
        <p:spPr>
          <a:xfrm>
            <a:off x="7476500" y="4207670"/>
            <a:ext cx="1178719" cy="1250156"/>
          </a:xfrm>
          <a:prstGeom prst="rect">
            <a:avLst/>
          </a:prstGeom>
        </p:spPr>
      </p:pic>
      <p:sp>
        <p:nvSpPr>
          <p:cNvPr id="6" name="TextBox 5"/>
          <p:cNvSpPr txBox="1"/>
          <p:nvPr/>
        </p:nvSpPr>
        <p:spPr>
          <a:xfrm>
            <a:off x="8367715" y="1228728"/>
            <a:ext cx="1993107" cy="2586862"/>
          </a:xfrm>
          <a:prstGeom prst="rect">
            <a:avLst/>
          </a:prstGeom>
          <a:solidFill>
            <a:srgbClr val="FFFF00">
              <a:alpha val="28000"/>
            </a:srgbClr>
          </a:solidFill>
        </p:spPr>
        <p:txBody>
          <a:bodyPr wrap="square" rtlCol="0">
            <a:spAutoFit/>
          </a:bodyPr>
          <a:lstStyle/>
          <a:p>
            <a:r>
              <a:rPr lang="en-US" sz="1351" dirty="0"/>
              <a:t>MCP4725 I2C DAC</a:t>
            </a:r>
          </a:p>
          <a:p>
            <a:r>
              <a:rPr lang="en-US" sz="1351" dirty="0"/>
              <a:t>Data = 0x7AD</a:t>
            </a:r>
          </a:p>
          <a:p>
            <a:r>
              <a:rPr lang="en-US" sz="1351" dirty="0"/>
              <a:t>First 12 bits of the two byte number</a:t>
            </a:r>
          </a:p>
          <a:p>
            <a:endParaRPr lang="en-US" sz="1351" dirty="0"/>
          </a:p>
          <a:p>
            <a:r>
              <a:rPr lang="en-US" sz="1351" dirty="0"/>
              <a:t>= 1965 decimal</a:t>
            </a:r>
          </a:p>
          <a:p>
            <a:endParaRPr lang="en-US" sz="1351" dirty="0"/>
          </a:p>
          <a:p>
            <a:r>
              <a:rPr lang="en-US" sz="1351" dirty="0"/>
              <a:t>1965/4096</a:t>
            </a:r>
          </a:p>
          <a:p>
            <a:r>
              <a:rPr lang="en-US" sz="1351" dirty="0"/>
              <a:t>= 0.4797</a:t>
            </a:r>
          </a:p>
          <a:p>
            <a:endParaRPr lang="en-US" sz="1351" dirty="0"/>
          </a:p>
          <a:p>
            <a:r>
              <a:rPr lang="en-US" sz="1351" dirty="0"/>
              <a:t>0.4797 * 5.0 volts</a:t>
            </a:r>
          </a:p>
          <a:p>
            <a:r>
              <a:rPr lang="en-US" sz="1351" dirty="0"/>
              <a:t>= 2.4 volts.</a:t>
            </a:r>
          </a:p>
        </p:txBody>
      </p:sp>
      <p:sp>
        <p:nvSpPr>
          <p:cNvPr id="7" name="Rectangle 6"/>
          <p:cNvSpPr/>
          <p:nvPr/>
        </p:nvSpPr>
        <p:spPr>
          <a:xfrm>
            <a:off x="3681772" y="387912"/>
            <a:ext cx="4685942" cy="369332"/>
          </a:xfrm>
          <a:prstGeom prst="rect">
            <a:avLst/>
          </a:prstGeom>
        </p:spPr>
        <p:txBody>
          <a:bodyPr wrap="square">
            <a:spAutoFit/>
          </a:bodyPr>
          <a:lstStyle/>
          <a:p>
            <a:r>
              <a:rPr lang="en-US" b="1" dirty="0">
                <a:solidFill>
                  <a:srgbClr val="002060"/>
                </a:solidFill>
              </a:rPr>
              <a:t>MCP4725  12 bit DAC  (Arduino sketch)</a:t>
            </a:r>
            <a:endParaRPr lang="en-US" dirty="0"/>
          </a:p>
        </p:txBody>
      </p:sp>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5E7F1AF1-96A1-4BAC-99C9-7D8BFD3C4230}" type="slidenum">
              <a:rPr lang="en-US" smtClean="0"/>
              <a:t>34</a:t>
            </a:fld>
            <a:endParaRPr lang="en-US"/>
          </a:p>
        </p:txBody>
      </p:sp>
      <p:sp>
        <p:nvSpPr>
          <p:cNvPr id="9" name="TextBox 8"/>
          <p:cNvSpPr txBox="1"/>
          <p:nvPr/>
        </p:nvSpPr>
        <p:spPr>
          <a:xfrm>
            <a:off x="9103567" y="4116473"/>
            <a:ext cx="2250233" cy="646331"/>
          </a:xfrm>
          <a:prstGeom prst="rect">
            <a:avLst/>
          </a:prstGeom>
          <a:noFill/>
          <a:ln w="22225">
            <a:solidFill>
              <a:schemeClr val="accent1"/>
            </a:solidFill>
          </a:ln>
        </p:spPr>
        <p:txBody>
          <a:bodyPr wrap="square" rtlCol="0">
            <a:spAutoFit/>
          </a:bodyPr>
          <a:lstStyle/>
          <a:p>
            <a:r>
              <a:rPr lang="en-US" dirty="0" smtClean="0">
                <a:solidFill>
                  <a:srgbClr val="FF0000"/>
                </a:solidFill>
              </a:rPr>
              <a:t>The DAC uses ______ bits?</a:t>
            </a:r>
            <a:endParaRPr lang="en-US" dirty="0">
              <a:solidFill>
                <a:srgbClr val="FF0000"/>
              </a:solidFill>
            </a:endParaRPr>
          </a:p>
        </p:txBody>
      </p:sp>
      <p:sp>
        <p:nvSpPr>
          <p:cNvPr id="10" name="TextBox 9"/>
          <p:cNvSpPr txBox="1"/>
          <p:nvPr/>
        </p:nvSpPr>
        <p:spPr>
          <a:xfrm>
            <a:off x="9103567" y="4937592"/>
            <a:ext cx="2250233" cy="1200329"/>
          </a:xfrm>
          <a:prstGeom prst="rect">
            <a:avLst/>
          </a:prstGeom>
          <a:noFill/>
          <a:ln w="22225">
            <a:solidFill>
              <a:schemeClr val="accent1"/>
            </a:solidFill>
          </a:ln>
        </p:spPr>
        <p:txBody>
          <a:bodyPr wrap="square" rtlCol="0">
            <a:spAutoFit/>
          </a:bodyPr>
          <a:lstStyle/>
          <a:p>
            <a:r>
              <a:rPr lang="en-US" dirty="0" smtClean="0">
                <a:solidFill>
                  <a:srgbClr val="FF0000"/>
                </a:solidFill>
              </a:rPr>
              <a:t>If the 7A in the data changed to 4D the o/p voltage would equal?</a:t>
            </a:r>
            <a:endParaRPr lang="en-US" dirty="0">
              <a:solidFill>
                <a:srgbClr val="FF0000"/>
              </a:solidFill>
            </a:endParaRPr>
          </a:p>
        </p:txBody>
      </p:sp>
      <p:sp>
        <p:nvSpPr>
          <p:cNvPr id="11" name="TextBox 10"/>
          <p:cNvSpPr txBox="1"/>
          <p:nvPr/>
        </p:nvSpPr>
        <p:spPr>
          <a:xfrm>
            <a:off x="3774510" y="5260758"/>
            <a:ext cx="2250233" cy="646331"/>
          </a:xfrm>
          <a:prstGeom prst="rect">
            <a:avLst/>
          </a:prstGeom>
          <a:noFill/>
          <a:ln w="22225">
            <a:solidFill>
              <a:schemeClr val="accent1"/>
            </a:solidFill>
          </a:ln>
        </p:spPr>
        <p:txBody>
          <a:bodyPr wrap="square" rtlCol="0">
            <a:spAutoFit/>
          </a:bodyPr>
          <a:lstStyle/>
          <a:p>
            <a:r>
              <a:rPr lang="en-US" dirty="0" smtClean="0">
                <a:solidFill>
                  <a:srgbClr val="FF0000"/>
                </a:solidFill>
              </a:rPr>
              <a:t>The DAC I2C address equals?</a:t>
            </a:r>
            <a:endParaRPr lang="en-US" dirty="0">
              <a:solidFill>
                <a:srgbClr val="FF0000"/>
              </a:solidFill>
            </a:endParaRPr>
          </a:p>
        </p:txBody>
      </p:sp>
    </p:spTree>
    <p:extLst>
      <p:ext uri="{BB962C8B-B14F-4D97-AF65-F5344CB8AC3E}">
        <p14:creationId xmlns:p14="http://schemas.microsoft.com/office/powerpoint/2010/main" val="1178795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06365" y="379238"/>
            <a:ext cx="6865144" cy="4571465"/>
          </a:xfrm>
          <a:prstGeom prst="rect">
            <a:avLst/>
          </a:prstGeom>
        </p:spPr>
      </p:pic>
      <p:sp>
        <p:nvSpPr>
          <p:cNvPr id="5" name="Rectangle 4"/>
          <p:cNvSpPr/>
          <p:nvPr/>
        </p:nvSpPr>
        <p:spPr>
          <a:xfrm>
            <a:off x="5737324" y="437828"/>
            <a:ext cx="4253087" cy="300210"/>
          </a:xfrm>
          <a:prstGeom prst="rect">
            <a:avLst/>
          </a:prstGeom>
        </p:spPr>
        <p:txBody>
          <a:bodyPr wrap="none">
            <a:spAutoFit/>
          </a:bodyPr>
          <a:lstStyle/>
          <a:p>
            <a:r>
              <a:rPr lang="en-US" sz="1351" dirty="0">
                <a:solidFill>
                  <a:srgbClr val="333333"/>
                </a:solidFill>
                <a:latin typeface="Helvetica Neue"/>
              </a:rPr>
              <a:t>American Standard Code for Information Interchange</a:t>
            </a:r>
            <a:endParaRPr lang="en-US" sz="1351" dirty="0"/>
          </a:p>
        </p:txBody>
      </p:sp>
      <p:sp>
        <p:nvSpPr>
          <p:cNvPr id="2" name="TextBox 1"/>
          <p:cNvSpPr txBox="1"/>
          <p:nvPr/>
        </p:nvSpPr>
        <p:spPr>
          <a:xfrm>
            <a:off x="2006365" y="5173362"/>
            <a:ext cx="7165038" cy="923330"/>
          </a:xfrm>
          <a:prstGeom prst="rect">
            <a:avLst/>
          </a:prstGeom>
          <a:noFill/>
        </p:spPr>
        <p:txBody>
          <a:bodyPr wrap="none" rtlCol="0">
            <a:spAutoFit/>
          </a:bodyPr>
          <a:lstStyle/>
          <a:p>
            <a:r>
              <a:rPr lang="en-US" dirty="0"/>
              <a:t>The ASCII table shows the standard code used to transfer characters.</a:t>
            </a:r>
          </a:p>
          <a:p>
            <a:endParaRPr lang="en-US" dirty="0"/>
          </a:p>
          <a:p>
            <a:r>
              <a:rPr lang="en-US" dirty="0"/>
              <a:t>Examples:  “1” = 0x31,   “A”  = 0x41       “U”   = 0x55  or 01010101 in binary </a:t>
            </a:r>
          </a:p>
        </p:txBody>
      </p:sp>
      <p:sp>
        <p:nvSpPr>
          <p:cNvPr id="3" name="Rounded Rectangle 2"/>
          <p:cNvSpPr/>
          <p:nvPr/>
        </p:nvSpPr>
        <p:spPr>
          <a:xfrm>
            <a:off x="4329648" y="3059455"/>
            <a:ext cx="1226633" cy="116412"/>
          </a:xfrm>
          <a:prstGeom prst="round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ounded Rectangle 5"/>
          <p:cNvSpPr/>
          <p:nvPr/>
        </p:nvSpPr>
        <p:spPr>
          <a:xfrm>
            <a:off x="5810530" y="3541187"/>
            <a:ext cx="1226633" cy="116412"/>
          </a:xfrm>
          <a:prstGeom prst="round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ounded Rectangle 6"/>
          <p:cNvSpPr/>
          <p:nvPr/>
        </p:nvSpPr>
        <p:spPr>
          <a:xfrm>
            <a:off x="5810530" y="1133845"/>
            <a:ext cx="1226633" cy="131474"/>
          </a:xfrm>
          <a:prstGeom prst="round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ounded Rectangle 7"/>
          <p:cNvSpPr/>
          <p:nvPr/>
        </p:nvSpPr>
        <p:spPr>
          <a:xfrm>
            <a:off x="7250550" y="1133846"/>
            <a:ext cx="1226633" cy="131473"/>
          </a:xfrm>
          <a:prstGeom prst="round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ooter Placeholder 8"/>
          <p:cNvSpPr>
            <a:spLocks noGrp="1"/>
          </p:cNvSpPr>
          <p:nvPr>
            <p:ph type="ftr" sz="quarter" idx="11"/>
          </p:nvPr>
        </p:nvSpPr>
        <p:spPr/>
        <p:txBody>
          <a:bodyPr/>
          <a:lstStyle/>
          <a:p>
            <a:r>
              <a:rPr lang="en-US" smtClean="0"/>
              <a:t>CAM8302E  F2018 Exam Review</a:t>
            </a:r>
            <a:endParaRPr lang="en-US"/>
          </a:p>
        </p:txBody>
      </p:sp>
      <p:sp>
        <p:nvSpPr>
          <p:cNvPr id="10" name="Slide Number Placeholder 9"/>
          <p:cNvSpPr>
            <a:spLocks noGrp="1"/>
          </p:cNvSpPr>
          <p:nvPr>
            <p:ph type="sldNum" sz="quarter" idx="12"/>
          </p:nvPr>
        </p:nvSpPr>
        <p:spPr/>
        <p:txBody>
          <a:bodyPr/>
          <a:lstStyle/>
          <a:p>
            <a:fld id="{5E7F1AF1-96A1-4BAC-99C9-7D8BFD3C4230}" type="slidenum">
              <a:rPr lang="en-US" smtClean="0"/>
              <a:t>35</a:t>
            </a:fld>
            <a:endParaRPr lang="en-US"/>
          </a:p>
        </p:txBody>
      </p:sp>
      <p:sp>
        <p:nvSpPr>
          <p:cNvPr id="11" name="TextBox 10"/>
          <p:cNvSpPr txBox="1"/>
          <p:nvPr/>
        </p:nvSpPr>
        <p:spPr>
          <a:xfrm>
            <a:off x="9084897" y="997696"/>
            <a:ext cx="2457070" cy="1200329"/>
          </a:xfrm>
          <a:prstGeom prst="rect">
            <a:avLst/>
          </a:prstGeom>
          <a:noFill/>
          <a:ln w="22225">
            <a:solidFill>
              <a:schemeClr val="accent1"/>
            </a:solidFill>
          </a:ln>
        </p:spPr>
        <p:txBody>
          <a:bodyPr wrap="square" rtlCol="0">
            <a:spAutoFit/>
          </a:bodyPr>
          <a:lstStyle/>
          <a:p>
            <a:r>
              <a:rPr lang="en-US" dirty="0" smtClean="0">
                <a:solidFill>
                  <a:srgbClr val="FF0000"/>
                </a:solidFill>
              </a:rPr>
              <a:t>What is the ASCII code for the number “5” and the uppercase letter “j”?</a:t>
            </a:r>
            <a:endParaRPr lang="en-US" dirty="0">
              <a:solidFill>
                <a:srgbClr val="FF0000"/>
              </a:solidFill>
            </a:endParaRPr>
          </a:p>
        </p:txBody>
      </p:sp>
    </p:spTree>
    <p:extLst>
      <p:ext uri="{BB962C8B-B14F-4D97-AF65-F5344CB8AC3E}">
        <p14:creationId xmlns:p14="http://schemas.microsoft.com/office/powerpoint/2010/main" val="15478429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2420" y="197977"/>
            <a:ext cx="6167438" cy="2504783"/>
          </a:xfrm>
          <a:prstGeom prst="rect">
            <a:avLst/>
          </a:prstGeom>
        </p:spPr>
      </p:pic>
      <p:pic>
        <p:nvPicPr>
          <p:cNvPr id="3" name="Picture 2"/>
          <p:cNvPicPr>
            <a:picLocks noChangeAspect="1"/>
          </p:cNvPicPr>
          <p:nvPr/>
        </p:nvPicPr>
        <p:blipFill>
          <a:blip r:embed="rId3"/>
          <a:stretch>
            <a:fillRect/>
          </a:stretch>
        </p:blipFill>
        <p:spPr>
          <a:xfrm>
            <a:off x="1922420" y="3278790"/>
            <a:ext cx="5579858" cy="2332564"/>
          </a:xfrm>
          <a:prstGeom prst="rect">
            <a:avLst/>
          </a:prstGeom>
        </p:spPr>
      </p:pic>
      <p:sp>
        <p:nvSpPr>
          <p:cNvPr id="6" name="Rectangle 5"/>
          <p:cNvSpPr/>
          <p:nvPr/>
        </p:nvSpPr>
        <p:spPr>
          <a:xfrm>
            <a:off x="8314824" y="509679"/>
            <a:ext cx="2036983" cy="1754326"/>
          </a:xfrm>
          <a:prstGeom prst="rect">
            <a:avLst/>
          </a:prstGeom>
        </p:spPr>
        <p:txBody>
          <a:bodyPr wrap="square">
            <a:spAutoFit/>
          </a:bodyPr>
          <a:lstStyle/>
          <a:p>
            <a:r>
              <a:rPr lang="en-US" dirty="0"/>
              <a:t>An RS-232 serial connector has 9 pins. At least 3 pins are required to transmit and receive data</a:t>
            </a:r>
          </a:p>
        </p:txBody>
      </p:sp>
      <p:sp>
        <p:nvSpPr>
          <p:cNvPr id="7" name="Rectangle 6"/>
          <p:cNvSpPr/>
          <p:nvPr/>
        </p:nvSpPr>
        <p:spPr>
          <a:xfrm>
            <a:off x="7998630" y="3158876"/>
            <a:ext cx="2036983" cy="3139321"/>
          </a:xfrm>
          <a:prstGeom prst="rect">
            <a:avLst/>
          </a:prstGeom>
        </p:spPr>
        <p:txBody>
          <a:bodyPr wrap="square">
            <a:spAutoFit/>
          </a:bodyPr>
          <a:lstStyle/>
          <a:p>
            <a:r>
              <a:rPr lang="en-US" dirty="0"/>
              <a:t>At TTL level the data begins with a low start bit, 8 data bits and a high stop bit.</a:t>
            </a:r>
          </a:p>
          <a:p>
            <a:endParaRPr lang="en-US" dirty="0"/>
          </a:p>
          <a:p>
            <a:r>
              <a:rPr lang="en-US" dirty="0"/>
              <a:t>To transmit at greater distance RS-232 levels are used. Typical values are +/- 12 volts.</a:t>
            </a:r>
          </a:p>
        </p:txBody>
      </p:sp>
      <p:sp>
        <p:nvSpPr>
          <p:cNvPr id="8" name="Rectangle 7"/>
          <p:cNvSpPr/>
          <p:nvPr/>
        </p:nvSpPr>
        <p:spPr>
          <a:xfrm>
            <a:off x="1797466" y="2885489"/>
            <a:ext cx="830651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5E7F1AF1-96A1-4BAC-99C9-7D8BFD3C4230}" type="slidenum">
              <a:rPr lang="en-US" smtClean="0"/>
              <a:t>36</a:t>
            </a:fld>
            <a:endParaRPr lang="en-US"/>
          </a:p>
        </p:txBody>
      </p:sp>
      <p:sp>
        <p:nvSpPr>
          <p:cNvPr id="9" name="TextBox 8"/>
          <p:cNvSpPr txBox="1"/>
          <p:nvPr/>
        </p:nvSpPr>
        <p:spPr>
          <a:xfrm>
            <a:off x="1096102" y="5616520"/>
            <a:ext cx="2250233" cy="646331"/>
          </a:xfrm>
          <a:prstGeom prst="rect">
            <a:avLst/>
          </a:prstGeom>
          <a:noFill/>
          <a:ln w="22225">
            <a:solidFill>
              <a:schemeClr val="accent1"/>
            </a:solidFill>
          </a:ln>
        </p:spPr>
        <p:txBody>
          <a:bodyPr wrap="square" rtlCol="0">
            <a:spAutoFit/>
          </a:bodyPr>
          <a:lstStyle/>
          <a:p>
            <a:r>
              <a:rPr lang="en-US" dirty="0" smtClean="0">
                <a:solidFill>
                  <a:srgbClr val="FF0000"/>
                </a:solidFill>
              </a:rPr>
              <a:t>Do RS-232 levels go to a negative voltage?</a:t>
            </a:r>
            <a:endParaRPr lang="en-US" dirty="0">
              <a:solidFill>
                <a:srgbClr val="FF0000"/>
              </a:solidFill>
            </a:endParaRPr>
          </a:p>
        </p:txBody>
      </p:sp>
      <p:sp>
        <p:nvSpPr>
          <p:cNvPr id="10" name="TextBox 9"/>
          <p:cNvSpPr txBox="1"/>
          <p:nvPr/>
        </p:nvSpPr>
        <p:spPr>
          <a:xfrm>
            <a:off x="3543888" y="5611354"/>
            <a:ext cx="4059636" cy="646331"/>
          </a:xfrm>
          <a:prstGeom prst="rect">
            <a:avLst/>
          </a:prstGeom>
          <a:noFill/>
          <a:ln w="22225">
            <a:solidFill>
              <a:schemeClr val="accent1"/>
            </a:solidFill>
          </a:ln>
        </p:spPr>
        <p:txBody>
          <a:bodyPr wrap="square" rtlCol="0">
            <a:spAutoFit/>
          </a:bodyPr>
          <a:lstStyle/>
          <a:p>
            <a:r>
              <a:rPr lang="en-US" dirty="0" smtClean="0">
                <a:solidFill>
                  <a:srgbClr val="FF0000"/>
                </a:solidFill>
              </a:rPr>
              <a:t>If the logic level of the TXD signal is 5.0 volts the RS-232 level equals _____ volts.</a:t>
            </a:r>
            <a:endParaRPr lang="en-US" dirty="0">
              <a:solidFill>
                <a:srgbClr val="FF0000"/>
              </a:solidFill>
            </a:endParaRPr>
          </a:p>
        </p:txBody>
      </p:sp>
    </p:spTree>
    <p:extLst>
      <p:ext uri="{BB962C8B-B14F-4D97-AF65-F5344CB8AC3E}">
        <p14:creationId xmlns:p14="http://schemas.microsoft.com/office/powerpoint/2010/main" val="26633490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7582" y="549620"/>
            <a:ext cx="4760441" cy="3627685"/>
          </a:xfrm>
          <a:prstGeom prst="rect">
            <a:avLst/>
          </a:prstGeom>
        </p:spPr>
      </p:pic>
      <p:pic>
        <p:nvPicPr>
          <p:cNvPr id="5" name="Picture 4"/>
          <p:cNvPicPr>
            <a:picLocks noChangeAspect="1"/>
          </p:cNvPicPr>
          <p:nvPr/>
        </p:nvPicPr>
        <p:blipFill>
          <a:blip r:embed="rId3"/>
          <a:stretch>
            <a:fillRect/>
          </a:stretch>
        </p:blipFill>
        <p:spPr>
          <a:xfrm rot="5400000">
            <a:off x="121417" y="1483664"/>
            <a:ext cx="2261327" cy="1008820"/>
          </a:xfrm>
          <a:prstGeom prst="rect">
            <a:avLst/>
          </a:prstGeom>
        </p:spPr>
      </p:pic>
      <p:sp>
        <p:nvSpPr>
          <p:cNvPr id="6" name="Rectangle 5"/>
          <p:cNvSpPr/>
          <p:nvPr/>
        </p:nvSpPr>
        <p:spPr>
          <a:xfrm>
            <a:off x="7356505" y="670284"/>
            <a:ext cx="2422732" cy="4524315"/>
          </a:xfrm>
          <a:prstGeom prst="rect">
            <a:avLst/>
          </a:prstGeom>
        </p:spPr>
        <p:txBody>
          <a:bodyPr wrap="square">
            <a:spAutoFit/>
          </a:bodyPr>
          <a:lstStyle/>
          <a:p>
            <a:r>
              <a:rPr lang="en-US" dirty="0"/>
              <a:t>To convert from TTL levels to RS-232 levels it is common to use a level translator called a MAX232. This chip is manufactured by MAXIM.</a:t>
            </a:r>
          </a:p>
          <a:p>
            <a:endParaRPr lang="en-US" dirty="0"/>
          </a:p>
          <a:p>
            <a:endParaRPr lang="en-US" dirty="0"/>
          </a:p>
          <a:p>
            <a:r>
              <a:rPr lang="en-US" dirty="0"/>
              <a:t>The chip converts a logic high (5 volts) to (-12 volts)</a:t>
            </a:r>
          </a:p>
          <a:p>
            <a:endParaRPr lang="en-US" dirty="0"/>
          </a:p>
          <a:p>
            <a:r>
              <a:rPr lang="en-US" dirty="0"/>
              <a:t>A logic low (0 volts) is converted to (+12 volts DC)</a:t>
            </a:r>
          </a:p>
        </p:txBody>
      </p:sp>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3" name="Slide Number Placeholder 2"/>
          <p:cNvSpPr>
            <a:spLocks noGrp="1"/>
          </p:cNvSpPr>
          <p:nvPr>
            <p:ph type="sldNum" sz="quarter" idx="12"/>
          </p:nvPr>
        </p:nvSpPr>
        <p:spPr/>
        <p:txBody>
          <a:bodyPr/>
          <a:lstStyle/>
          <a:p>
            <a:fld id="{5E7F1AF1-96A1-4BAC-99C9-7D8BFD3C4230}" type="slidenum">
              <a:rPr lang="en-US" smtClean="0"/>
              <a:t>37</a:t>
            </a:fld>
            <a:endParaRPr lang="en-US"/>
          </a:p>
        </p:txBody>
      </p:sp>
      <p:sp>
        <p:nvSpPr>
          <p:cNvPr id="8" name="TextBox 7"/>
          <p:cNvSpPr txBox="1"/>
          <p:nvPr/>
        </p:nvSpPr>
        <p:spPr>
          <a:xfrm>
            <a:off x="747670" y="4477907"/>
            <a:ext cx="4498816" cy="923330"/>
          </a:xfrm>
          <a:prstGeom prst="rect">
            <a:avLst/>
          </a:prstGeom>
          <a:noFill/>
          <a:ln w="22225">
            <a:solidFill>
              <a:schemeClr val="accent1"/>
            </a:solidFill>
          </a:ln>
        </p:spPr>
        <p:txBody>
          <a:bodyPr wrap="square" rtlCol="0">
            <a:spAutoFit/>
          </a:bodyPr>
          <a:lstStyle/>
          <a:p>
            <a:r>
              <a:rPr lang="en-US" dirty="0" smtClean="0">
                <a:solidFill>
                  <a:srgbClr val="FF0000"/>
                </a:solidFill>
              </a:rPr>
              <a:t>The TX0 signal on the Arduino is at ______ levels. A______________ is required when interfacing to RS-232 levels.</a:t>
            </a:r>
            <a:endParaRPr lang="en-US" dirty="0">
              <a:solidFill>
                <a:srgbClr val="FF0000"/>
              </a:solidFill>
            </a:endParaRPr>
          </a:p>
        </p:txBody>
      </p:sp>
    </p:spTree>
    <p:extLst>
      <p:ext uri="{BB962C8B-B14F-4D97-AF65-F5344CB8AC3E}">
        <p14:creationId xmlns:p14="http://schemas.microsoft.com/office/powerpoint/2010/main" val="14522016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4084" y="670911"/>
            <a:ext cx="1742701" cy="1230488"/>
          </a:xfrm>
          <a:prstGeom prst="rect">
            <a:avLst/>
          </a:prstGeom>
        </p:spPr>
      </p:pic>
      <p:pic>
        <p:nvPicPr>
          <p:cNvPr id="5" name="Picture 4"/>
          <p:cNvPicPr>
            <a:picLocks noChangeAspect="1"/>
          </p:cNvPicPr>
          <p:nvPr/>
        </p:nvPicPr>
        <p:blipFill>
          <a:blip r:embed="rId3"/>
          <a:stretch>
            <a:fillRect/>
          </a:stretch>
        </p:blipFill>
        <p:spPr>
          <a:xfrm>
            <a:off x="1877070" y="0"/>
            <a:ext cx="1592882" cy="2108886"/>
          </a:xfrm>
          <a:prstGeom prst="rect">
            <a:avLst/>
          </a:prstGeom>
        </p:spPr>
      </p:pic>
      <p:pic>
        <p:nvPicPr>
          <p:cNvPr id="6" name="Picture 5"/>
          <p:cNvPicPr>
            <a:picLocks noChangeAspect="1"/>
          </p:cNvPicPr>
          <p:nvPr/>
        </p:nvPicPr>
        <p:blipFill>
          <a:blip r:embed="rId4"/>
          <a:stretch>
            <a:fillRect/>
          </a:stretch>
        </p:blipFill>
        <p:spPr>
          <a:xfrm>
            <a:off x="3469953" y="1"/>
            <a:ext cx="3544408" cy="2108886"/>
          </a:xfrm>
          <a:prstGeom prst="rect">
            <a:avLst/>
          </a:prstGeom>
        </p:spPr>
      </p:pic>
      <p:pic>
        <p:nvPicPr>
          <p:cNvPr id="7" name="Picture 6"/>
          <p:cNvPicPr>
            <a:picLocks noChangeAspect="1"/>
          </p:cNvPicPr>
          <p:nvPr/>
        </p:nvPicPr>
        <p:blipFill>
          <a:blip r:embed="rId5"/>
          <a:stretch>
            <a:fillRect/>
          </a:stretch>
        </p:blipFill>
        <p:spPr>
          <a:xfrm>
            <a:off x="6924942" y="3519637"/>
            <a:ext cx="2830221" cy="2720899"/>
          </a:xfrm>
          <a:prstGeom prst="rect">
            <a:avLst/>
          </a:prstGeom>
        </p:spPr>
      </p:pic>
      <p:pic>
        <p:nvPicPr>
          <p:cNvPr id="8" name="Picture 7"/>
          <p:cNvPicPr>
            <a:picLocks noChangeAspect="1"/>
          </p:cNvPicPr>
          <p:nvPr/>
        </p:nvPicPr>
        <p:blipFill>
          <a:blip r:embed="rId6"/>
          <a:stretch>
            <a:fillRect/>
          </a:stretch>
        </p:blipFill>
        <p:spPr>
          <a:xfrm>
            <a:off x="1946786" y="3760681"/>
            <a:ext cx="4676775" cy="2562225"/>
          </a:xfrm>
          <a:prstGeom prst="rect">
            <a:avLst/>
          </a:prstGeom>
        </p:spPr>
      </p:pic>
      <p:sp>
        <p:nvSpPr>
          <p:cNvPr id="9" name="Rectangle 8"/>
          <p:cNvSpPr/>
          <p:nvPr/>
        </p:nvSpPr>
        <p:spPr>
          <a:xfrm>
            <a:off x="204084" y="1873225"/>
            <a:ext cx="1599406" cy="923330"/>
          </a:xfrm>
          <a:prstGeom prst="rect">
            <a:avLst/>
          </a:prstGeom>
        </p:spPr>
        <p:txBody>
          <a:bodyPr wrap="square">
            <a:spAutoFit/>
          </a:bodyPr>
          <a:lstStyle/>
          <a:p>
            <a:r>
              <a:rPr lang="en-US" dirty="0"/>
              <a:t>A typical USB to RS-232 converter.</a:t>
            </a:r>
          </a:p>
        </p:txBody>
      </p:sp>
      <p:sp>
        <p:nvSpPr>
          <p:cNvPr id="10" name="Rectangle 9"/>
          <p:cNvSpPr/>
          <p:nvPr/>
        </p:nvSpPr>
        <p:spPr>
          <a:xfrm>
            <a:off x="1877070" y="2150224"/>
            <a:ext cx="3924536" cy="369332"/>
          </a:xfrm>
          <a:prstGeom prst="rect">
            <a:avLst/>
          </a:prstGeom>
        </p:spPr>
        <p:txBody>
          <a:bodyPr wrap="none">
            <a:spAutoFit/>
          </a:bodyPr>
          <a:lstStyle/>
          <a:p>
            <a:r>
              <a:rPr lang="en-US" dirty="0"/>
              <a:t>Standard asynchronous serial bit rates.</a:t>
            </a:r>
          </a:p>
        </p:txBody>
      </p:sp>
      <p:sp>
        <p:nvSpPr>
          <p:cNvPr id="11" name="Rectangle 10"/>
          <p:cNvSpPr/>
          <p:nvPr/>
        </p:nvSpPr>
        <p:spPr>
          <a:xfrm>
            <a:off x="1946785" y="2580831"/>
            <a:ext cx="831258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946786" y="2837350"/>
            <a:ext cx="7652991" cy="923330"/>
          </a:xfrm>
          <a:prstGeom prst="rect">
            <a:avLst/>
          </a:prstGeom>
        </p:spPr>
        <p:txBody>
          <a:bodyPr wrap="square">
            <a:spAutoFit/>
          </a:bodyPr>
          <a:lstStyle/>
          <a:p>
            <a:r>
              <a:rPr lang="en-US" dirty="0"/>
              <a:t>Putty is a common (free) serial terminal program for a PC or MAC computer.  It can be used to receive and transmit serial data from the Arduino or myDAQ to a PC or MAC.</a:t>
            </a:r>
          </a:p>
        </p:txBody>
      </p:sp>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4" name="Slide Number Placeholder 3"/>
          <p:cNvSpPr>
            <a:spLocks noGrp="1"/>
          </p:cNvSpPr>
          <p:nvPr>
            <p:ph type="sldNum" sz="quarter" idx="12"/>
          </p:nvPr>
        </p:nvSpPr>
        <p:spPr/>
        <p:txBody>
          <a:bodyPr/>
          <a:lstStyle/>
          <a:p>
            <a:fld id="{5E7F1AF1-96A1-4BAC-99C9-7D8BFD3C4230}" type="slidenum">
              <a:rPr lang="en-US" smtClean="0"/>
              <a:t>38</a:t>
            </a:fld>
            <a:endParaRPr lang="en-US"/>
          </a:p>
        </p:txBody>
      </p:sp>
      <p:sp>
        <p:nvSpPr>
          <p:cNvPr id="13" name="TextBox 12"/>
          <p:cNvSpPr txBox="1"/>
          <p:nvPr/>
        </p:nvSpPr>
        <p:spPr>
          <a:xfrm>
            <a:off x="7496433" y="367903"/>
            <a:ext cx="4069492" cy="923330"/>
          </a:xfrm>
          <a:prstGeom prst="rect">
            <a:avLst/>
          </a:prstGeom>
          <a:noFill/>
          <a:ln w="22225">
            <a:solidFill>
              <a:schemeClr val="accent1"/>
            </a:solidFill>
          </a:ln>
        </p:spPr>
        <p:txBody>
          <a:bodyPr wrap="square" rtlCol="0">
            <a:spAutoFit/>
          </a:bodyPr>
          <a:lstStyle/>
          <a:p>
            <a:r>
              <a:rPr lang="en-US" dirty="0" smtClean="0">
                <a:solidFill>
                  <a:srgbClr val="FF0000"/>
                </a:solidFill>
              </a:rPr>
              <a:t>At 19200 bits per second it will take _______ seconds to transmit 1000 bytes using 8 data,1 stop and no parity?</a:t>
            </a:r>
            <a:endParaRPr lang="en-US" dirty="0">
              <a:solidFill>
                <a:srgbClr val="FF0000"/>
              </a:solidFill>
            </a:endParaRPr>
          </a:p>
        </p:txBody>
      </p:sp>
    </p:spTree>
    <p:extLst>
      <p:ext uri="{BB962C8B-B14F-4D97-AF65-F5344CB8AC3E}">
        <p14:creationId xmlns:p14="http://schemas.microsoft.com/office/powerpoint/2010/main" val="3306941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F2018 Exam Review</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39</a:t>
            </a:fld>
            <a:endParaRPr lang="en-US"/>
          </a:p>
        </p:txBody>
      </p:sp>
      <p:pic>
        <p:nvPicPr>
          <p:cNvPr id="2" name="Picture 1"/>
          <p:cNvPicPr>
            <a:picLocks noChangeAspect="1"/>
          </p:cNvPicPr>
          <p:nvPr/>
        </p:nvPicPr>
        <p:blipFill>
          <a:blip r:embed="rId2"/>
          <a:stretch>
            <a:fillRect/>
          </a:stretch>
        </p:blipFill>
        <p:spPr>
          <a:xfrm>
            <a:off x="2072510" y="444718"/>
            <a:ext cx="7363153" cy="5105836"/>
          </a:xfrm>
          <a:prstGeom prst="rect">
            <a:avLst/>
          </a:prstGeom>
        </p:spPr>
      </p:pic>
      <p:pic>
        <p:nvPicPr>
          <p:cNvPr id="5" name="Picture 4"/>
          <p:cNvPicPr>
            <a:picLocks noChangeAspect="1"/>
          </p:cNvPicPr>
          <p:nvPr/>
        </p:nvPicPr>
        <p:blipFill>
          <a:blip r:embed="rId3">
            <a:lum bright="28000"/>
          </a:blip>
          <a:stretch>
            <a:fillRect/>
          </a:stretch>
        </p:blipFill>
        <p:spPr>
          <a:xfrm>
            <a:off x="7180667" y="2114003"/>
            <a:ext cx="2447925" cy="1371600"/>
          </a:xfrm>
          <a:prstGeom prst="rect">
            <a:avLst/>
          </a:prstGeom>
        </p:spPr>
      </p:pic>
      <p:sp>
        <p:nvSpPr>
          <p:cNvPr id="3" name="Rectangle 2"/>
          <p:cNvSpPr/>
          <p:nvPr/>
        </p:nvSpPr>
        <p:spPr>
          <a:xfrm>
            <a:off x="4756014" y="5490921"/>
            <a:ext cx="1865062" cy="369332"/>
          </a:xfrm>
          <a:prstGeom prst="rect">
            <a:avLst/>
          </a:prstGeom>
        </p:spPr>
        <p:txBody>
          <a:bodyPr wrap="none">
            <a:spAutoFit/>
          </a:bodyPr>
          <a:lstStyle/>
          <a:p>
            <a:r>
              <a:rPr lang="en-US" dirty="0">
                <a:solidFill>
                  <a:srgbClr val="0070C0"/>
                </a:solidFill>
                <a:latin typeface="Calibri" panose="020F0502020204030204" pitchFamily="34" charset="0"/>
              </a:rPr>
              <a:t>Arduino I/O setup</a:t>
            </a:r>
            <a:endParaRPr lang="en-US" dirty="0"/>
          </a:p>
        </p:txBody>
      </p:sp>
      <p:sp>
        <p:nvSpPr>
          <p:cNvPr id="7" name="Rounded Rectangle 6"/>
          <p:cNvSpPr/>
          <p:nvPr/>
        </p:nvSpPr>
        <p:spPr>
          <a:xfrm>
            <a:off x="2719880" y="1574744"/>
            <a:ext cx="3131754" cy="774318"/>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708717" y="3759500"/>
            <a:ext cx="2601227" cy="434129"/>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801089" y="2519575"/>
            <a:ext cx="1678946" cy="255157"/>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801089" y="4356258"/>
            <a:ext cx="2159794" cy="255157"/>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801089" y="4796011"/>
            <a:ext cx="2364745" cy="255157"/>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719880" y="3447325"/>
            <a:ext cx="1342368" cy="255157"/>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638976" y="4315411"/>
            <a:ext cx="817853" cy="400110"/>
          </a:xfrm>
          <a:prstGeom prst="rect">
            <a:avLst/>
          </a:prstGeom>
          <a:solidFill>
            <a:srgbClr val="FFFF00">
              <a:alpha val="12000"/>
            </a:srgbClr>
          </a:solidFill>
        </p:spPr>
        <p:txBody>
          <a:bodyPr wrap="none" rtlCol="0">
            <a:spAutoFit/>
          </a:bodyPr>
          <a:lstStyle/>
          <a:p>
            <a:r>
              <a:rPr lang="en-US" sz="1000" dirty="0"/>
              <a:t>Pin 4 </a:t>
            </a:r>
          </a:p>
          <a:p>
            <a:r>
              <a:rPr lang="en-US" sz="1000" dirty="0"/>
              <a:t>Digital input</a:t>
            </a:r>
          </a:p>
        </p:txBody>
      </p:sp>
      <p:cxnSp>
        <p:nvCxnSpPr>
          <p:cNvPr id="14" name="Straight Arrow Connector 13"/>
          <p:cNvCxnSpPr/>
          <p:nvPr/>
        </p:nvCxnSpPr>
        <p:spPr>
          <a:xfrm flipH="1" flipV="1">
            <a:off x="8338705" y="2895432"/>
            <a:ext cx="300270" cy="14900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8993866" y="2895432"/>
            <a:ext cx="347923" cy="9750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9341789" y="3726577"/>
            <a:ext cx="917239" cy="400110"/>
          </a:xfrm>
          <a:prstGeom prst="rect">
            <a:avLst/>
          </a:prstGeom>
          <a:solidFill>
            <a:srgbClr val="FFFF00">
              <a:alpha val="12000"/>
            </a:srgbClr>
          </a:solidFill>
        </p:spPr>
        <p:txBody>
          <a:bodyPr wrap="none" rtlCol="0">
            <a:spAutoFit/>
          </a:bodyPr>
          <a:lstStyle/>
          <a:p>
            <a:r>
              <a:rPr lang="en-US" sz="1000" dirty="0"/>
              <a:t>Pin 2 </a:t>
            </a:r>
          </a:p>
          <a:p>
            <a:r>
              <a:rPr lang="en-US" sz="1000" dirty="0"/>
              <a:t>Digital Output</a:t>
            </a:r>
          </a:p>
        </p:txBody>
      </p:sp>
    </p:spTree>
    <p:extLst>
      <p:ext uri="{BB962C8B-B14F-4D97-AF65-F5344CB8AC3E}">
        <p14:creationId xmlns:p14="http://schemas.microsoft.com/office/powerpoint/2010/main" val="4340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09801" y="381001"/>
            <a:ext cx="7509965" cy="863967"/>
          </a:xfrm>
        </p:spPr>
        <p:txBody>
          <a:bodyPr>
            <a:normAutofit fontScale="90000"/>
          </a:bodyPr>
          <a:lstStyle/>
          <a:p>
            <a:r>
              <a:rPr lang="en-US" dirty="0" smtClean="0">
                <a:latin typeface="Calibri" panose="020F0502020204030204" pitchFamily="34" charset="0"/>
              </a:rPr>
              <a:t>myDAQ Digital I/O specifications:</a:t>
            </a:r>
          </a:p>
        </p:txBody>
      </p:sp>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4</a:t>
            </a:fld>
            <a:endParaRPr lang="en-US" dirty="0"/>
          </a:p>
        </p:txBody>
      </p:sp>
      <p:sp>
        <p:nvSpPr>
          <p:cNvPr id="8" name="Rectangle 7"/>
          <p:cNvSpPr/>
          <p:nvPr/>
        </p:nvSpPr>
        <p:spPr>
          <a:xfrm>
            <a:off x="919934" y="1244968"/>
            <a:ext cx="1447800" cy="369332"/>
          </a:xfrm>
          <a:prstGeom prst="rect">
            <a:avLst/>
          </a:prstGeom>
        </p:spPr>
        <p:txBody>
          <a:bodyPr wrap="square">
            <a:spAutoFit/>
          </a:bodyPr>
          <a:lstStyle/>
          <a:p>
            <a:r>
              <a:rPr lang="en-US" dirty="0">
                <a:solidFill>
                  <a:srgbClr val="0070C0"/>
                </a:solidFill>
                <a:latin typeface="Calibri" panose="020F0502020204030204" pitchFamily="34" charset="0"/>
              </a:rPr>
              <a:t>Digital In</a:t>
            </a:r>
          </a:p>
        </p:txBody>
      </p:sp>
      <p:sp>
        <p:nvSpPr>
          <p:cNvPr id="9" name="Rectangle 8"/>
          <p:cNvSpPr/>
          <p:nvPr/>
        </p:nvSpPr>
        <p:spPr>
          <a:xfrm>
            <a:off x="919934" y="1847803"/>
            <a:ext cx="3505200" cy="923330"/>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rPr>
              <a:t>3.3 volts LVTTL inputs</a:t>
            </a:r>
          </a:p>
          <a:p>
            <a:pPr marL="285750" indent="-285750">
              <a:buFont typeface="Arial" panose="020B0604020202020204" pitchFamily="34" charset="0"/>
              <a:buChar char="•"/>
            </a:pPr>
            <a:r>
              <a:rPr lang="en-US" dirty="0">
                <a:latin typeface="Calibri" panose="020F0502020204030204" pitchFamily="34" charset="0"/>
              </a:rPr>
              <a:t>5.0 TTL volt tolerant</a:t>
            </a:r>
          </a:p>
          <a:p>
            <a:pPr marL="285750" indent="-285750">
              <a:buFont typeface="Arial" panose="020B0604020202020204" pitchFamily="34" charset="0"/>
              <a:buChar char="•"/>
            </a:pPr>
            <a:endParaRPr lang="en-US" dirty="0"/>
          </a:p>
        </p:txBody>
      </p:sp>
      <p:pic>
        <p:nvPicPr>
          <p:cNvPr id="10" name="Picture 9"/>
          <p:cNvPicPr>
            <a:picLocks noChangeAspect="1"/>
          </p:cNvPicPr>
          <p:nvPr/>
        </p:nvPicPr>
        <p:blipFill>
          <a:blip r:embed="rId2"/>
          <a:stretch>
            <a:fillRect/>
          </a:stretch>
        </p:blipFill>
        <p:spPr>
          <a:xfrm>
            <a:off x="919934" y="2988305"/>
            <a:ext cx="7477125" cy="2933700"/>
          </a:xfrm>
          <a:prstGeom prst="rect">
            <a:avLst/>
          </a:prstGeom>
        </p:spPr>
      </p:pic>
      <p:sp>
        <p:nvSpPr>
          <p:cNvPr id="11" name="Rectangle 10"/>
          <p:cNvSpPr/>
          <p:nvPr/>
        </p:nvSpPr>
        <p:spPr>
          <a:xfrm>
            <a:off x="4891859" y="1883146"/>
            <a:ext cx="3505200" cy="646331"/>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rPr>
              <a:t>3.3 volt LVTTL</a:t>
            </a:r>
          </a:p>
          <a:p>
            <a:pPr marL="285750" indent="-285750">
              <a:buFont typeface="Arial" panose="020B0604020202020204" pitchFamily="34" charset="0"/>
              <a:buChar char="•"/>
            </a:pPr>
            <a:r>
              <a:rPr lang="en-US" dirty="0">
                <a:latin typeface="Calibri" panose="020F0502020204030204" pitchFamily="34" charset="0"/>
              </a:rPr>
              <a:t>Max. 4 mA drive</a:t>
            </a:r>
          </a:p>
        </p:txBody>
      </p:sp>
      <p:sp>
        <p:nvSpPr>
          <p:cNvPr id="12" name="Rectangle 11"/>
          <p:cNvSpPr/>
          <p:nvPr/>
        </p:nvSpPr>
        <p:spPr>
          <a:xfrm>
            <a:off x="4891859" y="1360661"/>
            <a:ext cx="1447800" cy="369332"/>
          </a:xfrm>
          <a:prstGeom prst="rect">
            <a:avLst/>
          </a:prstGeom>
        </p:spPr>
        <p:txBody>
          <a:bodyPr wrap="square">
            <a:spAutoFit/>
          </a:bodyPr>
          <a:lstStyle/>
          <a:p>
            <a:r>
              <a:rPr lang="en-US" dirty="0">
                <a:solidFill>
                  <a:srgbClr val="0070C0"/>
                </a:solidFill>
                <a:latin typeface="Calibri" panose="020F0502020204030204" pitchFamily="34" charset="0"/>
              </a:rPr>
              <a:t>Digital Out</a:t>
            </a:r>
          </a:p>
        </p:txBody>
      </p:sp>
      <p:sp>
        <p:nvSpPr>
          <p:cNvPr id="13" name="TextBox 12"/>
          <p:cNvSpPr txBox="1"/>
          <p:nvPr/>
        </p:nvSpPr>
        <p:spPr>
          <a:xfrm>
            <a:off x="8610600" y="1729993"/>
            <a:ext cx="2776152" cy="3693319"/>
          </a:xfrm>
          <a:prstGeom prst="rect">
            <a:avLst/>
          </a:prstGeom>
          <a:noFill/>
          <a:ln w="22225">
            <a:solidFill>
              <a:schemeClr val="accent1"/>
            </a:solidFill>
          </a:ln>
        </p:spPr>
        <p:txBody>
          <a:bodyPr wrap="square" rtlCol="0">
            <a:spAutoFit/>
          </a:bodyPr>
          <a:lstStyle/>
          <a:p>
            <a:r>
              <a:rPr lang="en-US" dirty="0" smtClean="0">
                <a:solidFill>
                  <a:srgbClr val="FF0000"/>
                </a:solidFill>
              </a:rPr>
              <a:t>Explain how you can increase the current capacity of the myDAQ (4mA) output.</a:t>
            </a:r>
          </a:p>
          <a:p>
            <a:endParaRPr lang="en-US" dirty="0">
              <a:solidFill>
                <a:srgbClr val="FF0000"/>
              </a:solidFill>
            </a:endParaRPr>
          </a:p>
          <a:p>
            <a:r>
              <a:rPr lang="en-US" dirty="0" smtClean="0">
                <a:solidFill>
                  <a:srgbClr val="FF0000"/>
                </a:solidFill>
              </a:rPr>
              <a:t>This may include adding additional circuitry such as a transistors, ULN2003A, MOSFETS. Be able to draw each.</a:t>
            </a:r>
          </a:p>
          <a:p>
            <a:endParaRPr lang="en-US" dirty="0">
              <a:solidFill>
                <a:srgbClr val="FF0000"/>
              </a:solidFill>
            </a:endParaRPr>
          </a:p>
          <a:p>
            <a:r>
              <a:rPr lang="en-US" dirty="0" smtClean="0">
                <a:solidFill>
                  <a:srgbClr val="FF0000"/>
                </a:solidFill>
              </a:rPr>
              <a:t>Are the myDAQ inputs TTL tolerant?</a:t>
            </a:r>
            <a:endParaRPr lang="en-US" dirty="0">
              <a:solidFill>
                <a:srgbClr val="FF0000"/>
              </a:solidFill>
            </a:endParaRPr>
          </a:p>
        </p:txBody>
      </p:sp>
      <p:sp>
        <p:nvSpPr>
          <p:cNvPr id="2" name="TextBox 1"/>
          <p:cNvSpPr txBox="1"/>
          <p:nvPr/>
        </p:nvSpPr>
        <p:spPr>
          <a:xfrm>
            <a:off x="9719766" y="578840"/>
            <a:ext cx="808417" cy="369332"/>
          </a:xfrm>
          <a:prstGeom prst="rect">
            <a:avLst/>
          </a:prstGeom>
          <a:noFill/>
        </p:spPr>
        <p:txBody>
          <a:bodyPr wrap="square" rtlCol="0">
            <a:spAutoFit/>
          </a:bodyPr>
          <a:lstStyle/>
          <a:p>
            <a:r>
              <a:rPr lang="en-US" dirty="0" smtClean="0"/>
              <a:t>F2018</a:t>
            </a:r>
            <a:endParaRPr lang="en-US" dirty="0"/>
          </a:p>
        </p:txBody>
      </p:sp>
    </p:spTree>
    <p:extLst>
      <p:ext uri="{BB962C8B-B14F-4D97-AF65-F5344CB8AC3E}">
        <p14:creationId xmlns:p14="http://schemas.microsoft.com/office/powerpoint/2010/main" val="112063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42"/>
          <p:cNvSpPr>
            <a:spLocks noGrp="1"/>
          </p:cNvSpPr>
          <p:nvPr>
            <p:ph type="ftr" sz="quarter" idx="11"/>
          </p:nvPr>
        </p:nvSpPr>
        <p:spPr/>
        <p:txBody>
          <a:bodyPr/>
          <a:lstStyle/>
          <a:p>
            <a:pPr>
              <a:defRPr/>
            </a:pPr>
            <a:r>
              <a:rPr lang="en-US" smtClean="0"/>
              <a:t>CAM8302E  F2018 Exam Review</a:t>
            </a:r>
            <a:endParaRPr lang="en-US"/>
          </a:p>
        </p:txBody>
      </p:sp>
      <p:sp>
        <p:nvSpPr>
          <p:cNvPr id="44" name="Slide Number Placeholder 43"/>
          <p:cNvSpPr>
            <a:spLocks noGrp="1"/>
          </p:cNvSpPr>
          <p:nvPr>
            <p:ph type="sldNum" sz="quarter" idx="12"/>
          </p:nvPr>
        </p:nvSpPr>
        <p:spPr/>
        <p:txBody>
          <a:bodyPr/>
          <a:lstStyle/>
          <a:p>
            <a:pPr>
              <a:defRPr/>
            </a:pPr>
            <a:fld id="{9CEEE88E-95A9-4FA1-81C1-E64E6A2D656B}" type="slidenum">
              <a:rPr lang="en-US"/>
              <a:pPr>
                <a:defRPr/>
              </a:pPr>
              <a:t>40</a:t>
            </a:fld>
            <a:endParaRPr lang="en-US"/>
          </a:p>
        </p:txBody>
      </p:sp>
      <p:pic>
        <p:nvPicPr>
          <p:cNvPr id="2" name="Picture 1"/>
          <p:cNvPicPr>
            <a:picLocks noChangeAspect="1"/>
          </p:cNvPicPr>
          <p:nvPr/>
        </p:nvPicPr>
        <p:blipFill>
          <a:blip r:embed="rId3"/>
          <a:stretch>
            <a:fillRect/>
          </a:stretch>
        </p:blipFill>
        <p:spPr>
          <a:xfrm>
            <a:off x="1915838" y="203145"/>
            <a:ext cx="5693652" cy="6156437"/>
          </a:xfrm>
          <a:prstGeom prst="rect">
            <a:avLst/>
          </a:prstGeom>
        </p:spPr>
      </p:pic>
      <p:sp>
        <p:nvSpPr>
          <p:cNvPr id="3" name="Rounded Rectangle 2"/>
          <p:cNvSpPr/>
          <p:nvPr/>
        </p:nvSpPr>
        <p:spPr>
          <a:xfrm>
            <a:off x="1915839" y="203145"/>
            <a:ext cx="2114879" cy="301353"/>
          </a:xfrm>
          <a:prstGeom prst="roundRect">
            <a:avLst/>
          </a:prstGeom>
          <a:solidFill>
            <a:srgbClr val="FFFF00">
              <a:alpha val="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8897993" y="750505"/>
            <a:ext cx="1514475" cy="1352550"/>
          </a:xfrm>
          <a:prstGeom prst="rect">
            <a:avLst/>
          </a:prstGeom>
        </p:spPr>
      </p:pic>
      <p:pic>
        <p:nvPicPr>
          <p:cNvPr id="5" name="Picture 4"/>
          <p:cNvPicPr>
            <a:picLocks noChangeAspect="1"/>
          </p:cNvPicPr>
          <p:nvPr/>
        </p:nvPicPr>
        <p:blipFill>
          <a:blip r:embed="rId5"/>
          <a:stretch>
            <a:fillRect/>
          </a:stretch>
        </p:blipFill>
        <p:spPr>
          <a:xfrm>
            <a:off x="7617772" y="2944527"/>
            <a:ext cx="2247900" cy="514350"/>
          </a:xfrm>
          <a:prstGeom prst="rect">
            <a:avLst/>
          </a:prstGeom>
        </p:spPr>
      </p:pic>
      <p:cxnSp>
        <p:nvCxnSpPr>
          <p:cNvPr id="7" name="Straight Arrow Connector 6"/>
          <p:cNvCxnSpPr/>
          <p:nvPr/>
        </p:nvCxnSpPr>
        <p:spPr>
          <a:xfrm flipV="1">
            <a:off x="9509235" y="1426781"/>
            <a:ext cx="504496" cy="9272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144000" y="2366645"/>
            <a:ext cx="721672" cy="400110"/>
          </a:xfrm>
          <a:prstGeom prst="rect">
            <a:avLst/>
          </a:prstGeom>
          <a:solidFill>
            <a:srgbClr val="FFFF00">
              <a:alpha val="12000"/>
            </a:srgbClr>
          </a:solidFill>
        </p:spPr>
        <p:txBody>
          <a:bodyPr wrap="none" rtlCol="0">
            <a:spAutoFit/>
          </a:bodyPr>
          <a:lstStyle/>
          <a:p>
            <a:r>
              <a:rPr lang="en-US" sz="1000" dirty="0"/>
              <a:t>Serial Port</a:t>
            </a:r>
          </a:p>
          <a:p>
            <a:r>
              <a:rPr lang="en-US" sz="1000" dirty="0"/>
              <a:t>Viewer</a:t>
            </a:r>
          </a:p>
        </p:txBody>
      </p:sp>
      <p:sp>
        <p:nvSpPr>
          <p:cNvPr id="14" name="TextBox 13"/>
          <p:cNvSpPr txBox="1"/>
          <p:nvPr/>
        </p:nvSpPr>
        <p:spPr>
          <a:xfrm>
            <a:off x="8154840" y="3481901"/>
            <a:ext cx="1486304" cy="400110"/>
          </a:xfrm>
          <a:prstGeom prst="rect">
            <a:avLst/>
          </a:prstGeom>
          <a:solidFill>
            <a:srgbClr val="FFFF00">
              <a:alpha val="12000"/>
            </a:srgbClr>
          </a:solidFill>
        </p:spPr>
        <p:txBody>
          <a:bodyPr wrap="none" rtlCol="0">
            <a:spAutoFit/>
          </a:bodyPr>
          <a:lstStyle/>
          <a:p>
            <a:r>
              <a:rPr lang="en-US" sz="1000" dirty="0"/>
              <a:t>Baud must match setting</a:t>
            </a:r>
          </a:p>
          <a:p>
            <a:r>
              <a:rPr lang="en-US" sz="1000" dirty="0"/>
              <a:t> in your program.</a:t>
            </a:r>
          </a:p>
        </p:txBody>
      </p:sp>
      <p:cxnSp>
        <p:nvCxnSpPr>
          <p:cNvPr id="15" name="Straight Arrow Connector 14"/>
          <p:cNvCxnSpPr/>
          <p:nvPr/>
        </p:nvCxnSpPr>
        <p:spPr>
          <a:xfrm flipH="1" flipV="1">
            <a:off x="4101370" y="2747146"/>
            <a:ext cx="5475724" cy="3542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11881" y="241607"/>
            <a:ext cx="793807" cy="246221"/>
          </a:xfrm>
          <a:prstGeom prst="rect">
            <a:avLst/>
          </a:prstGeom>
          <a:solidFill>
            <a:srgbClr val="FFFF00">
              <a:alpha val="12000"/>
            </a:srgbClr>
          </a:solidFill>
        </p:spPr>
        <p:txBody>
          <a:bodyPr wrap="none" rtlCol="0">
            <a:spAutoFit/>
          </a:bodyPr>
          <a:lstStyle/>
          <a:p>
            <a:r>
              <a:rPr lang="en-US" sz="1000" dirty="0"/>
              <a:t>DHT Library</a:t>
            </a:r>
          </a:p>
        </p:txBody>
      </p:sp>
      <p:pic>
        <p:nvPicPr>
          <p:cNvPr id="17" name="Picture 16"/>
          <p:cNvPicPr>
            <a:picLocks noChangeAspect="1"/>
          </p:cNvPicPr>
          <p:nvPr/>
        </p:nvPicPr>
        <p:blipFill>
          <a:blip r:embed="rId6"/>
          <a:stretch>
            <a:fillRect/>
          </a:stretch>
        </p:blipFill>
        <p:spPr>
          <a:xfrm>
            <a:off x="7709338" y="4489182"/>
            <a:ext cx="2571750" cy="1743075"/>
          </a:xfrm>
          <a:prstGeom prst="rect">
            <a:avLst/>
          </a:prstGeom>
        </p:spPr>
      </p:pic>
      <p:cxnSp>
        <p:nvCxnSpPr>
          <p:cNvPr id="21" name="Straight Arrow Connector 20"/>
          <p:cNvCxnSpPr/>
          <p:nvPr/>
        </p:nvCxnSpPr>
        <p:spPr>
          <a:xfrm>
            <a:off x="9641144" y="4304023"/>
            <a:ext cx="317408" cy="4531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671828" y="4180913"/>
            <a:ext cx="965329" cy="246221"/>
          </a:xfrm>
          <a:prstGeom prst="rect">
            <a:avLst/>
          </a:prstGeom>
          <a:solidFill>
            <a:srgbClr val="FFFF00">
              <a:alpha val="12000"/>
            </a:srgbClr>
          </a:solidFill>
        </p:spPr>
        <p:txBody>
          <a:bodyPr wrap="none" rtlCol="0">
            <a:spAutoFit/>
          </a:bodyPr>
          <a:lstStyle/>
          <a:p>
            <a:r>
              <a:rPr lang="en-US" sz="1000" dirty="0"/>
              <a:t>Sensor Pin (22)</a:t>
            </a:r>
          </a:p>
        </p:txBody>
      </p:sp>
      <p:sp>
        <p:nvSpPr>
          <p:cNvPr id="26" name="TextBox 25"/>
          <p:cNvSpPr txBox="1"/>
          <p:nvPr/>
        </p:nvSpPr>
        <p:spPr>
          <a:xfrm>
            <a:off x="5262763" y="1650447"/>
            <a:ext cx="700833" cy="246221"/>
          </a:xfrm>
          <a:prstGeom prst="rect">
            <a:avLst/>
          </a:prstGeom>
          <a:solidFill>
            <a:srgbClr val="FFFF00">
              <a:alpha val="12000"/>
            </a:srgbClr>
          </a:solidFill>
        </p:spPr>
        <p:txBody>
          <a:bodyPr wrap="none" rtlCol="0">
            <a:spAutoFit/>
          </a:bodyPr>
          <a:lstStyle/>
          <a:p>
            <a:r>
              <a:rPr lang="en-US" sz="1000" dirty="0"/>
              <a:t>22,DHT22</a:t>
            </a:r>
          </a:p>
        </p:txBody>
      </p:sp>
      <p:sp>
        <p:nvSpPr>
          <p:cNvPr id="28" name="TextBox 27"/>
          <p:cNvSpPr txBox="1"/>
          <p:nvPr/>
        </p:nvSpPr>
        <p:spPr>
          <a:xfrm>
            <a:off x="5761694" y="3828769"/>
            <a:ext cx="1077539" cy="246221"/>
          </a:xfrm>
          <a:prstGeom prst="rect">
            <a:avLst/>
          </a:prstGeom>
          <a:solidFill>
            <a:srgbClr val="FFFF00">
              <a:alpha val="12000"/>
            </a:srgbClr>
          </a:solidFill>
        </p:spPr>
        <p:txBody>
          <a:bodyPr wrap="none" rtlCol="0">
            <a:spAutoFit/>
          </a:bodyPr>
          <a:lstStyle/>
          <a:p>
            <a:r>
              <a:rPr lang="en-US" sz="1000" dirty="0"/>
              <a:t>Library Functions</a:t>
            </a:r>
          </a:p>
        </p:txBody>
      </p:sp>
    </p:spTree>
    <p:extLst>
      <p:ext uri="{BB962C8B-B14F-4D97-AF65-F5344CB8AC3E}">
        <p14:creationId xmlns:p14="http://schemas.microsoft.com/office/powerpoint/2010/main" val="15726382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3" name="Slide Number Placeholder 2"/>
          <p:cNvSpPr>
            <a:spLocks noGrp="1"/>
          </p:cNvSpPr>
          <p:nvPr>
            <p:ph type="sldNum" sz="quarter" idx="12"/>
          </p:nvPr>
        </p:nvSpPr>
        <p:spPr/>
        <p:txBody>
          <a:bodyPr/>
          <a:lstStyle/>
          <a:p>
            <a:fld id="{17B7D8EA-9DD8-4BAB-BDDE-41AD3224478C}" type="slidenum">
              <a:rPr lang="en-US" smtClean="0"/>
              <a:pPr/>
              <a:t>41</a:t>
            </a:fld>
            <a:endParaRPr lang="en-US"/>
          </a:p>
        </p:txBody>
      </p:sp>
      <p:sp>
        <p:nvSpPr>
          <p:cNvPr id="5" name="Title 5"/>
          <p:cNvSpPr txBox="1">
            <a:spLocks/>
          </p:cNvSpPr>
          <p:nvPr/>
        </p:nvSpPr>
        <p:spPr>
          <a:xfrm>
            <a:off x="1993518" y="189271"/>
            <a:ext cx="7204229" cy="923847"/>
          </a:xfrm>
          <a:prstGeom prst="rect">
            <a:avLst/>
          </a:prstGeom>
        </p:spPr>
        <p:txBody>
          <a:bodyPr vert="horz" lIns="91440" tIns="45720" rIns="91440" bIns="45720" rtlCol="0" anchor="ctr">
            <a:normAutofit fontScale="85000" lnSpcReduction="10000"/>
          </a:bodyPr>
          <a:lstStyle/>
          <a:p>
            <a:pPr algn="ctr">
              <a:spcBef>
                <a:spcPct val="0"/>
              </a:spcBef>
              <a:defRPr/>
            </a:pPr>
            <a:r>
              <a:rPr lang="en-US" sz="4400" b="1" dirty="0">
                <a:latin typeface="Garamond" panose="02020404030301010803" pitchFamily="18" charset="0"/>
                <a:ea typeface="+mj-ea"/>
                <a:cs typeface="Calibri" panose="020F0502020204030204" pitchFamily="34" charset="0"/>
              </a:rPr>
              <a:t>Thermistor Data and Conversion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315" y="1269507"/>
            <a:ext cx="3625019" cy="4943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943" y="2156461"/>
            <a:ext cx="3809147" cy="128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stretch>
            <a:fillRect/>
          </a:stretch>
        </p:blipFill>
        <p:spPr>
          <a:xfrm>
            <a:off x="5751382" y="3394888"/>
            <a:ext cx="4381500" cy="2343150"/>
          </a:xfrm>
          <a:prstGeom prst="rect">
            <a:avLst/>
          </a:prstGeom>
        </p:spPr>
      </p:pic>
      <p:sp>
        <p:nvSpPr>
          <p:cNvPr id="8" name="TextBox 7"/>
          <p:cNvSpPr txBox="1"/>
          <p:nvPr/>
        </p:nvSpPr>
        <p:spPr>
          <a:xfrm>
            <a:off x="5946943" y="1129726"/>
            <a:ext cx="5684108" cy="923330"/>
          </a:xfrm>
          <a:prstGeom prst="rect">
            <a:avLst/>
          </a:prstGeom>
          <a:noFill/>
          <a:ln w="22225">
            <a:solidFill>
              <a:schemeClr val="accent1"/>
            </a:solidFill>
          </a:ln>
        </p:spPr>
        <p:txBody>
          <a:bodyPr wrap="square" rtlCol="0">
            <a:spAutoFit/>
          </a:bodyPr>
          <a:lstStyle/>
          <a:p>
            <a:r>
              <a:rPr lang="en-US" dirty="0" smtClean="0">
                <a:solidFill>
                  <a:srgbClr val="FF0000"/>
                </a:solidFill>
              </a:rPr>
              <a:t>If the input to the expression is 2.9 volts, the output of the expression equals ______. The temperature equals _______ degrees Celsius?</a:t>
            </a:r>
            <a:endParaRPr lang="en-US" dirty="0">
              <a:solidFill>
                <a:srgbClr val="FF0000"/>
              </a:solidFill>
            </a:endParaRPr>
          </a:p>
        </p:txBody>
      </p:sp>
    </p:spTree>
    <p:extLst>
      <p:ext uri="{BB962C8B-B14F-4D97-AF65-F5344CB8AC3E}">
        <p14:creationId xmlns:p14="http://schemas.microsoft.com/office/powerpoint/2010/main" val="40219142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3" name="Slide Number Placeholder 2"/>
          <p:cNvSpPr>
            <a:spLocks noGrp="1"/>
          </p:cNvSpPr>
          <p:nvPr>
            <p:ph type="sldNum" sz="quarter" idx="12"/>
          </p:nvPr>
        </p:nvSpPr>
        <p:spPr/>
        <p:txBody>
          <a:bodyPr/>
          <a:lstStyle/>
          <a:p>
            <a:fld id="{17B7D8EA-9DD8-4BAB-BDDE-41AD3224478C}" type="slidenum">
              <a:rPr lang="en-US" smtClean="0"/>
              <a:pPr/>
              <a:t>42</a:t>
            </a:fld>
            <a:endParaRPr lang="en-US"/>
          </a:p>
        </p:txBody>
      </p:sp>
      <p:sp>
        <p:nvSpPr>
          <p:cNvPr id="5" name="Title 5"/>
          <p:cNvSpPr txBox="1">
            <a:spLocks/>
          </p:cNvSpPr>
          <p:nvPr/>
        </p:nvSpPr>
        <p:spPr>
          <a:xfrm>
            <a:off x="2380696" y="345661"/>
            <a:ext cx="7204229" cy="923847"/>
          </a:xfrm>
          <a:prstGeom prst="rect">
            <a:avLst/>
          </a:prstGeom>
        </p:spPr>
        <p:txBody>
          <a:bodyPr vert="horz" lIns="91440" tIns="45720" rIns="91440" bIns="45720" rtlCol="0" anchor="ctr">
            <a:normAutofit/>
          </a:bodyPr>
          <a:lstStyle/>
          <a:p>
            <a:pPr algn="ctr">
              <a:spcBef>
                <a:spcPct val="0"/>
              </a:spcBef>
              <a:defRPr/>
            </a:pPr>
            <a:r>
              <a:rPr lang="en-US" sz="4400" b="1" dirty="0">
                <a:latin typeface="Comic Sans MS" pitchFamily="66" charset="0"/>
                <a:ea typeface="+mj-ea"/>
                <a:cs typeface="+mj-cs"/>
              </a:rPr>
              <a:t>Moving Average Filter</a:t>
            </a:r>
          </a:p>
        </p:txBody>
      </p:sp>
      <p:pic>
        <p:nvPicPr>
          <p:cNvPr id="4" name="Picture 3"/>
          <p:cNvPicPr>
            <a:picLocks noChangeAspect="1"/>
          </p:cNvPicPr>
          <p:nvPr/>
        </p:nvPicPr>
        <p:blipFill>
          <a:blip r:embed="rId3"/>
          <a:stretch>
            <a:fillRect/>
          </a:stretch>
        </p:blipFill>
        <p:spPr>
          <a:xfrm>
            <a:off x="1852399" y="1262696"/>
            <a:ext cx="2455744" cy="3020955"/>
          </a:xfrm>
          <a:prstGeom prst="rect">
            <a:avLst/>
          </a:prstGeom>
        </p:spPr>
      </p:pic>
      <p:pic>
        <p:nvPicPr>
          <p:cNvPr id="7" name="Picture 6"/>
          <p:cNvPicPr>
            <a:picLocks noChangeAspect="1"/>
          </p:cNvPicPr>
          <p:nvPr/>
        </p:nvPicPr>
        <p:blipFill>
          <a:blip r:embed="rId4"/>
          <a:stretch>
            <a:fillRect/>
          </a:stretch>
        </p:blipFill>
        <p:spPr>
          <a:xfrm>
            <a:off x="4996928" y="1269508"/>
            <a:ext cx="4612998" cy="2415389"/>
          </a:xfrm>
          <a:prstGeom prst="rect">
            <a:avLst/>
          </a:prstGeom>
        </p:spPr>
      </p:pic>
      <p:pic>
        <p:nvPicPr>
          <p:cNvPr id="9" name="Picture 8"/>
          <p:cNvPicPr>
            <a:picLocks noChangeAspect="1"/>
          </p:cNvPicPr>
          <p:nvPr/>
        </p:nvPicPr>
        <p:blipFill>
          <a:blip r:embed="rId5"/>
          <a:stretch>
            <a:fillRect/>
          </a:stretch>
        </p:blipFill>
        <p:spPr>
          <a:xfrm>
            <a:off x="1663222" y="4346576"/>
            <a:ext cx="8639175" cy="2009775"/>
          </a:xfrm>
          <a:prstGeom prst="rect">
            <a:avLst/>
          </a:prstGeom>
        </p:spPr>
      </p:pic>
      <p:sp>
        <p:nvSpPr>
          <p:cNvPr id="10" name="TextBox 9"/>
          <p:cNvSpPr txBox="1"/>
          <p:nvPr/>
        </p:nvSpPr>
        <p:spPr>
          <a:xfrm>
            <a:off x="5154305" y="3863782"/>
            <a:ext cx="3724096" cy="369332"/>
          </a:xfrm>
          <a:prstGeom prst="rect">
            <a:avLst/>
          </a:prstGeom>
          <a:noFill/>
        </p:spPr>
        <p:txBody>
          <a:bodyPr wrap="none" rtlCol="0">
            <a:spAutoFit/>
          </a:bodyPr>
          <a:lstStyle/>
          <a:p>
            <a:r>
              <a:rPr lang="en-US" dirty="0"/>
              <a:t>Express VI, Double Click to Configure  </a:t>
            </a:r>
          </a:p>
        </p:txBody>
      </p:sp>
      <p:sp>
        <p:nvSpPr>
          <p:cNvPr id="11" name="TextBox 10"/>
          <p:cNvSpPr txBox="1"/>
          <p:nvPr/>
        </p:nvSpPr>
        <p:spPr>
          <a:xfrm>
            <a:off x="7722876" y="1771250"/>
            <a:ext cx="1983876" cy="369332"/>
          </a:xfrm>
          <a:prstGeom prst="rect">
            <a:avLst/>
          </a:prstGeom>
          <a:noFill/>
        </p:spPr>
        <p:txBody>
          <a:bodyPr wrap="none" rtlCol="0">
            <a:spAutoFit/>
          </a:bodyPr>
          <a:lstStyle/>
          <a:p>
            <a:r>
              <a:rPr lang="en-US" dirty="0"/>
              <a:t>Dynamic Data Type</a:t>
            </a:r>
          </a:p>
        </p:txBody>
      </p:sp>
      <p:cxnSp>
        <p:nvCxnSpPr>
          <p:cNvPr id="13" name="Straight Arrow Connector 12"/>
          <p:cNvCxnSpPr>
            <a:stCxn id="11" idx="1"/>
          </p:cNvCxnSpPr>
          <p:nvPr/>
        </p:nvCxnSpPr>
        <p:spPr>
          <a:xfrm flipH="1">
            <a:off x="7543800" y="1955916"/>
            <a:ext cx="179076" cy="1069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03567" y="3101491"/>
            <a:ext cx="2250233" cy="923330"/>
          </a:xfrm>
          <a:prstGeom prst="rect">
            <a:avLst/>
          </a:prstGeom>
          <a:noFill/>
          <a:ln w="22225">
            <a:solidFill>
              <a:schemeClr val="accent1"/>
            </a:solidFill>
          </a:ln>
        </p:spPr>
        <p:txBody>
          <a:bodyPr wrap="square" rtlCol="0">
            <a:spAutoFit/>
          </a:bodyPr>
          <a:lstStyle/>
          <a:p>
            <a:r>
              <a:rPr lang="en-US" dirty="0" smtClean="0">
                <a:solidFill>
                  <a:srgbClr val="FF0000"/>
                </a:solidFill>
              </a:rPr>
              <a:t>A filter is useful when the input signal is noisy? T/F.</a:t>
            </a:r>
            <a:endParaRPr lang="en-US" dirty="0">
              <a:solidFill>
                <a:srgbClr val="FF0000"/>
              </a:solidFill>
            </a:endParaRPr>
          </a:p>
        </p:txBody>
      </p:sp>
    </p:spTree>
    <p:extLst>
      <p:ext uri="{BB962C8B-B14F-4D97-AF65-F5344CB8AC3E}">
        <p14:creationId xmlns:p14="http://schemas.microsoft.com/office/powerpoint/2010/main" val="36938116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43</a:t>
            </a:fld>
            <a:endParaRPr lang="en-US"/>
          </a:p>
        </p:txBody>
      </p:sp>
      <p:sp>
        <p:nvSpPr>
          <p:cNvPr id="8" name="Footer Placeholder 7"/>
          <p:cNvSpPr>
            <a:spLocks noGrp="1"/>
          </p:cNvSpPr>
          <p:nvPr>
            <p:ph type="ftr" sz="quarter" idx="11"/>
          </p:nvPr>
        </p:nvSpPr>
        <p:spPr/>
        <p:txBody>
          <a:bodyPr/>
          <a:lstStyle/>
          <a:p>
            <a:r>
              <a:rPr lang="en-US" smtClean="0"/>
              <a:t>CAM8302E  F2018 Exam Review</a:t>
            </a:r>
            <a:endParaRPr lang="en-US" dirty="0"/>
          </a:p>
        </p:txBody>
      </p:sp>
      <p:pic>
        <p:nvPicPr>
          <p:cNvPr id="3" name="Picture 2"/>
          <p:cNvPicPr>
            <a:picLocks noChangeAspect="1"/>
          </p:cNvPicPr>
          <p:nvPr/>
        </p:nvPicPr>
        <p:blipFill>
          <a:blip r:embed="rId2"/>
          <a:stretch>
            <a:fillRect/>
          </a:stretch>
        </p:blipFill>
        <p:spPr>
          <a:xfrm>
            <a:off x="1780711" y="175834"/>
            <a:ext cx="8587101" cy="3020521"/>
          </a:xfrm>
          <a:prstGeom prst="rect">
            <a:avLst/>
          </a:prstGeom>
        </p:spPr>
      </p:pic>
      <p:sp>
        <p:nvSpPr>
          <p:cNvPr id="2" name="Rectangle 1"/>
          <p:cNvSpPr/>
          <p:nvPr/>
        </p:nvSpPr>
        <p:spPr>
          <a:xfrm>
            <a:off x="1900426" y="3685577"/>
            <a:ext cx="8152725" cy="2585323"/>
          </a:xfrm>
          <a:prstGeom prst="rect">
            <a:avLst/>
          </a:prstGeom>
        </p:spPr>
        <p:txBody>
          <a:bodyPr wrap="square">
            <a:spAutoFit/>
          </a:bodyPr>
          <a:lstStyle/>
          <a:p>
            <a:pPr marL="342900" indent="-342900">
              <a:buAutoNum type="arabicParenR"/>
            </a:pPr>
            <a:r>
              <a:rPr lang="en-US" altLang="en-US" dirty="0">
                <a:latin typeface="Calibri" panose="020F0502020204030204" pitchFamily="34" charset="0"/>
              </a:rPr>
              <a:t>myDAQ o/p goes low, inverter o/p goes to about 4.7 volts.</a:t>
            </a:r>
          </a:p>
          <a:p>
            <a:pPr marL="342900" indent="-342900">
              <a:buAutoNum type="arabicParenR"/>
            </a:pPr>
            <a:endParaRPr lang="en-US" altLang="en-US" dirty="0">
              <a:latin typeface="Calibri" panose="020F0502020204030204" pitchFamily="34" charset="0"/>
            </a:endParaRPr>
          </a:p>
          <a:p>
            <a:pPr marL="342900" indent="-342900">
              <a:buAutoNum type="arabicParenR"/>
            </a:pPr>
            <a:r>
              <a:rPr lang="en-US" altLang="en-US" dirty="0">
                <a:latin typeface="Calibri" panose="020F0502020204030204" pitchFamily="34" charset="0"/>
              </a:rPr>
              <a:t>With inverter output high the isolator IR led is off. The isolator transistor turns off.</a:t>
            </a:r>
          </a:p>
          <a:p>
            <a:pPr marL="342900" indent="-342900">
              <a:buAutoNum type="arabicParenR"/>
            </a:pPr>
            <a:endParaRPr lang="en-US" altLang="en-US" dirty="0">
              <a:latin typeface="Calibri" panose="020F0502020204030204" pitchFamily="34" charset="0"/>
            </a:endParaRPr>
          </a:p>
          <a:p>
            <a:pPr marL="342900" indent="-342900">
              <a:buAutoNum type="arabicParenR"/>
            </a:pPr>
            <a:r>
              <a:rPr lang="en-US" altLang="en-US" dirty="0">
                <a:latin typeface="Calibri" panose="020F0502020204030204" pitchFamily="34" charset="0"/>
              </a:rPr>
              <a:t>The isolator transistor is open circuit and in a high impedance state, the pull up resistor provides 6.3 volts to the gate of the MOSFET turning it ON.</a:t>
            </a:r>
          </a:p>
          <a:p>
            <a:pPr marL="342900" indent="-342900">
              <a:buAutoNum type="arabicParenR"/>
            </a:pPr>
            <a:endParaRPr lang="en-US" altLang="en-US" dirty="0">
              <a:latin typeface="Calibri" panose="020F0502020204030204" pitchFamily="34" charset="0"/>
            </a:endParaRPr>
          </a:p>
          <a:p>
            <a:pPr marL="342900" indent="-342900">
              <a:buAutoNum type="arabicParenR"/>
            </a:pPr>
            <a:r>
              <a:rPr lang="en-US" altLang="en-US" dirty="0">
                <a:latin typeface="Calibri" panose="020F0502020204030204" pitchFamily="34" charset="0"/>
              </a:rPr>
              <a:t>The resistance between drain and source is about 0.1 ohms providing a ground path to the lamp to turn it ON.</a:t>
            </a:r>
            <a:endParaRPr lang="en-CA" dirty="0"/>
          </a:p>
        </p:txBody>
      </p:sp>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1473" y="400186"/>
            <a:ext cx="782908" cy="758054"/>
          </a:xfrm>
          <a:prstGeom prst="rect">
            <a:avLst/>
          </a:prstGeom>
        </p:spPr>
      </p:pic>
      <p:sp>
        <p:nvSpPr>
          <p:cNvPr id="9" name="TextBox 8"/>
          <p:cNvSpPr txBox="1"/>
          <p:nvPr/>
        </p:nvSpPr>
        <p:spPr>
          <a:xfrm>
            <a:off x="1977583" y="3196355"/>
            <a:ext cx="6490914" cy="338554"/>
          </a:xfrm>
          <a:prstGeom prst="rect">
            <a:avLst/>
          </a:prstGeom>
          <a:noFill/>
          <a:ln w="22225">
            <a:solidFill>
              <a:schemeClr val="accent1"/>
            </a:solidFill>
          </a:ln>
        </p:spPr>
        <p:txBody>
          <a:bodyPr wrap="square" rtlCol="0">
            <a:spAutoFit/>
          </a:bodyPr>
          <a:lstStyle/>
          <a:p>
            <a:r>
              <a:rPr lang="en-US" sz="1600" dirty="0" smtClean="0">
                <a:solidFill>
                  <a:srgbClr val="FF0000"/>
                </a:solidFill>
              </a:rPr>
              <a:t>Know the value of each test point when the lamp is on and off.</a:t>
            </a:r>
            <a:endParaRPr lang="en-US" sz="1600" dirty="0">
              <a:solidFill>
                <a:srgbClr val="FF0000"/>
              </a:solidFill>
            </a:endParaRPr>
          </a:p>
        </p:txBody>
      </p:sp>
    </p:spTree>
    <p:extLst>
      <p:ext uri="{BB962C8B-B14F-4D97-AF65-F5344CB8AC3E}">
        <p14:creationId xmlns:p14="http://schemas.microsoft.com/office/powerpoint/2010/main" val="15241812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CB88EEA-209C-4598-B68F-AE8C8CE50CEF}" type="slidenum">
              <a:rPr lang="en-US" smtClean="0"/>
              <a:pPr/>
              <a:t>44</a:t>
            </a:fld>
            <a:endParaRPr lang="en-US"/>
          </a:p>
        </p:txBody>
      </p:sp>
      <p:sp>
        <p:nvSpPr>
          <p:cNvPr id="8" name="Footer Placeholder 7"/>
          <p:cNvSpPr>
            <a:spLocks noGrp="1"/>
          </p:cNvSpPr>
          <p:nvPr>
            <p:ph type="ftr" sz="quarter" idx="11"/>
          </p:nvPr>
        </p:nvSpPr>
        <p:spPr/>
        <p:txBody>
          <a:bodyPr/>
          <a:lstStyle/>
          <a:p>
            <a:r>
              <a:rPr lang="en-US" smtClean="0"/>
              <a:t>CAM8302E  F2018 Exam Review</a:t>
            </a:r>
            <a:endParaRPr lang="en-US" dirty="0"/>
          </a:p>
        </p:txBody>
      </p:sp>
      <p:pic>
        <p:nvPicPr>
          <p:cNvPr id="2" name="Picture 1"/>
          <p:cNvPicPr>
            <a:picLocks noChangeAspect="1"/>
          </p:cNvPicPr>
          <p:nvPr/>
        </p:nvPicPr>
        <p:blipFill>
          <a:blip r:embed="rId2"/>
          <a:stretch>
            <a:fillRect/>
          </a:stretch>
        </p:blipFill>
        <p:spPr>
          <a:xfrm>
            <a:off x="1858087" y="240823"/>
            <a:ext cx="8618570" cy="3465330"/>
          </a:xfrm>
          <a:prstGeom prst="rect">
            <a:avLst/>
          </a:prstGeom>
        </p:spPr>
      </p:pic>
      <p:sp>
        <p:nvSpPr>
          <p:cNvPr id="5" name="Rectangle 4"/>
          <p:cNvSpPr/>
          <p:nvPr/>
        </p:nvSpPr>
        <p:spPr>
          <a:xfrm>
            <a:off x="1858088" y="3606186"/>
            <a:ext cx="8152725" cy="2862322"/>
          </a:xfrm>
          <a:prstGeom prst="rect">
            <a:avLst/>
          </a:prstGeom>
        </p:spPr>
        <p:txBody>
          <a:bodyPr wrap="square">
            <a:spAutoFit/>
          </a:bodyPr>
          <a:lstStyle/>
          <a:p>
            <a:pPr marL="342900" indent="-342900">
              <a:buAutoNum type="arabicParenR"/>
            </a:pPr>
            <a:r>
              <a:rPr lang="en-US" altLang="en-US" dirty="0">
                <a:latin typeface="Calibri" panose="020F0502020204030204" pitchFamily="34" charset="0"/>
              </a:rPr>
              <a:t>myDAQ o/p is high, inverter o/p goes low, about 0.2 volts.</a:t>
            </a:r>
          </a:p>
          <a:p>
            <a:pPr marL="342900" indent="-342900">
              <a:buAutoNum type="arabicParenR"/>
            </a:pPr>
            <a:endParaRPr lang="en-US" altLang="en-US" dirty="0">
              <a:latin typeface="Calibri" panose="020F0502020204030204" pitchFamily="34" charset="0"/>
            </a:endParaRPr>
          </a:p>
          <a:p>
            <a:pPr marL="342900" indent="-342900">
              <a:buAutoNum type="arabicParenR"/>
            </a:pPr>
            <a:r>
              <a:rPr lang="en-US" altLang="en-US" dirty="0">
                <a:latin typeface="Calibri" panose="020F0502020204030204" pitchFamily="34" charset="0"/>
              </a:rPr>
              <a:t>With the inverter output low the isolator IR led is on. The isolator transistor also turns on.</a:t>
            </a:r>
          </a:p>
          <a:p>
            <a:pPr marL="342900" indent="-342900">
              <a:buAutoNum type="arabicParenR"/>
            </a:pPr>
            <a:endParaRPr lang="en-US" altLang="en-US" dirty="0">
              <a:latin typeface="Calibri" panose="020F0502020204030204" pitchFamily="34" charset="0"/>
            </a:endParaRPr>
          </a:p>
          <a:p>
            <a:pPr marL="342900" indent="-342900">
              <a:buAutoNum type="arabicParenR"/>
            </a:pPr>
            <a:r>
              <a:rPr lang="en-US" altLang="en-US" dirty="0">
                <a:latin typeface="Calibri" panose="020F0502020204030204" pitchFamily="34" charset="0"/>
              </a:rPr>
              <a:t>The isolator transistor acts as a closed switch grounding the gate of the MOSFET turning it OFF.</a:t>
            </a:r>
          </a:p>
          <a:p>
            <a:pPr marL="342900" indent="-342900">
              <a:buAutoNum type="arabicParenR"/>
            </a:pPr>
            <a:endParaRPr lang="en-US" altLang="en-US" dirty="0">
              <a:latin typeface="Calibri" panose="020F0502020204030204" pitchFamily="34" charset="0"/>
            </a:endParaRPr>
          </a:p>
          <a:p>
            <a:pPr marL="342900" indent="-342900">
              <a:buAutoNum type="arabicParenR"/>
            </a:pPr>
            <a:r>
              <a:rPr lang="en-US" altLang="en-US" dirty="0">
                <a:latin typeface="Calibri" panose="020F0502020204030204" pitchFamily="34" charset="0"/>
              </a:rPr>
              <a:t>The resistance between drain and source is infinite (off), with an open circuit the lamp turns OFF.</a:t>
            </a:r>
            <a:endParaRPr lang="en-CA" dirty="0"/>
          </a:p>
        </p:txBody>
      </p:sp>
    </p:spTree>
    <p:extLst>
      <p:ext uri="{BB962C8B-B14F-4D97-AF65-F5344CB8AC3E}">
        <p14:creationId xmlns:p14="http://schemas.microsoft.com/office/powerpoint/2010/main" val="6868768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675120" y="261628"/>
            <a:ext cx="8931419"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Direction Detection Using Encoder</a:t>
            </a:r>
          </a:p>
        </p:txBody>
      </p:sp>
      <p:sp>
        <p:nvSpPr>
          <p:cNvPr id="6" name="Footer Placeholder 5"/>
          <p:cNvSpPr>
            <a:spLocks noGrp="1"/>
          </p:cNvSpPr>
          <p:nvPr>
            <p:ph type="ftr" sz="quarter" idx="11"/>
          </p:nvPr>
        </p:nvSpPr>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ACB88EEA-209C-4598-B68F-AE8C8CE50CEF}" type="slidenum">
              <a:rPr lang="en-US" smtClean="0"/>
              <a:pPr/>
              <a:t>45</a:t>
            </a:fld>
            <a:endParaRPr lang="en-US"/>
          </a:p>
        </p:txBody>
      </p:sp>
      <p:pic>
        <p:nvPicPr>
          <p:cNvPr id="4" name="Picture 3"/>
          <p:cNvPicPr>
            <a:picLocks noChangeAspect="1"/>
          </p:cNvPicPr>
          <p:nvPr/>
        </p:nvPicPr>
        <p:blipFill>
          <a:blip r:embed="rId2"/>
          <a:stretch>
            <a:fillRect/>
          </a:stretch>
        </p:blipFill>
        <p:spPr>
          <a:xfrm>
            <a:off x="2705100" y="1119188"/>
            <a:ext cx="6781800" cy="4619625"/>
          </a:xfrm>
          <a:prstGeom prst="rect">
            <a:avLst/>
          </a:prstGeom>
        </p:spPr>
      </p:pic>
      <p:sp>
        <p:nvSpPr>
          <p:cNvPr id="7" name="TextBox 6"/>
          <p:cNvSpPr txBox="1"/>
          <p:nvPr/>
        </p:nvSpPr>
        <p:spPr>
          <a:xfrm>
            <a:off x="550003" y="2268879"/>
            <a:ext cx="2250233" cy="1200329"/>
          </a:xfrm>
          <a:prstGeom prst="rect">
            <a:avLst/>
          </a:prstGeom>
          <a:noFill/>
          <a:ln w="22225">
            <a:solidFill>
              <a:schemeClr val="accent1"/>
            </a:solidFill>
          </a:ln>
        </p:spPr>
        <p:txBody>
          <a:bodyPr wrap="square" rtlCol="0">
            <a:spAutoFit/>
          </a:bodyPr>
          <a:lstStyle/>
          <a:p>
            <a:r>
              <a:rPr lang="en-US" dirty="0" smtClean="0">
                <a:solidFill>
                  <a:srgbClr val="FF0000"/>
                </a:solidFill>
              </a:rPr>
              <a:t>If pin 2 is high and the clock goes through a rising edge /Q1 would be a logic _______?</a:t>
            </a:r>
            <a:endParaRPr lang="en-US" dirty="0">
              <a:solidFill>
                <a:srgbClr val="FF0000"/>
              </a:solidFill>
            </a:endParaRPr>
          </a:p>
        </p:txBody>
      </p:sp>
    </p:spTree>
    <p:extLst>
      <p:ext uri="{BB962C8B-B14F-4D97-AF65-F5344CB8AC3E}">
        <p14:creationId xmlns:p14="http://schemas.microsoft.com/office/powerpoint/2010/main" val="3754449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981200" y="1676400"/>
            <a:ext cx="8229600" cy="1143000"/>
          </a:xfrm>
          <a:prstGeom prst="rect">
            <a:avLst/>
          </a:prstGeom>
        </p:spPr>
        <p:txBody>
          <a:bodyPr anchor="ctr">
            <a:normAutofit/>
          </a:bodyPr>
          <a:lstStyle/>
          <a:p>
            <a:pPr algn="ctr">
              <a:defRPr/>
            </a:pPr>
            <a:r>
              <a:rPr lang="en-US" sz="4400" dirty="0">
                <a:latin typeface="+mj-lt"/>
                <a:ea typeface="+mj-ea"/>
                <a:cs typeface="+mj-cs"/>
              </a:rPr>
              <a:t> </a:t>
            </a:r>
            <a:endParaRPr lang="en-US" sz="4400" dirty="0">
              <a:solidFill>
                <a:srgbClr val="0000CC"/>
              </a:solidFill>
              <a:latin typeface="Calibri" panose="020F0502020204030204" pitchFamily="34" charset="0"/>
              <a:ea typeface="+mj-ea"/>
              <a:cs typeface="+mj-cs"/>
            </a:endParaRPr>
          </a:p>
        </p:txBody>
      </p:sp>
      <p:sp>
        <p:nvSpPr>
          <p:cNvPr id="16389" name="Footer Placeholder 4"/>
          <p:cNvSpPr>
            <a:spLocks noGrp="1"/>
          </p:cNvSpPr>
          <p:nvPr>
            <p:ph type="ftr" sz="quarter" idx="11"/>
          </p:nvPr>
        </p:nvSpPr>
        <p:spPr>
          <a:noFill/>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ACB88EEA-209C-4598-B68F-AE8C8CE50CEF}" type="slidenum">
              <a:rPr lang="en-US" smtClean="0"/>
              <a:pPr/>
              <a:t>46</a:t>
            </a:fld>
            <a:endParaRPr lang="en-US"/>
          </a:p>
        </p:txBody>
      </p:sp>
      <p:pic>
        <p:nvPicPr>
          <p:cNvPr id="2" name="Picture 1"/>
          <p:cNvPicPr>
            <a:picLocks noChangeAspect="1"/>
          </p:cNvPicPr>
          <p:nvPr/>
        </p:nvPicPr>
        <p:blipFill>
          <a:blip r:embed="rId3"/>
          <a:stretch>
            <a:fillRect/>
          </a:stretch>
        </p:blipFill>
        <p:spPr>
          <a:xfrm>
            <a:off x="2178742" y="376344"/>
            <a:ext cx="8218670" cy="5860924"/>
          </a:xfrm>
          <a:prstGeom prst="rect">
            <a:avLst/>
          </a:prstGeom>
        </p:spPr>
      </p:pic>
      <p:sp>
        <p:nvSpPr>
          <p:cNvPr id="6" name="TextBox 5"/>
          <p:cNvSpPr txBox="1"/>
          <p:nvPr/>
        </p:nvSpPr>
        <p:spPr>
          <a:xfrm>
            <a:off x="190814" y="3770035"/>
            <a:ext cx="3056239" cy="1323439"/>
          </a:xfrm>
          <a:prstGeom prst="rect">
            <a:avLst/>
          </a:prstGeom>
          <a:noFill/>
          <a:ln w="22225">
            <a:solidFill>
              <a:schemeClr val="accent1"/>
            </a:solidFill>
          </a:ln>
        </p:spPr>
        <p:txBody>
          <a:bodyPr wrap="square" rtlCol="0">
            <a:spAutoFit/>
          </a:bodyPr>
          <a:lstStyle/>
          <a:p>
            <a:r>
              <a:rPr lang="en-US" sz="1600" dirty="0" smtClean="0">
                <a:solidFill>
                  <a:srgbClr val="FF0000"/>
                </a:solidFill>
              </a:rPr>
              <a:t>Why are pull-up resistors required?</a:t>
            </a:r>
          </a:p>
          <a:p>
            <a:endParaRPr lang="en-US" sz="1600" dirty="0">
              <a:solidFill>
                <a:srgbClr val="FF0000"/>
              </a:solidFill>
            </a:endParaRPr>
          </a:p>
          <a:p>
            <a:r>
              <a:rPr lang="en-US" sz="1600" dirty="0" smtClean="0">
                <a:solidFill>
                  <a:srgbClr val="FF0000"/>
                </a:solidFill>
              </a:rPr>
              <a:t>What is a common pull-up value range?</a:t>
            </a:r>
            <a:endParaRPr lang="en-US" sz="1600" dirty="0">
              <a:solidFill>
                <a:srgbClr val="FF0000"/>
              </a:solidFill>
            </a:endParaRPr>
          </a:p>
        </p:txBody>
      </p:sp>
    </p:spTree>
    <p:extLst>
      <p:ext uri="{BB962C8B-B14F-4D97-AF65-F5344CB8AC3E}">
        <p14:creationId xmlns:p14="http://schemas.microsoft.com/office/powerpoint/2010/main" val="35316010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Footer Placeholder 3"/>
          <p:cNvSpPr>
            <a:spLocks noGrp="1"/>
          </p:cNvSpPr>
          <p:nvPr>
            <p:ph type="ftr" sz="quarter" idx="11"/>
          </p:nvPr>
        </p:nvSpPr>
        <p:spPr>
          <a:noFill/>
        </p:spPr>
        <p:txBody>
          <a:bodyPr/>
          <a:lstStyle/>
          <a:p>
            <a:r>
              <a:rPr lang="en-US" smtClean="0"/>
              <a:t>CAM8302E  F2018 Exam Review</a:t>
            </a:r>
            <a:endParaRPr lang="en-US"/>
          </a:p>
        </p:txBody>
      </p:sp>
      <p:sp>
        <p:nvSpPr>
          <p:cNvPr id="5" name="Rectangle 4"/>
          <p:cNvSpPr/>
          <p:nvPr/>
        </p:nvSpPr>
        <p:spPr>
          <a:xfrm>
            <a:off x="1805643" y="164576"/>
            <a:ext cx="8119017" cy="769441"/>
          </a:xfrm>
          <a:prstGeom prst="rect">
            <a:avLst/>
          </a:prstGeom>
          <a:noFill/>
        </p:spPr>
        <p:txBody>
          <a:bodyPr wrap="none" lIns="91440" tIns="45720" rIns="91440" bIns="45720">
            <a:spAutoFit/>
          </a:bodyPr>
          <a:lstStyle/>
          <a:p>
            <a:pPr algn="ct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Compound Gears and Drive Trains</a:t>
            </a:r>
          </a:p>
        </p:txBody>
      </p:sp>
      <p:sp>
        <p:nvSpPr>
          <p:cNvPr id="6" name="Slide Number Placeholder 5"/>
          <p:cNvSpPr>
            <a:spLocks noGrp="1"/>
          </p:cNvSpPr>
          <p:nvPr>
            <p:ph type="sldNum" sz="quarter" idx="12"/>
          </p:nvPr>
        </p:nvSpPr>
        <p:spPr/>
        <p:txBody>
          <a:bodyPr/>
          <a:lstStyle/>
          <a:p>
            <a:fld id="{ACB88EEA-209C-4598-B68F-AE8C8CE50CEF}" type="slidenum">
              <a:rPr lang="en-US" smtClean="0"/>
              <a:pPr/>
              <a:t>47</a:t>
            </a:fld>
            <a:endParaRPr lang="en-US"/>
          </a:p>
        </p:txBody>
      </p:sp>
      <p:pic>
        <p:nvPicPr>
          <p:cNvPr id="2" name="Picture 1"/>
          <p:cNvPicPr>
            <a:picLocks noChangeAspect="1"/>
          </p:cNvPicPr>
          <p:nvPr/>
        </p:nvPicPr>
        <p:blipFill>
          <a:blip r:embed="rId2"/>
          <a:stretch>
            <a:fillRect/>
          </a:stretch>
        </p:blipFill>
        <p:spPr>
          <a:xfrm>
            <a:off x="1800322" y="1087906"/>
            <a:ext cx="8591357" cy="3655329"/>
          </a:xfrm>
          <a:prstGeom prst="rect">
            <a:avLst/>
          </a:prstGeom>
        </p:spPr>
      </p:pic>
      <p:pic>
        <p:nvPicPr>
          <p:cNvPr id="4" name="Picture 3"/>
          <p:cNvPicPr>
            <a:picLocks noChangeAspect="1"/>
          </p:cNvPicPr>
          <p:nvPr/>
        </p:nvPicPr>
        <p:blipFill>
          <a:blip r:embed="rId3"/>
          <a:stretch>
            <a:fillRect/>
          </a:stretch>
        </p:blipFill>
        <p:spPr>
          <a:xfrm>
            <a:off x="1907971" y="4735606"/>
            <a:ext cx="2945662" cy="1534845"/>
          </a:xfrm>
          <a:prstGeom prst="rect">
            <a:avLst/>
          </a:prstGeom>
        </p:spPr>
      </p:pic>
      <p:sp>
        <p:nvSpPr>
          <p:cNvPr id="3" name="Rectangle 2"/>
          <p:cNvSpPr/>
          <p:nvPr/>
        </p:nvSpPr>
        <p:spPr>
          <a:xfrm>
            <a:off x="5002030" y="4735605"/>
            <a:ext cx="5389649" cy="1569660"/>
          </a:xfrm>
          <a:prstGeom prst="rect">
            <a:avLst/>
          </a:prstGeom>
        </p:spPr>
        <p:txBody>
          <a:bodyPr wrap="square">
            <a:spAutoFit/>
          </a:bodyPr>
          <a:lstStyle/>
          <a:p>
            <a:r>
              <a:rPr lang="en-US" sz="1600" dirty="0">
                <a:latin typeface="Calibri" panose="020F0502020204030204" pitchFamily="34" charset="0"/>
              </a:rPr>
              <a:t>The gear set to the left is from the motor used in the lab.  At 12 VDC the output shaft rotates at 103 RPM with a maximum torque of 0.127 Nm.  The motor has a gear ratio of 30:1  If the output shaft is turning at 103 RPMs the motor is rotating at 3090 RPM or 51.5 RPS.  The hall sensors will produce pulses at a rate of 154.5 Hz.</a:t>
            </a:r>
          </a:p>
        </p:txBody>
      </p:sp>
      <p:sp>
        <p:nvSpPr>
          <p:cNvPr id="8" name="TextBox 7"/>
          <p:cNvSpPr txBox="1"/>
          <p:nvPr/>
        </p:nvSpPr>
        <p:spPr>
          <a:xfrm>
            <a:off x="256128" y="3122491"/>
            <a:ext cx="2250233" cy="923330"/>
          </a:xfrm>
          <a:prstGeom prst="rect">
            <a:avLst/>
          </a:prstGeom>
          <a:noFill/>
          <a:ln w="22225">
            <a:solidFill>
              <a:schemeClr val="accent1"/>
            </a:solidFill>
          </a:ln>
        </p:spPr>
        <p:txBody>
          <a:bodyPr wrap="square" rtlCol="0">
            <a:spAutoFit/>
          </a:bodyPr>
          <a:lstStyle/>
          <a:p>
            <a:r>
              <a:rPr lang="en-US" dirty="0" smtClean="0">
                <a:solidFill>
                  <a:srgbClr val="FF0000"/>
                </a:solidFill>
              </a:rPr>
              <a:t>To convert from RPS to RPM you must multiply by _____?</a:t>
            </a:r>
            <a:endParaRPr lang="en-US" dirty="0">
              <a:solidFill>
                <a:srgbClr val="FF0000"/>
              </a:solidFill>
            </a:endParaRPr>
          </a:p>
        </p:txBody>
      </p:sp>
    </p:spTree>
    <p:extLst>
      <p:ext uri="{BB962C8B-B14F-4D97-AF65-F5344CB8AC3E}">
        <p14:creationId xmlns:p14="http://schemas.microsoft.com/office/powerpoint/2010/main" val="947920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Motor Didirectional Rotation"/>
          <p:cNvPicPr>
            <a:picLocks noChangeAspect="1" noChangeArrowheads="1"/>
          </p:cNvPicPr>
          <p:nvPr/>
        </p:nvPicPr>
        <p:blipFill>
          <a:blip r:embed="rId2" cstate="print"/>
          <a:srcRect/>
          <a:stretch>
            <a:fillRect/>
          </a:stretch>
        </p:blipFill>
        <p:spPr bwMode="auto">
          <a:xfrm>
            <a:off x="1677955" y="3559168"/>
            <a:ext cx="8686800" cy="2708275"/>
          </a:xfrm>
          <a:prstGeom prst="rect">
            <a:avLst/>
          </a:prstGeom>
          <a:noFill/>
          <a:ln w="9525">
            <a:noFill/>
            <a:miter lim="800000"/>
            <a:headEnd/>
            <a:tailEnd/>
          </a:ln>
        </p:spPr>
      </p:pic>
      <p:sp>
        <p:nvSpPr>
          <p:cNvPr id="4" name="Rectangle 2"/>
          <p:cNvSpPr txBox="1">
            <a:spLocks noChangeArrowheads="1"/>
          </p:cNvSpPr>
          <p:nvPr/>
        </p:nvSpPr>
        <p:spPr>
          <a:xfrm>
            <a:off x="1981200" y="1676400"/>
            <a:ext cx="8229600" cy="1143000"/>
          </a:xfrm>
          <a:prstGeom prst="rect">
            <a:avLst/>
          </a:prstGeom>
        </p:spPr>
        <p:txBody>
          <a:bodyPr anchor="ctr">
            <a:normAutofit/>
          </a:bodyPr>
          <a:lstStyle/>
          <a:p>
            <a:pPr algn="ctr">
              <a:defRPr/>
            </a:pPr>
            <a:r>
              <a:rPr lang="en-US" sz="4400" dirty="0">
                <a:latin typeface="+mj-lt"/>
                <a:ea typeface="+mj-ea"/>
                <a:cs typeface="+mj-cs"/>
              </a:rPr>
              <a:t> </a:t>
            </a:r>
            <a:endParaRPr lang="en-US" sz="4400" dirty="0">
              <a:solidFill>
                <a:srgbClr val="0000CC"/>
              </a:solidFill>
              <a:latin typeface="Calibri" panose="020F0502020204030204" pitchFamily="34" charset="0"/>
              <a:ea typeface="+mj-ea"/>
              <a:cs typeface="+mj-cs"/>
            </a:endParaRPr>
          </a:p>
        </p:txBody>
      </p:sp>
      <p:sp>
        <p:nvSpPr>
          <p:cNvPr id="16389" name="Footer Placeholder 4"/>
          <p:cNvSpPr>
            <a:spLocks noGrp="1"/>
          </p:cNvSpPr>
          <p:nvPr>
            <p:ph type="ftr" sz="quarter" idx="11"/>
          </p:nvPr>
        </p:nvSpPr>
        <p:spPr>
          <a:noFill/>
        </p:spPr>
        <p:txBody>
          <a:bodyPr/>
          <a:lstStyle/>
          <a:p>
            <a:r>
              <a:rPr lang="en-US" smtClean="0"/>
              <a:t>CAM8302E  F2018 Exam Review</a:t>
            </a:r>
            <a:endParaRPr lang="en-US"/>
          </a:p>
        </p:txBody>
      </p:sp>
      <p:sp>
        <p:nvSpPr>
          <p:cNvPr id="6" name="Rectangle 5"/>
          <p:cNvSpPr/>
          <p:nvPr/>
        </p:nvSpPr>
        <p:spPr>
          <a:xfrm>
            <a:off x="1970482" y="271152"/>
            <a:ext cx="7909345" cy="923330"/>
          </a:xfrm>
          <a:prstGeom prst="rect">
            <a:avLst/>
          </a:prstGeom>
          <a:noFill/>
        </p:spPr>
        <p:txBody>
          <a:bodyPr wrap="none" lIns="91440" tIns="45720" rIns="91440" bIns="45720">
            <a:spAutoFit/>
          </a:bodyPr>
          <a:lstStyle/>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DC Motor Control H-Bridge</a:t>
            </a:r>
          </a:p>
        </p:txBody>
      </p:sp>
      <p:sp>
        <p:nvSpPr>
          <p:cNvPr id="7" name="Rectangle 3"/>
          <p:cNvSpPr>
            <a:spLocks noChangeArrowheads="1"/>
          </p:cNvSpPr>
          <p:nvPr/>
        </p:nvSpPr>
        <p:spPr bwMode="auto">
          <a:xfrm>
            <a:off x="1970482" y="1198093"/>
            <a:ext cx="5047239" cy="1754326"/>
          </a:xfrm>
          <a:prstGeom prst="rect">
            <a:avLst/>
          </a:prstGeom>
          <a:noFill/>
          <a:ln w="9525">
            <a:noFill/>
            <a:miter lim="800000"/>
            <a:headEnd/>
            <a:tailEnd/>
          </a:ln>
        </p:spPr>
        <p:txBody>
          <a:bodyPr wrap="square">
            <a:spAutoFit/>
          </a:bodyPr>
          <a:lstStyle/>
          <a:p>
            <a:r>
              <a:rPr lang="en-US" dirty="0">
                <a:solidFill>
                  <a:schemeClr val="hlink"/>
                </a:solidFill>
                <a:latin typeface="Calibri" panose="020F0502020204030204" pitchFamily="34" charset="0"/>
              </a:rPr>
              <a:t>L293, L298 H-Bridge Operation: </a:t>
            </a:r>
          </a:p>
          <a:p>
            <a:r>
              <a:rPr lang="en-US" dirty="0">
                <a:latin typeface="Calibri" panose="020F0502020204030204" pitchFamily="34" charset="0"/>
              </a:rPr>
              <a:t>A group of four transistors (MOSFETS) are used to control the direction of a DC motor.  The circuit reverses which pins on the motor receive the positive and negative signals. Logic is built into the driver IC to prevent a short circuit.</a:t>
            </a:r>
          </a:p>
        </p:txBody>
      </p:sp>
      <p:sp>
        <p:nvSpPr>
          <p:cNvPr id="8" name="Slide Number Placeholder 7"/>
          <p:cNvSpPr>
            <a:spLocks noGrp="1"/>
          </p:cNvSpPr>
          <p:nvPr>
            <p:ph type="sldNum" sz="quarter" idx="12"/>
          </p:nvPr>
        </p:nvSpPr>
        <p:spPr/>
        <p:txBody>
          <a:bodyPr/>
          <a:lstStyle/>
          <a:p>
            <a:fld id="{ACB88EEA-209C-4598-B68F-AE8C8CE50CEF}" type="slidenum">
              <a:rPr lang="en-US" smtClean="0"/>
              <a:pPr/>
              <a:t>48</a:t>
            </a:fld>
            <a:endParaRPr lang="en-US"/>
          </a:p>
        </p:txBody>
      </p:sp>
      <p:pic>
        <p:nvPicPr>
          <p:cNvPr id="28674" name="Picture 2" descr="http://www.active-robots.com/products/components/chips-ics/l298.jpg"/>
          <p:cNvPicPr>
            <a:picLocks noChangeAspect="1" noChangeArrowheads="1"/>
          </p:cNvPicPr>
          <p:nvPr/>
        </p:nvPicPr>
        <p:blipFill>
          <a:blip r:embed="rId3" cstate="print"/>
          <a:srcRect/>
          <a:stretch>
            <a:fillRect/>
          </a:stretch>
        </p:blipFill>
        <p:spPr bwMode="auto">
          <a:xfrm>
            <a:off x="7371292" y="1069651"/>
            <a:ext cx="2813050" cy="2184725"/>
          </a:xfrm>
          <a:prstGeom prst="rect">
            <a:avLst/>
          </a:prstGeom>
          <a:noFill/>
        </p:spPr>
      </p:pic>
      <p:sp>
        <p:nvSpPr>
          <p:cNvPr id="9" name="TextBox 8"/>
          <p:cNvSpPr txBox="1"/>
          <p:nvPr/>
        </p:nvSpPr>
        <p:spPr>
          <a:xfrm>
            <a:off x="1173470" y="2952419"/>
            <a:ext cx="6402987" cy="646331"/>
          </a:xfrm>
          <a:prstGeom prst="rect">
            <a:avLst/>
          </a:prstGeom>
          <a:noFill/>
          <a:ln w="22225">
            <a:solidFill>
              <a:schemeClr val="accent1"/>
            </a:solidFill>
          </a:ln>
        </p:spPr>
        <p:txBody>
          <a:bodyPr wrap="square" rtlCol="0">
            <a:spAutoFit/>
          </a:bodyPr>
          <a:lstStyle/>
          <a:p>
            <a:r>
              <a:rPr lang="en-US" dirty="0" smtClean="0">
                <a:solidFill>
                  <a:srgbClr val="FF0000"/>
                </a:solidFill>
              </a:rPr>
              <a:t>Motor braking occurs when both sides of the motor have the ____ voltage applied?</a:t>
            </a:r>
            <a:endParaRPr lang="en-US" dirty="0">
              <a:solidFill>
                <a:srgbClr val="FF0000"/>
              </a:solidFill>
            </a:endParaRPr>
          </a:p>
        </p:txBody>
      </p:sp>
    </p:spTree>
    <p:extLst>
      <p:ext uri="{BB962C8B-B14F-4D97-AF65-F5344CB8AC3E}">
        <p14:creationId xmlns:p14="http://schemas.microsoft.com/office/powerpoint/2010/main" val="3757073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954487" y="371015"/>
            <a:ext cx="8372677"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Motor Controller Function Table</a:t>
            </a:r>
          </a:p>
        </p:txBody>
      </p:sp>
      <p:sp>
        <p:nvSpPr>
          <p:cNvPr id="6" name="Footer Placeholder 5"/>
          <p:cNvSpPr>
            <a:spLocks noGrp="1"/>
          </p:cNvSpPr>
          <p:nvPr>
            <p:ph type="ftr" sz="quarter" idx="11"/>
          </p:nvPr>
        </p:nvSpPr>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ACB88EEA-209C-4598-B68F-AE8C8CE50CEF}" type="slidenum">
              <a:rPr lang="en-US" smtClean="0"/>
              <a:pPr/>
              <a:t>49</a:t>
            </a:fld>
            <a:endParaRPr lang="en-US"/>
          </a:p>
        </p:txBody>
      </p:sp>
      <p:pic>
        <p:nvPicPr>
          <p:cNvPr id="21" name="Picture 20"/>
          <p:cNvPicPr/>
          <p:nvPr/>
        </p:nvPicPr>
        <p:blipFill>
          <a:blip r:embed="rId2"/>
          <a:stretch>
            <a:fillRect/>
          </a:stretch>
        </p:blipFill>
        <p:spPr>
          <a:xfrm>
            <a:off x="2105078" y="1423074"/>
            <a:ext cx="4493385" cy="2774027"/>
          </a:xfrm>
          <a:prstGeom prst="rect">
            <a:avLst/>
          </a:prstGeom>
        </p:spPr>
      </p:pic>
      <p:sp>
        <p:nvSpPr>
          <p:cNvPr id="13" name="Rectangle 12"/>
          <p:cNvSpPr/>
          <p:nvPr/>
        </p:nvSpPr>
        <p:spPr>
          <a:xfrm>
            <a:off x="2362200" y="4657960"/>
            <a:ext cx="7305465" cy="1477328"/>
          </a:xfrm>
          <a:prstGeom prst="rect">
            <a:avLst/>
          </a:prstGeom>
        </p:spPr>
        <p:txBody>
          <a:bodyPr wrap="square">
            <a:spAutoFit/>
          </a:bodyPr>
          <a:lstStyle/>
          <a:p>
            <a:r>
              <a:rPr lang="en-US" dirty="0">
                <a:latin typeface="Calibri" panose="020F0502020204030204" pitchFamily="34" charset="0"/>
              </a:rPr>
              <a:t>The three control pins determine the motor direction, clockwise or counter-clockwise. The control signals also control whether the motor brakes or free runs to a stop.  If the motor control IC is enabled and both inputs are at the same level the motor will stop quickly(brake). If the IC is disabled the motor free runs to a stop.</a:t>
            </a:r>
            <a:endParaRPr lang="en-CA" dirty="0"/>
          </a:p>
        </p:txBody>
      </p:sp>
      <p:pic>
        <p:nvPicPr>
          <p:cNvPr id="2" name="Picture 1"/>
          <p:cNvPicPr>
            <a:picLocks noChangeAspect="1"/>
          </p:cNvPicPr>
          <p:nvPr/>
        </p:nvPicPr>
        <p:blipFill>
          <a:blip r:embed="rId3"/>
          <a:stretch>
            <a:fillRect/>
          </a:stretch>
        </p:blipFill>
        <p:spPr>
          <a:xfrm>
            <a:off x="6787290" y="1427949"/>
            <a:ext cx="3528796" cy="2653937"/>
          </a:xfrm>
          <a:prstGeom prst="rect">
            <a:avLst/>
          </a:prstGeom>
        </p:spPr>
      </p:pic>
      <p:sp>
        <p:nvSpPr>
          <p:cNvPr id="10" name="TextBox 9"/>
          <p:cNvSpPr txBox="1"/>
          <p:nvPr/>
        </p:nvSpPr>
        <p:spPr>
          <a:xfrm>
            <a:off x="2629046" y="4201422"/>
            <a:ext cx="6402987" cy="523220"/>
          </a:xfrm>
          <a:prstGeom prst="rect">
            <a:avLst/>
          </a:prstGeom>
          <a:noFill/>
          <a:ln w="22225">
            <a:solidFill>
              <a:schemeClr val="accent1"/>
            </a:solidFill>
          </a:ln>
        </p:spPr>
        <p:txBody>
          <a:bodyPr wrap="square" rtlCol="0">
            <a:spAutoFit/>
          </a:bodyPr>
          <a:lstStyle/>
          <a:p>
            <a:r>
              <a:rPr lang="en-US" sz="1400" dirty="0" smtClean="0">
                <a:solidFill>
                  <a:srgbClr val="FF0000"/>
                </a:solidFill>
              </a:rPr>
              <a:t>Motor braking only occurs when EN is a logic ____________ and IN1 and IN2 are at the ______ logic level?</a:t>
            </a:r>
            <a:endParaRPr lang="en-US" sz="1400" dirty="0">
              <a:solidFill>
                <a:srgbClr val="FF0000"/>
              </a:solidFill>
            </a:endParaRPr>
          </a:p>
        </p:txBody>
      </p:sp>
    </p:spTree>
    <p:extLst>
      <p:ext uri="{BB962C8B-B14F-4D97-AF65-F5344CB8AC3E}">
        <p14:creationId xmlns:p14="http://schemas.microsoft.com/office/powerpoint/2010/main" val="3542812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09801" y="381001"/>
            <a:ext cx="7509965" cy="863967"/>
          </a:xfrm>
        </p:spPr>
        <p:txBody>
          <a:bodyPr>
            <a:normAutofit fontScale="90000"/>
          </a:bodyPr>
          <a:lstStyle/>
          <a:p>
            <a:r>
              <a:rPr lang="en-US" dirty="0" smtClean="0">
                <a:latin typeface="Calibri" panose="020F0502020204030204" pitchFamily="34" charset="0"/>
              </a:rPr>
              <a:t>myDAQ Analog I/O Specifications:</a:t>
            </a:r>
          </a:p>
        </p:txBody>
      </p:sp>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5</a:t>
            </a:fld>
            <a:endParaRPr lang="en-US" dirty="0"/>
          </a:p>
        </p:txBody>
      </p:sp>
      <p:pic>
        <p:nvPicPr>
          <p:cNvPr id="3" name="Picture 2"/>
          <p:cNvPicPr>
            <a:picLocks noChangeAspect="1"/>
          </p:cNvPicPr>
          <p:nvPr/>
        </p:nvPicPr>
        <p:blipFill>
          <a:blip r:embed="rId2"/>
          <a:stretch>
            <a:fillRect/>
          </a:stretch>
        </p:blipFill>
        <p:spPr>
          <a:xfrm>
            <a:off x="1059452" y="2863763"/>
            <a:ext cx="5410200" cy="2622335"/>
          </a:xfrm>
          <a:prstGeom prst="rect">
            <a:avLst/>
          </a:prstGeom>
        </p:spPr>
      </p:pic>
      <p:sp>
        <p:nvSpPr>
          <p:cNvPr id="6" name="Rectangle 5"/>
          <p:cNvSpPr/>
          <p:nvPr/>
        </p:nvSpPr>
        <p:spPr>
          <a:xfrm>
            <a:off x="342900" y="1419110"/>
            <a:ext cx="3505200" cy="1200329"/>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rPr>
              <a:t>+/- 10 volts</a:t>
            </a:r>
          </a:p>
          <a:p>
            <a:pPr marL="285750" indent="-285750">
              <a:buFont typeface="Arial" panose="020B0604020202020204" pitchFamily="34" charset="0"/>
              <a:buChar char="•"/>
            </a:pPr>
            <a:r>
              <a:rPr lang="en-US" dirty="0">
                <a:latin typeface="Calibri" panose="020F0502020204030204" pitchFamily="34" charset="0"/>
              </a:rPr>
              <a:t>2 mA drive</a:t>
            </a:r>
          </a:p>
          <a:p>
            <a:pPr marL="285750" indent="-285750">
              <a:buFont typeface="Arial" panose="020B0604020202020204" pitchFamily="34" charset="0"/>
              <a:buChar char="•"/>
            </a:pPr>
            <a:r>
              <a:rPr lang="en-US" dirty="0">
                <a:latin typeface="Calibri" panose="020F0502020204030204" pitchFamily="34" charset="0"/>
              </a:rPr>
              <a:t>16 bit resolution</a:t>
            </a:r>
          </a:p>
          <a:p>
            <a:pPr marL="285750" indent="-285750">
              <a:buFont typeface="Arial" panose="020B0604020202020204" pitchFamily="34" charset="0"/>
              <a:buChar char="•"/>
            </a:pPr>
            <a:r>
              <a:rPr lang="en-US" dirty="0">
                <a:latin typeface="Calibri" panose="020F0502020204030204" pitchFamily="34" charset="0"/>
              </a:rPr>
              <a:t>200 kilo samples/second</a:t>
            </a:r>
            <a:endParaRPr lang="en-US" dirty="0"/>
          </a:p>
        </p:txBody>
      </p:sp>
      <p:sp>
        <p:nvSpPr>
          <p:cNvPr id="7" name="Rectangle 6"/>
          <p:cNvSpPr/>
          <p:nvPr/>
        </p:nvSpPr>
        <p:spPr>
          <a:xfrm>
            <a:off x="4000500" y="1473989"/>
            <a:ext cx="3505200" cy="1200329"/>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rPr>
              <a:t>+/- 10 volts</a:t>
            </a:r>
          </a:p>
          <a:p>
            <a:pPr marL="285750" indent="-285750">
              <a:buFont typeface="Arial" panose="020B0604020202020204" pitchFamily="34" charset="0"/>
              <a:buChar char="•"/>
            </a:pPr>
            <a:r>
              <a:rPr lang="en-US" dirty="0">
                <a:latin typeface="Calibri" panose="020F0502020204030204" pitchFamily="34" charset="0"/>
              </a:rPr>
              <a:t>10 G ohms input impedance</a:t>
            </a:r>
          </a:p>
          <a:p>
            <a:pPr marL="285750" indent="-285750">
              <a:buFont typeface="Arial" panose="020B0604020202020204" pitchFamily="34" charset="0"/>
              <a:buChar char="•"/>
            </a:pPr>
            <a:r>
              <a:rPr lang="en-US" dirty="0">
                <a:latin typeface="Calibri" panose="020F0502020204030204" pitchFamily="34" charset="0"/>
              </a:rPr>
              <a:t>16 bit resolution</a:t>
            </a:r>
          </a:p>
          <a:p>
            <a:pPr marL="285750" indent="-285750">
              <a:buFont typeface="Arial" panose="020B0604020202020204" pitchFamily="34" charset="0"/>
              <a:buChar char="•"/>
            </a:pPr>
            <a:r>
              <a:rPr lang="en-US" dirty="0">
                <a:latin typeface="Calibri" panose="020F0502020204030204" pitchFamily="34" charset="0"/>
              </a:rPr>
              <a:t>200 kilo samples/second</a:t>
            </a:r>
            <a:endParaRPr lang="en-US" dirty="0"/>
          </a:p>
        </p:txBody>
      </p:sp>
      <p:sp>
        <p:nvSpPr>
          <p:cNvPr id="9" name="Rectangle 8"/>
          <p:cNvSpPr/>
          <p:nvPr/>
        </p:nvSpPr>
        <p:spPr>
          <a:xfrm>
            <a:off x="597612" y="1024889"/>
            <a:ext cx="1447800" cy="369332"/>
          </a:xfrm>
          <a:prstGeom prst="rect">
            <a:avLst/>
          </a:prstGeom>
        </p:spPr>
        <p:txBody>
          <a:bodyPr wrap="square">
            <a:spAutoFit/>
          </a:bodyPr>
          <a:lstStyle/>
          <a:p>
            <a:r>
              <a:rPr lang="en-US" dirty="0">
                <a:solidFill>
                  <a:srgbClr val="0070C0"/>
                </a:solidFill>
                <a:latin typeface="Calibri" panose="020F0502020204030204" pitchFamily="34" charset="0"/>
              </a:rPr>
              <a:t>Analog Out</a:t>
            </a:r>
          </a:p>
        </p:txBody>
      </p:sp>
      <p:sp>
        <p:nvSpPr>
          <p:cNvPr id="10" name="Rectangle 9"/>
          <p:cNvSpPr/>
          <p:nvPr/>
        </p:nvSpPr>
        <p:spPr>
          <a:xfrm>
            <a:off x="4038600" y="1017586"/>
            <a:ext cx="1295400" cy="369332"/>
          </a:xfrm>
          <a:prstGeom prst="rect">
            <a:avLst/>
          </a:prstGeom>
        </p:spPr>
        <p:txBody>
          <a:bodyPr wrap="square">
            <a:spAutoFit/>
          </a:bodyPr>
          <a:lstStyle/>
          <a:p>
            <a:r>
              <a:rPr lang="en-US" dirty="0">
                <a:solidFill>
                  <a:srgbClr val="0070C0"/>
                </a:solidFill>
                <a:latin typeface="Calibri" panose="020F0502020204030204" pitchFamily="34" charset="0"/>
              </a:rPr>
              <a:t>Analog In</a:t>
            </a:r>
          </a:p>
        </p:txBody>
      </p:sp>
      <p:sp>
        <p:nvSpPr>
          <p:cNvPr id="11" name="Rectangle 10"/>
          <p:cNvSpPr/>
          <p:nvPr/>
        </p:nvSpPr>
        <p:spPr>
          <a:xfrm>
            <a:off x="947586" y="5672723"/>
            <a:ext cx="7139396" cy="646331"/>
          </a:xfrm>
          <a:prstGeom prst="rect">
            <a:avLst/>
          </a:prstGeom>
        </p:spPr>
        <p:txBody>
          <a:bodyPr wrap="square">
            <a:spAutoFit/>
          </a:bodyPr>
          <a:lstStyle/>
          <a:p>
            <a:r>
              <a:rPr lang="en-US" dirty="0">
                <a:solidFill>
                  <a:srgbClr val="FF0000"/>
                </a:solidFill>
                <a:latin typeface="Calibri" panose="020F0502020204030204" pitchFamily="34" charset="0"/>
              </a:rPr>
              <a:t>For single ended inputs, </a:t>
            </a:r>
            <a:r>
              <a:rPr lang="en-US" dirty="0" smtClean="0">
                <a:solidFill>
                  <a:srgbClr val="FF0000"/>
                </a:solidFill>
                <a:latin typeface="Calibri" panose="020F0502020204030204" pitchFamily="34" charset="0"/>
              </a:rPr>
              <a:t>use </a:t>
            </a:r>
            <a:r>
              <a:rPr lang="en-US" dirty="0">
                <a:solidFill>
                  <a:srgbClr val="FF0000"/>
                </a:solidFill>
                <a:latin typeface="Calibri" panose="020F0502020204030204" pitchFamily="34" charset="0"/>
              </a:rPr>
              <a:t>a ground reference, the 0- and 1- inputs should connect to </a:t>
            </a:r>
            <a:r>
              <a:rPr lang="en-US" dirty="0" smtClean="0">
                <a:solidFill>
                  <a:srgbClr val="FF0000"/>
                </a:solidFill>
                <a:latin typeface="Calibri" panose="020F0502020204030204" pitchFamily="34" charset="0"/>
              </a:rPr>
              <a:t>the ground reference. </a:t>
            </a:r>
            <a:endParaRPr lang="en-US" dirty="0">
              <a:solidFill>
                <a:srgbClr val="FF0000"/>
              </a:solidFill>
            </a:endParaRPr>
          </a:p>
        </p:txBody>
      </p:sp>
      <p:sp>
        <p:nvSpPr>
          <p:cNvPr id="12" name="TextBox 11"/>
          <p:cNvSpPr txBox="1"/>
          <p:nvPr/>
        </p:nvSpPr>
        <p:spPr>
          <a:xfrm>
            <a:off x="7866462" y="2198127"/>
            <a:ext cx="2537928" cy="2585323"/>
          </a:xfrm>
          <a:prstGeom prst="rect">
            <a:avLst/>
          </a:prstGeom>
          <a:noFill/>
          <a:ln w="22225">
            <a:solidFill>
              <a:schemeClr val="accent1"/>
            </a:solidFill>
          </a:ln>
        </p:spPr>
        <p:txBody>
          <a:bodyPr wrap="square" rtlCol="0">
            <a:spAutoFit/>
          </a:bodyPr>
          <a:lstStyle/>
          <a:p>
            <a:r>
              <a:rPr lang="en-US" dirty="0" smtClean="0">
                <a:solidFill>
                  <a:srgbClr val="FF0000"/>
                </a:solidFill>
              </a:rPr>
              <a:t>When measuring a signal such as the voltage across the DC motor you must use differential voltage  measurements.</a:t>
            </a:r>
          </a:p>
          <a:p>
            <a:endParaRPr lang="en-US" dirty="0">
              <a:solidFill>
                <a:srgbClr val="FF0000"/>
              </a:solidFill>
            </a:endParaRPr>
          </a:p>
          <a:p>
            <a:r>
              <a:rPr lang="en-US" dirty="0" smtClean="0">
                <a:solidFill>
                  <a:srgbClr val="FF0000"/>
                </a:solidFill>
              </a:rPr>
              <a:t>In this case neither (0+) or (0-) connect to ___________?</a:t>
            </a:r>
            <a:endParaRPr lang="en-US" dirty="0">
              <a:solidFill>
                <a:srgbClr val="FF0000"/>
              </a:solidFill>
            </a:endParaRPr>
          </a:p>
        </p:txBody>
      </p:sp>
    </p:spTree>
    <p:extLst>
      <p:ext uri="{BB962C8B-B14F-4D97-AF65-F5344CB8AC3E}">
        <p14:creationId xmlns:p14="http://schemas.microsoft.com/office/powerpoint/2010/main" val="19577781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Footer Placeholder 4"/>
          <p:cNvSpPr>
            <a:spLocks noGrp="1"/>
          </p:cNvSpPr>
          <p:nvPr>
            <p:ph type="ftr" sz="quarter" idx="11"/>
          </p:nvPr>
        </p:nvSpPr>
        <p:spPr>
          <a:noFill/>
        </p:spPr>
        <p:txBody>
          <a:bodyPr/>
          <a:lstStyle/>
          <a:p>
            <a:r>
              <a:rPr lang="en-US" smtClean="0"/>
              <a:t>CAM8302E  F2018 Exam Review</a:t>
            </a:r>
            <a:endParaRPr lang="en-US"/>
          </a:p>
        </p:txBody>
      </p:sp>
      <p:sp>
        <p:nvSpPr>
          <p:cNvPr id="6" name="Rectangle 5"/>
          <p:cNvSpPr/>
          <p:nvPr/>
        </p:nvSpPr>
        <p:spPr>
          <a:xfrm>
            <a:off x="3135081" y="261627"/>
            <a:ext cx="5601341" cy="1569660"/>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myDAQ Motor Speed</a:t>
            </a:r>
          </a:p>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LabVIEW Front Panel</a:t>
            </a:r>
          </a:p>
        </p:txBody>
      </p:sp>
      <p:sp>
        <p:nvSpPr>
          <p:cNvPr id="7" name="Slide Number Placeholder 6"/>
          <p:cNvSpPr>
            <a:spLocks noGrp="1"/>
          </p:cNvSpPr>
          <p:nvPr>
            <p:ph type="sldNum" sz="quarter" idx="12"/>
          </p:nvPr>
        </p:nvSpPr>
        <p:spPr/>
        <p:txBody>
          <a:bodyPr/>
          <a:lstStyle/>
          <a:p>
            <a:fld id="{ACB88EEA-209C-4598-B68F-AE8C8CE50CEF}" type="slidenum">
              <a:rPr lang="en-US" smtClean="0"/>
              <a:pPr/>
              <a:t>50</a:t>
            </a:fld>
            <a:endParaRPr lang="en-US"/>
          </a:p>
        </p:txBody>
      </p:sp>
      <p:pic>
        <p:nvPicPr>
          <p:cNvPr id="2" name="Picture 1"/>
          <p:cNvPicPr>
            <a:picLocks noChangeAspect="1"/>
          </p:cNvPicPr>
          <p:nvPr/>
        </p:nvPicPr>
        <p:blipFill>
          <a:blip r:embed="rId2"/>
          <a:stretch>
            <a:fillRect/>
          </a:stretch>
        </p:blipFill>
        <p:spPr>
          <a:xfrm>
            <a:off x="2063475" y="1831287"/>
            <a:ext cx="8286750" cy="4419600"/>
          </a:xfrm>
          <a:prstGeom prst="rect">
            <a:avLst/>
          </a:prstGeom>
        </p:spPr>
      </p:pic>
      <p:sp>
        <p:nvSpPr>
          <p:cNvPr id="8" name="TextBox 7"/>
          <p:cNvSpPr txBox="1"/>
          <p:nvPr/>
        </p:nvSpPr>
        <p:spPr>
          <a:xfrm>
            <a:off x="2894506" y="5191766"/>
            <a:ext cx="6402987" cy="646331"/>
          </a:xfrm>
          <a:prstGeom prst="rect">
            <a:avLst/>
          </a:prstGeom>
          <a:noFill/>
          <a:ln w="22225">
            <a:solidFill>
              <a:schemeClr val="accent1"/>
            </a:solidFill>
          </a:ln>
        </p:spPr>
        <p:txBody>
          <a:bodyPr wrap="square" rtlCol="0">
            <a:spAutoFit/>
          </a:bodyPr>
          <a:lstStyle/>
          <a:p>
            <a:r>
              <a:rPr lang="en-US" dirty="0" smtClean="0">
                <a:solidFill>
                  <a:srgbClr val="FF0000"/>
                </a:solidFill>
              </a:rPr>
              <a:t>If the motor supply is reduced the period of the encoder signal would  _________?</a:t>
            </a:r>
            <a:endParaRPr lang="en-US" dirty="0">
              <a:solidFill>
                <a:srgbClr val="FF0000"/>
              </a:solidFill>
            </a:endParaRPr>
          </a:p>
        </p:txBody>
      </p:sp>
    </p:spTree>
    <p:extLst>
      <p:ext uri="{BB962C8B-B14F-4D97-AF65-F5344CB8AC3E}">
        <p14:creationId xmlns:p14="http://schemas.microsoft.com/office/powerpoint/2010/main" val="25946883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Footer Placeholder 4"/>
          <p:cNvSpPr>
            <a:spLocks noGrp="1"/>
          </p:cNvSpPr>
          <p:nvPr>
            <p:ph type="ftr" sz="quarter" idx="11"/>
          </p:nvPr>
        </p:nvSpPr>
        <p:spPr>
          <a:noFill/>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51</a:t>
            </a:fld>
            <a:endParaRPr lang="en-US"/>
          </a:p>
        </p:txBody>
      </p:sp>
      <p:sp>
        <p:nvSpPr>
          <p:cNvPr id="8" name="Rectangle 7"/>
          <p:cNvSpPr/>
          <p:nvPr/>
        </p:nvSpPr>
        <p:spPr>
          <a:xfrm>
            <a:off x="1871451" y="197354"/>
            <a:ext cx="4416575" cy="461665"/>
          </a:xfrm>
          <a:prstGeom prst="rect">
            <a:avLst/>
          </a:prstGeom>
          <a:noFill/>
        </p:spPr>
        <p:txBody>
          <a:bodyPr wrap="square" lIns="91440" tIns="45720" rIns="91440" bIns="45720">
            <a:spAutoFit/>
          </a:bodyPr>
          <a:lstStyle/>
          <a:p>
            <a:pPr algn="ctr"/>
            <a:r>
              <a:rPr lang="en-US" sz="2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L293 Control Signals</a:t>
            </a:r>
          </a:p>
        </p:txBody>
      </p:sp>
      <p:pic>
        <p:nvPicPr>
          <p:cNvPr id="4" name="Picture 3"/>
          <p:cNvPicPr>
            <a:picLocks noChangeAspect="1"/>
          </p:cNvPicPr>
          <p:nvPr/>
        </p:nvPicPr>
        <p:blipFill>
          <a:blip r:embed="rId2"/>
          <a:stretch>
            <a:fillRect/>
          </a:stretch>
        </p:blipFill>
        <p:spPr>
          <a:xfrm>
            <a:off x="2010256" y="1124700"/>
            <a:ext cx="5533545" cy="2234040"/>
          </a:xfrm>
          <a:prstGeom prst="rect">
            <a:avLst/>
          </a:prstGeom>
        </p:spPr>
      </p:pic>
      <p:sp>
        <p:nvSpPr>
          <p:cNvPr id="6" name="Rectangle 5"/>
          <p:cNvSpPr/>
          <p:nvPr/>
        </p:nvSpPr>
        <p:spPr>
          <a:xfrm>
            <a:off x="7440176" y="318195"/>
            <a:ext cx="2880375" cy="2308324"/>
          </a:xfrm>
          <a:prstGeom prst="rect">
            <a:avLst/>
          </a:prstGeom>
        </p:spPr>
        <p:txBody>
          <a:bodyPr wrap="square">
            <a:spAutoFit/>
          </a:bodyPr>
          <a:lstStyle/>
          <a:p>
            <a:r>
              <a:rPr lang="en-US" dirty="0">
                <a:latin typeface="This Calibri"/>
              </a:rPr>
              <a:t>This section of the VI controls the direction of the motor and enables and disables the driver. </a:t>
            </a:r>
          </a:p>
          <a:p>
            <a:endParaRPr lang="en-US" dirty="0">
              <a:latin typeface="This Calibri"/>
            </a:endParaRPr>
          </a:p>
          <a:p>
            <a:r>
              <a:rPr lang="en-US" dirty="0">
                <a:latin typeface="This Calibri"/>
              </a:rPr>
              <a:t>The signals connect to IN1 and IN2 on the L293 motor controller.</a:t>
            </a:r>
          </a:p>
        </p:txBody>
      </p:sp>
      <p:pic>
        <p:nvPicPr>
          <p:cNvPr id="14" name="Picture 13"/>
          <p:cNvPicPr/>
          <p:nvPr/>
        </p:nvPicPr>
        <p:blipFill>
          <a:blip r:embed="rId3"/>
          <a:stretch>
            <a:fillRect/>
          </a:stretch>
        </p:blipFill>
        <p:spPr>
          <a:xfrm>
            <a:off x="5788760" y="3774645"/>
            <a:ext cx="4422040" cy="2265894"/>
          </a:xfrm>
          <a:prstGeom prst="rect">
            <a:avLst/>
          </a:prstGeom>
        </p:spPr>
      </p:pic>
      <p:pic>
        <p:nvPicPr>
          <p:cNvPr id="13" name="Picture 12"/>
          <p:cNvPicPr>
            <a:picLocks noChangeAspect="1"/>
          </p:cNvPicPr>
          <p:nvPr/>
        </p:nvPicPr>
        <p:blipFill>
          <a:blip r:embed="rId4"/>
          <a:stretch>
            <a:fillRect/>
          </a:stretch>
        </p:blipFill>
        <p:spPr>
          <a:xfrm>
            <a:off x="1794640" y="3674551"/>
            <a:ext cx="3833810" cy="1981939"/>
          </a:xfrm>
          <a:prstGeom prst="rect">
            <a:avLst/>
          </a:prstGeom>
        </p:spPr>
      </p:pic>
    </p:spTree>
    <p:extLst>
      <p:ext uri="{BB962C8B-B14F-4D97-AF65-F5344CB8AC3E}">
        <p14:creationId xmlns:p14="http://schemas.microsoft.com/office/powerpoint/2010/main" val="22229920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Footer Placeholder 4"/>
          <p:cNvSpPr>
            <a:spLocks noGrp="1"/>
          </p:cNvSpPr>
          <p:nvPr>
            <p:ph type="ftr" sz="quarter" idx="11"/>
          </p:nvPr>
        </p:nvSpPr>
        <p:spPr>
          <a:noFill/>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52</a:t>
            </a:fld>
            <a:endParaRPr lang="en-US"/>
          </a:p>
        </p:txBody>
      </p:sp>
      <p:sp>
        <p:nvSpPr>
          <p:cNvPr id="8" name="Rectangle 7"/>
          <p:cNvSpPr/>
          <p:nvPr/>
        </p:nvSpPr>
        <p:spPr>
          <a:xfrm>
            <a:off x="2025071" y="261628"/>
            <a:ext cx="7949835" cy="769441"/>
          </a:xfrm>
          <a:prstGeom prst="rect">
            <a:avLst/>
          </a:prstGeom>
          <a:noFill/>
        </p:spPr>
        <p:txBody>
          <a:bodyPr wrap="square" lIns="91440" tIns="45720" rIns="91440" bIns="45720">
            <a:spAutoFit/>
          </a:bodyPr>
          <a:lstStyle/>
          <a:p>
            <a:pPr algn="ct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Block Diagram</a:t>
            </a:r>
          </a:p>
        </p:txBody>
      </p:sp>
      <p:pic>
        <p:nvPicPr>
          <p:cNvPr id="2" name="Picture 1"/>
          <p:cNvPicPr>
            <a:picLocks noChangeAspect="1"/>
          </p:cNvPicPr>
          <p:nvPr/>
        </p:nvPicPr>
        <p:blipFill>
          <a:blip r:embed="rId2"/>
          <a:stretch>
            <a:fillRect/>
          </a:stretch>
        </p:blipFill>
        <p:spPr>
          <a:xfrm>
            <a:off x="1892413" y="1270563"/>
            <a:ext cx="7412165" cy="4610373"/>
          </a:xfrm>
          <a:prstGeom prst="rect">
            <a:avLst/>
          </a:prstGeom>
        </p:spPr>
      </p:pic>
      <p:sp>
        <p:nvSpPr>
          <p:cNvPr id="3" name="TextBox 2"/>
          <p:cNvSpPr txBox="1"/>
          <p:nvPr/>
        </p:nvSpPr>
        <p:spPr>
          <a:xfrm>
            <a:off x="1602615" y="1355131"/>
            <a:ext cx="2074414" cy="307777"/>
          </a:xfrm>
          <a:prstGeom prst="rect">
            <a:avLst/>
          </a:prstGeom>
          <a:noFill/>
        </p:spPr>
        <p:txBody>
          <a:bodyPr wrap="none" rtlCol="0">
            <a:spAutoFit/>
          </a:bodyPr>
          <a:lstStyle/>
          <a:p>
            <a:r>
              <a:rPr lang="en-US" sz="1400" dirty="0">
                <a:solidFill>
                  <a:srgbClr val="FF0000"/>
                </a:solidFill>
              </a:rPr>
              <a:t>Encoder 3 pulses/rotation</a:t>
            </a:r>
          </a:p>
        </p:txBody>
      </p:sp>
      <p:sp>
        <p:nvSpPr>
          <p:cNvPr id="9" name="TextBox 8"/>
          <p:cNvSpPr txBox="1"/>
          <p:nvPr/>
        </p:nvSpPr>
        <p:spPr>
          <a:xfrm>
            <a:off x="2332311" y="3121761"/>
            <a:ext cx="1308371" cy="307777"/>
          </a:xfrm>
          <a:prstGeom prst="rect">
            <a:avLst/>
          </a:prstGeom>
          <a:noFill/>
        </p:spPr>
        <p:txBody>
          <a:bodyPr wrap="none" rtlCol="0">
            <a:spAutoFit/>
          </a:bodyPr>
          <a:lstStyle/>
          <a:p>
            <a:r>
              <a:rPr lang="en-US" sz="1400" dirty="0">
                <a:solidFill>
                  <a:srgbClr val="FF0000"/>
                </a:solidFill>
              </a:rPr>
              <a:t>Change to RPM</a:t>
            </a:r>
          </a:p>
        </p:txBody>
      </p:sp>
      <p:sp>
        <p:nvSpPr>
          <p:cNvPr id="10" name="TextBox 9"/>
          <p:cNvSpPr txBox="1"/>
          <p:nvPr/>
        </p:nvSpPr>
        <p:spPr>
          <a:xfrm>
            <a:off x="4842459" y="3187572"/>
            <a:ext cx="957250" cy="307777"/>
          </a:xfrm>
          <a:prstGeom prst="rect">
            <a:avLst/>
          </a:prstGeom>
          <a:noFill/>
        </p:spPr>
        <p:txBody>
          <a:bodyPr wrap="none" rtlCol="0">
            <a:spAutoFit/>
          </a:bodyPr>
          <a:lstStyle/>
          <a:p>
            <a:r>
              <a:rPr lang="en-US" sz="1400" dirty="0">
                <a:solidFill>
                  <a:srgbClr val="FF0000"/>
                </a:solidFill>
              </a:rPr>
              <a:t>Gear Ratio</a:t>
            </a:r>
          </a:p>
        </p:txBody>
      </p:sp>
      <p:sp>
        <p:nvSpPr>
          <p:cNvPr id="11" name="TextBox 10"/>
          <p:cNvSpPr txBox="1"/>
          <p:nvPr/>
        </p:nvSpPr>
        <p:spPr>
          <a:xfrm>
            <a:off x="7619453" y="3523864"/>
            <a:ext cx="2264979" cy="738664"/>
          </a:xfrm>
          <a:prstGeom prst="rect">
            <a:avLst/>
          </a:prstGeom>
          <a:noFill/>
        </p:spPr>
        <p:txBody>
          <a:bodyPr wrap="none" rtlCol="0">
            <a:spAutoFit/>
          </a:bodyPr>
          <a:lstStyle/>
          <a:p>
            <a:r>
              <a:rPr lang="en-US" sz="1400" dirty="0">
                <a:solidFill>
                  <a:srgbClr val="FF0000"/>
                </a:solidFill>
              </a:rPr>
              <a:t>Read Direction from 74HC74</a:t>
            </a:r>
          </a:p>
          <a:p>
            <a:r>
              <a:rPr lang="en-US" sz="1400" dirty="0">
                <a:solidFill>
                  <a:srgbClr val="FF0000"/>
                </a:solidFill>
              </a:rPr>
              <a:t>If true CW</a:t>
            </a:r>
          </a:p>
          <a:p>
            <a:r>
              <a:rPr lang="en-US" sz="1400" dirty="0">
                <a:solidFill>
                  <a:srgbClr val="FF0000"/>
                </a:solidFill>
              </a:rPr>
              <a:t>If false CCW</a:t>
            </a:r>
          </a:p>
        </p:txBody>
      </p:sp>
      <p:sp>
        <p:nvSpPr>
          <p:cNvPr id="12" name="TextBox 11"/>
          <p:cNvSpPr txBox="1"/>
          <p:nvPr/>
        </p:nvSpPr>
        <p:spPr>
          <a:xfrm>
            <a:off x="7286556" y="1482991"/>
            <a:ext cx="623889" cy="307777"/>
          </a:xfrm>
          <a:prstGeom prst="rect">
            <a:avLst/>
          </a:prstGeom>
          <a:noFill/>
        </p:spPr>
        <p:txBody>
          <a:bodyPr wrap="none" rtlCol="0">
            <a:spAutoFit/>
          </a:bodyPr>
          <a:lstStyle/>
          <a:p>
            <a:r>
              <a:rPr lang="en-US" sz="1400" dirty="0">
                <a:solidFill>
                  <a:srgbClr val="FF0000"/>
                </a:solidFill>
              </a:rPr>
              <a:t>Select</a:t>
            </a:r>
          </a:p>
        </p:txBody>
      </p:sp>
      <p:sp>
        <p:nvSpPr>
          <p:cNvPr id="4" name="TextBox 3"/>
          <p:cNvSpPr txBox="1"/>
          <p:nvPr/>
        </p:nvSpPr>
        <p:spPr>
          <a:xfrm>
            <a:off x="2835652" y="4350720"/>
            <a:ext cx="301686" cy="369332"/>
          </a:xfrm>
          <a:prstGeom prst="rect">
            <a:avLst/>
          </a:prstGeom>
          <a:noFill/>
          <a:ln w="28575">
            <a:solidFill>
              <a:srgbClr val="FF0000"/>
            </a:solidFill>
          </a:ln>
        </p:spPr>
        <p:txBody>
          <a:bodyPr wrap="none" rtlCol="0">
            <a:spAutoFit/>
          </a:bodyPr>
          <a:lstStyle/>
          <a:p>
            <a:r>
              <a:rPr lang="en-US" dirty="0"/>
              <a:t>1</a:t>
            </a:r>
          </a:p>
        </p:txBody>
      </p:sp>
      <p:sp>
        <p:nvSpPr>
          <p:cNvPr id="13" name="TextBox 12"/>
          <p:cNvSpPr txBox="1"/>
          <p:nvPr/>
        </p:nvSpPr>
        <p:spPr>
          <a:xfrm>
            <a:off x="1875446" y="971794"/>
            <a:ext cx="301686" cy="369332"/>
          </a:xfrm>
          <a:prstGeom prst="rect">
            <a:avLst/>
          </a:prstGeom>
          <a:noFill/>
          <a:ln w="28575">
            <a:solidFill>
              <a:srgbClr val="FF0000"/>
            </a:solidFill>
          </a:ln>
        </p:spPr>
        <p:txBody>
          <a:bodyPr wrap="none" rtlCol="0">
            <a:spAutoFit/>
          </a:bodyPr>
          <a:lstStyle/>
          <a:p>
            <a:r>
              <a:rPr lang="en-US" dirty="0"/>
              <a:t>2</a:t>
            </a:r>
          </a:p>
        </p:txBody>
      </p:sp>
      <p:sp>
        <p:nvSpPr>
          <p:cNvPr id="14" name="TextBox 13"/>
          <p:cNvSpPr txBox="1"/>
          <p:nvPr/>
        </p:nvSpPr>
        <p:spPr>
          <a:xfrm>
            <a:off x="2691491" y="2277013"/>
            <a:ext cx="301686" cy="369332"/>
          </a:xfrm>
          <a:prstGeom prst="rect">
            <a:avLst/>
          </a:prstGeom>
          <a:noFill/>
          <a:ln w="28575">
            <a:solidFill>
              <a:srgbClr val="FF0000"/>
            </a:solidFill>
          </a:ln>
        </p:spPr>
        <p:txBody>
          <a:bodyPr wrap="none" rtlCol="0">
            <a:spAutoFit/>
          </a:bodyPr>
          <a:lstStyle/>
          <a:p>
            <a:r>
              <a:rPr lang="en-US" dirty="0"/>
              <a:t>3</a:t>
            </a:r>
          </a:p>
        </p:txBody>
      </p:sp>
      <p:sp>
        <p:nvSpPr>
          <p:cNvPr id="15" name="TextBox 14"/>
          <p:cNvSpPr txBox="1"/>
          <p:nvPr/>
        </p:nvSpPr>
        <p:spPr>
          <a:xfrm>
            <a:off x="5170241" y="3429537"/>
            <a:ext cx="301686" cy="369332"/>
          </a:xfrm>
          <a:prstGeom prst="rect">
            <a:avLst/>
          </a:prstGeom>
          <a:noFill/>
          <a:ln w="28575">
            <a:solidFill>
              <a:srgbClr val="FF0000"/>
            </a:solidFill>
          </a:ln>
        </p:spPr>
        <p:txBody>
          <a:bodyPr wrap="none" rtlCol="0">
            <a:spAutoFit/>
          </a:bodyPr>
          <a:lstStyle/>
          <a:p>
            <a:r>
              <a:rPr lang="en-US" dirty="0"/>
              <a:t>4</a:t>
            </a:r>
          </a:p>
        </p:txBody>
      </p:sp>
      <p:sp>
        <p:nvSpPr>
          <p:cNvPr id="16" name="TextBox 15"/>
          <p:cNvSpPr txBox="1"/>
          <p:nvPr/>
        </p:nvSpPr>
        <p:spPr>
          <a:xfrm>
            <a:off x="7612604" y="1064405"/>
            <a:ext cx="301686" cy="369332"/>
          </a:xfrm>
          <a:prstGeom prst="rect">
            <a:avLst/>
          </a:prstGeom>
          <a:noFill/>
          <a:ln w="28575">
            <a:solidFill>
              <a:srgbClr val="FF0000"/>
            </a:solidFill>
          </a:ln>
        </p:spPr>
        <p:txBody>
          <a:bodyPr wrap="none" rtlCol="0">
            <a:spAutoFit/>
          </a:bodyPr>
          <a:lstStyle/>
          <a:p>
            <a:r>
              <a:rPr lang="en-US" dirty="0"/>
              <a:t>6</a:t>
            </a:r>
          </a:p>
        </p:txBody>
      </p:sp>
      <p:sp>
        <p:nvSpPr>
          <p:cNvPr id="18" name="TextBox 17"/>
          <p:cNvSpPr txBox="1"/>
          <p:nvPr/>
        </p:nvSpPr>
        <p:spPr>
          <a:xfrm>
            <a:off x="2691491" y="4772321"/>
            <a:ext cx="1352550" cy="307777"/>
          </a:xfrm>
          <a:prstGeom prst="rect">
            <a:avLst/>
          </a:prstGeom>
          <a:noFill/>
        </p:spPr>
        <p:txBody>
          <a:bodyPr wrap="none" rtlCol="0">
            <a:spAutoFit/>
          </a:bodyPr>
          <a:lstStyle/>
          <a:p>
            <a:r>
              <a:rPr lang="en-US" sz="1400" dirty="0">
                <a:solidFill>
                  <a:srgbClr val="FF0000"/>
                </a:solidFill>
              </a:rPr>
              <a:t>Read Frequency</a:t>
            </a:r>
          </a:p>
        </p:txBody>
      </p:sp>
      <p:sp>
        <p:nvSpPr>
          <p:cNvPr id="19" name="TextBox 18"/>
          <p:cNvSpPr txBox="1"/>
          <p:nvPr/>
        </p:nvSpPr>
        <p:spPr>
          <a:xfrm>
            <a:off x="7779870" y="4297035"/>
            <a:ext cx="301686" cy="369332"/>
          </a:xfrm>
          <a:prstGeom prst="rect">
            <a:avLst/>
          </a:prstGeom>
          <a:noFill/>
          <a:ln w="28575">
            <a:solidFill>
              <a:srgbClr val="FF0000"/>
            </a:solidFill>
          </a:ln>
        </p:spPr>
        <p:txBody>
          <a:bodyPr wrap="none" rtlCol="0">
            <a:spAutoFit/>
          </a:bodyPr>
          <a:lstStyle/>
          <a:p>
            <a:r>
              <a:rPr lang="en-US" dirty="0"/>
              <a:t>5</a:t>
            </a:r>
          </a:p>
        </p:txBody>
      </p:sp>
      <p:sp>
        <p:nvSpPr>
          <p:cNvPr id="20" name="TextBox 19"/>
          <p:cNvSpPr txBox="1"/>
          <p:nvPr/>
        </p:nvSpPr>
        <p:spPr>
          <a:xfrm>
            <a:off x="1792122" y="5935764"/>
            <a:ext cx="8092310" cy="369332"/>
          </a:xfrm>
          <a:prstGeom prst="rect">
            <a:avLst/>
          </a:prstGeom>
          <a:noFill/>
          <a:ln w="22225">
            <a:solidFill>
              <a:schemeClr val="accent1"/>
            </a:solidFill>
          </a:ln>
        </p:spPr>
        <p:txBody>
          <a:bodyPr wrap="square" rtlCol="0">
            <a:spAutoFit/>
          </a:bodyPr>
          <a:lstStyle/>
          <a:p>
            <a:r>
              <a:rPr lang="en-US" dirty="0" smtClean="0">
                <a:solidFill>
                  <a:srgbClr val="FF0000"/>
                </a:solidFill>
              </a:rPr>
              <a:t>The output of the DAQmxRead.vi is the ______________________?</a:t>
            </a:r>
            <a:endParaRPr lang="en-US" dirty="0">
              <a:solidFill>
                <a:srgbClr val="FF0000"/>
              </a:solidFill>
            </a:endParaRPr>
          </a:p>
        </p:txBody>
      </p:sp>
    </p:spTree>
    <p:extLst>
      <p:ext uri="{BB962C8B-B14F-4D97-AF65-F5344CB8AC3E}">
        <p14:creationId xmlns:p14="http://schemas.microsoft.com/office/powerpoint/2010/main" val="11472940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53</a:t>
            </a:fld>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9329" y="966438"/>
            <a:ext cx="6438784" cy="5200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244486" y="3160167"/>
            <a:ext cx="2786532" cy="646331"/>
          </a:xfrm>
          <a:prstGeom prst="rect">
            <a:avLst/>
          </a:prstGeom>
          <a:noFill/>
        </p:spPr>
        <p:txBody>
          <a:bodyPr wrap="none" rtlCol="0">
            <a:spAutoFit/>
          </a:bodyPr>
          <a:lstStyle/>
          <a:p>
            <a:r>
              <a:rPr lang="en-US" dirty="0">
                <a:solidFill>
                  <a:srgbClr val="FF0000"/>
                </a:solidFill>
                <a:latin typeface="Cambria" panose="02040503050406030204" pitchFamily="18" charset="0"/>
              </a:rPr>
              <a:t>RC time constant = 2.2 </a:t>
            </a:r>
            <a:r>
              <a:rPr lang="en-US" dirty="0" err="1">
                <a:solidFill>
                  <a:srgbClr val="FF0000"/>
                </a:solidFill>
                <a:latin typeface="Cambria" panose="02040503050406030204" pitchFamily="18" charset="0"/>
              </a:rPr>
              <a:t>ms.</a:t>
            </a:r>
            <a:endParaRPr lang="en-US" dirty="0">
              <a:solidFill>
                <a:srgbClr val="FF0000"/>
              </a:solidFill>
              <a:latin typeface="Cambria" panose="02040503050406030204" pitchFamily="18" charset="0"/>
            </a:endParaRPr>
          </a:p>
          <a:p>
            <a:r>
              <a:rPr lang="en-US" dirty="0">
                <a:solidFill>
                  <a:srgbClr val="FF0000"/>
                </a:solidFill>
                <a:latin typeface="Cambria" panose="02040503050406030204" pitchFamily="18" charset="0"/>
              </a:rPr>
              <a:t>RC = 4.7k x 0.47 </a:t>
            </a:r>
            <a:r>
              <a:rPr lang="en-US" dirty="0" err="1">
                <a:solidFill>
                  <a:srgbClr val="FF0000"/>
                </a:solidFill>
                <a:latin typeface="Cambria" panose="02040503050406030204" pitchFamily="18" charset="0"/>
              </a:rPr>
              <a:t>uF</a:t>
            </a:r>
            <a:r>
              <a:rPr lang="en-US" dirty="0">
                <a:solidFill>
                  <a:srgbClr val="FF0000"/>
                </a:solidFill>
                <a:latin typeface="Cambria" panose="02040503050406030204" pitchFamily="18" charset="0"/>
              </a:rPr>
              <a:t>.</a:t>
            </a:r>
          </a:p>
        </p:txBody>
      </p:sp>
      <p:grpSp>
        <p:nvGrpSpPr>
          <p:cNvPr id="8" name="Group 7"/>
          <p:cNvGrpSpPr/>
          <p:nvPr/>
        </p:nvGrpSpPr>
        <p:grpSpPr>
          <a:xfrm>
            <a:off x="1465674" y="250223"/>
            <a:ext cx="9109962" cy="562578"/>
            <a:chOff x="0" y="181"/>
            <a:chExt cx="7616578" cy="610342"/>
          </a:xfrm>
          <a:scene3d>
            <a:camera prst="orthographicFront"/>
            <a:lightRig rig="flat" dir="t"/>
          </a:scene3d>
        </p:grpSpPr>
        <p:sp>
          <p:nvSpPr>
            <p:cNvPr id="9" name="Rounded Rectangle 8"/>
            <p:cNvSpPr/>
            <p:nvPr/>
          </p:nvSpPr>
          <p:spPr>
            <a:xfrm>
              <a:off x="0" y="181"/>
              <a:ext cx="7616578" cy="610342"/>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0" name="Rounded Rectangle 4"/>
            <p:cNvSpPr/>
            <p:nvPr/>
          </p:nvSpPr>
          <p:spPr>
            <a:xfrm>
              <a:off x="29794" y="29975"/>
              <a:ext cx="7556990" cy="55075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dirty="0" smtClean="0"/>
                <a:t>Mechanical Switch </a:t>
              </a:r>
              <a:r>
                <a:rPr lang="en-US" sz="2800" dirty="0" err="1" smtClean="0"/>
                <a:t>Debouncing</a:t>
              </a:r>
              <a:endParaRPr lang="en-US" sz="2800" kern="1200" dirty="0"/>
            </a:p>
          </p:txBody>
        </p:sp>
      </p:gr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212" y="528216"/>
            <a:ext cx="890587" cy="862314"/>
          </a:xfrm>
          <a:prstGeom prst="rect">
            <a:avLst/>
          </a:prstGeom>
        </p:spPr>
      </p:pic>
      <p:sp>
        <p:nvSpPr>
          <p:cNvPr id="12" name="TextBox 11"/>
          <p:cNvSpPr txBox="1"/>
          <p:nvPr/>
        </p:nvSpPr>
        <p:spPr>
          <a:xfrm>
            <a:off x="400298" y="1226255"/>
            <a:ext cx="2202024" cy="1200329"/>
          </a:xfrm>
          <a:prstGeom prst="rect">
            <a:avLst/>
          </a:prstGeom>
          <a:noFill/>
          <a:ln w="22225">
            <a:solidFill>
              <a:schemeClr val="accent1"/>
            </a:solidFill>
          </a:ln>
        </p:spPr>
        <p:txBody>
          <a:bodyPr wrap="square" rtlCol="0">
            <a:spAutoFit/>
          </a:bodyPr>
          <a:lstStyle/>
          <a:p>
            <a:r>
              <a:rPr lang="en-US" dirty="0" smtClean="0">
                <a:solidFill>
                  <a:srgbClr val="FF0000"/>
                </a:solidFill>
              </a:rPr>
              <a:t>How long will it take to fully charge the capacitor when the switch is opened?</a:t>
            </a:r>
            <a:endParaRPr lang="en-US" dirty="0">
              <a:solidFill>
                <a:srgbClr val="FF0000"/>
              </a:solidFill>
            </a:endParaRPr>
          </a:p>
        </p:txBody>
      </p:sp>
      <p:sp>
        <p:nvSpPr>
          <p:cNvPr id="13" name="TextBox 12"/>
          <p:cNvSpPr txBox="1"/>
          <p:nvPr/>
        </p:nvSpPr>
        <p:spPr>
          <a:xfrm>
            <a:off x="400298" y="3160167"/>
            <a:ext cx="2624089" cy="1477328"/>
          </a:xfrm>
          <a:prstGeom prst="rect">
            <a:avLst/>
          </a:prstGeom>
          <a:noFill/>
          <a:ln w="22225">
            <a:solidFill>
              <a:schemeClr val="accent1"/>
            </a:solidFill>
          </a:ln>
        </p:spPr>
        <p:txBody>
          <a:bodyPr wrap="square" rtlCol="0">
            <a:spAutoFit/>
          </a:bodyPr>
          <a:lstStyle/>
          <a:p>
            <a:r>
              <a:rPr lang="en-US" dirty="0" smtClean="0">
                <a:solidFill>
                  <a:srgbClr val="FF0000"/>
                </a:solidFill>
              </a:rPr>
              <a:t>When the PB is pressed and then released a ___________ edge is created at the HC14 </a:t>
            </a:r>
            <a:r>
              <a:rPr lang="en-US" dirty="0" err="1" smtClean="0">
                <a:solidFill>
                  <a:srgbClr val="FF0000"/>
                </a:solidFill>
              </a:rPr>
              <a:t>ouptut</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691702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54</a:t>
            </a:fld>
            <a:endParaRPr lang="en-US"/>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2033244" y="1727355"/>
            <a:ext cx="4977156" cy="3429861"/>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299098" y="2011681"/>
            <a:ext cx="2637383" cy="3238399"/>
          </a:xfrm>
          <a:prstGeom prst="rect">
            <a:avLst/>
          </a:prstGeom>
        </p:spPr>
      </p:pic>
      <p:sp>
        <p:nvSpPr>
          <p:cNvPr id="2" name="TextBox 1"/>
          <p:cNvSpPr txBox="1"/>
          <p:nvPr/>
        </p:nvSpPr>
        <p:spPr>
          <a:xfrm>
            <a:off x="2679802" y="5149902"/>
            <a:ext cx="1673856" cy="646331"/>
          </a:xfrm>
          <a:prstGeom prst="rect">
            <a:avLst/>
          </a:prstGeom>
          <a:noFill/>
        </p:spPr>
        <p:txBody>
          <a:bodyPr wrap="none" rtlCol="0">
            <a:spAutoFit/>
          </a:bodyPr>
          <a:lstStyle/>
          <a:p>
            <a:r>
              <a:rPr lang="en-US" dirty="0">
                <a:solidFill>
                  <a:srgbClr val="FF0000"/>
                </a:solidFill>
                <a:latin typeface="Cambria" panose="02040503050406030204" pitchFamily="18" charset="0"/>
              </a:rPr>
              <a:t>HC04 (bad)</a:t>
            </a:r>
          </a:p>
          <a:p>
            <a:r>
              <a:rPr lang="en-US" dirty="0">
                <a:solidFill>
                  <a:srgbClr val="FF0000"/>
                </a:solidFill>
                <a:latin typeface="Cambria" panose="02040503050406030204" pitchFamily="18" charset="0"/>
              </a:rPr>
              <a:t>Multiple edges.</a:t>
            </a:r>
          </a:p>
        </p:txBody>
      </p:sp>
      <p:sp>
        <p:nvSpPr>
          <p:cNvPr id="9" name="TextBox 8"/>
          <p:cNvSpPr txBox="1"/>
          <p:nvPr/>
        </p:nvSpPr>
        <p:spPr>
          <a:xfrm>
            <a:off x="4918252" y="5127956"/>
            <a:ext cx="1443024" cy="646331"/>
          </a:xfrm>
          <a:prstGeom prst="rect">
            <a:avLst/>
          </a:prstGeom>
          <a:noFill/>
        </p:spPr>
        <p:txBody>
          <a:bodyPr wrap="none" rtlCol="0">
            <a:spAutoFit/>
          </a:bodyPr>
          <a:lstStyle/>
          <a:p>
            <a:r>
              <a:rPr lang="en-US" dirty="0">
                <a:solidFill>
                  <a:srgbClr val="00B050"/>
                </a:solidFill>
                <a:latin typeface="Cambria" panose="02040503050406030204" pitchFamily="18" charset="0"/>
              </a:rPr>
              <a:t>HC14 (good)</a:t>
            </a:r>
          </a:p>
          <a:p>
            <a:r>
              <a:rPr lang="en-US" dirty="0">
                <a:solidFill>
                  <a:srgbClr val="00B050"/>
                </a:solidFill>
                <a:latin typeface="Cambria" panose="02040503050406030204" pitchFamily="18" charset="0"/>
              </a:rPr>
              <a:t>Single edges.</a:t>
            </a:r>
          </a:p>
        </p:txBody>
      </p:sp>
      <p:sp>
        <p:nvSpPr>
          <p:cNvPr id="10" name="TextBox 9"/>
          <p:cNvSpPr txBox="1"/>
          <p:nvPr/>
        </p:nvSpPr>
        <p:spPr>
          <a:xfrm>
            <a:off x="5978958" y="1316736"/>
            <a:ext cx="4286707" cy="923330"/>
          </a:xfrm>
          <a:prstGeom prst="rect">
            <a:avLst/>
          </a:prstGeom>
          <a:noFill/>
        </p:spPr>
        <p:txBody>
          <a:bodyPr wrap="square" rtlCol="0">
            <a:spAutoFit/>
          </a:bodyPr>
          <a:lstStyle/>
          <a:p>
            <a:r>
              <a:rPr lang="en-US" dirty="0">
                <a:solidFill>
                  <a:srgbClr val="FF0000"/>
                </a:solidFill>
                <a:latin typeface="Cambria" panose="02040503050406030204" pitchFamily="18" charset="0"/>
              </a:rPr>
              <a:t>When de-bouncing or wave shaping an HC14 Schmitt trigger inverter must be used.</a:t>
            </a:r>
          </a:p>
        </p:txBody>
      </p:sp>
      <p:sp>
        <p:nvSpPr>
          <p:cNvPr id="11" name="TextBox 10"/>
          <p:cNvSpPr txBox="1"/>
          <p:nvPr/>
        </p:nvSpPr>
        <p:spPr>
          <a:xfrm>
            <a:off x="6527598" y="5325466"/>
            <a:ext cx="3964838" cy="923330"/>
          </a:xfrm>
          <a:prstGeom prst="rect">
            <a:avLst/>
          </a:prstGeom>
          <a:noFill/>
        </p:spPr>
        <p:txBody>
          <a:bodyPr wrap="square" rtlCol="0">
            <a:spAutoFit/>
          </a:bodyPr>
          <a:lstStyle/>
          <a:p>
            <a:r>
              <a:rPr lang="en-US" dirty="0">
                <a:solidFill>
                  <a:srgbClr val="FF0000"/>
                </a:solidFill>
                <a:latin typeface="Cambria" panose="02040503050406030204" pitchFamily="18" charset="0"/>
              </a:rPr>
              <a:t>The Schmitt trigger converts the noisy or slow changing signals to vertical single edges.</a:t>
            </a:r>
          </a:p>
        </p:txBody>
      </p:sp>
      <p:grpSp>
        <p:nvGrpSpPr>
          <p:cNvPr id="12" name="Group 11"/>
          <p:cNvGrpSpPr/>
          <p:nvPr/>
        </p:nvGrpSpPr>
        <p:grpSpPr>
          <a:xfrm>
            <a:off x="1465674" y="250223"/>
            <a:ext cx="9109962" cy="562578"/>
            <a:chOff x="0" y="181"/>
            <a:chExt cx="7616578" cy="610342"/>
          </a:xfrm>
          <a:scene3d>
            <a:camera prst="orthographicFront"/>
            <a:lightRig rig="flat" dir="t"/>
          </a:scene3d>
        </p:grpSpPr>
        <p:sp>
          <p:nvSpPr>
            <p:cNvPr id="13" name="Rounded Rectangle 12"/>
            <p:cNvSpPr/>
            <p:nvPr/>
          </p:nvSpPr>
          <p:spPr>
            <a:xfrm>
              <a:off x="0" y="181"/>
              <a:ext cx="7616578" cy="610342"/>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4" name="Rounded Rectangle 4"/>
            <p:cNvSpPr/>
            <p:nvPr/>
          </p:nvSpPr>
          <p:spPr>
            <a:xfrm>
              <a:off x="29794" y="29975"/>
              <a:ext cx="7556990" cy="55075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dirty="0" smtClean="0"/>
                <a:t>Schmitt Trigger Operation</a:t>
              </a:r>
              <a:endParaRPr lang="en-US" sz="2800" kern="1200" dirty="0"/>
            </a:p>
          </p:txBody>
        </p:sp>
      </p:grpSp>
      <p:sp>
        <p:nvSpPr>
          <p:cNvPr id="15" name="TextBox 14"/>
          <p:cNvSpPr txBox="1"/>
          <p:nvPr/>
        </p:nvSpPr>
        <p:spPr>
          <a:xfrm>
            <a:off x="315237" y="2291744"/>
            <a:ext cx="1718008" cy="1477328"/>
          </a:xfrm>
          <a:prstGeom prst="rect">
            <a:avLst/>
          </a:prstGeom>
          <a:noFill/>
          <a:ln w="22225">
            <a:solidFill>
              <a:schemeClr val="accent1"/>
            </a:solidFill>
          </a:ln>
        </p:spPr>
        <p:txBody>
          <a:bodyPr wrap="square" rtlCol="0">
            <a:spAutoFit/>
          </a:bodyPr>
          <a:lstStyle/>
          <a:p>
            <a:r>
              <a:rPr lang="en-US" dirty="0" smtClean="0">
                <a:solidFill>
                  <a:srgbClr val="FF0000"/>
                </a:solidFill>
              </a:rPr>
              <a:t>An HC14 has ___</a:t>
            </a:r>
          </a:p>
          <a:p>
            <a:r>
              <a:rPr lang="en-US" dirty="0" smtClean="0">
                <a:solidFill>
                  <a:srgbClr val="FF0000"/>
                </a:solidFill>
              </a:rPr>
              <a:t>switching points and ______ and a _______?</a:t>
            </a:r>
            <a:endParaRPr lang="en-US" dirty="0">
              <a:solidFill>
                <a:srgbClr val="FF0000"/>
              </a:solidFill>
            </a:endParaRPr>
          </a:p>
        </p:txBody>
      </p:sp>
    </p:spTree>
    <p:extLst>
      <p:ext uri="{BB962C8B-B14F-4D97-AF65-F5344CB8AC3E}">
        <p14:creationId xmlns:p14="http://schemas.microsoft.com/office/powerpoint/2010/main" val="3227128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55</a:t>
            </a:fld>
            <a:endParaRPr lang="en-US"/>
          </a:p>
        </p:txBody>
      </p:sp>
      <p:pic>
        <p:nvPicPr>
          <p:cNvPr id="2" name="Picture 1"/>
          <p:cNvPicPr>
            <a:picLocks noChangeAspect="1"/>
          </p:cNvPicPr>
          <p:nvPr/>
        </p:nvPicPr>
        <p:blipFill>
          <a:blip r:embed="rId3"/>
          <a:stretch>
            <a:fillRect/>
          </a:stretch>
        </p:blipFill>
        <p:spPr>
          <a:xfrm>
            <a:off x="2096653" y="840263"/>
            <a:ext cx="8214591" cy="5543550"/>
          </a:xfrm>
          <a:prstGeom prst="rect">
            <a:avLst/>
          </a:prstGeom>
        </p:spPr>
      </p:pic>
      <p:grpSp>
        <p:nvGrpSpPr>
          <p:cNvPr id="6" name="Group 5"/>
          <p:cNvGrpSpPr/>
          <p:nvPr/>
        </p:nvGrpSpPr>
        <p:grpSpPr>
          <a:xfrm>
            <a:off x="1465674" y="250223"/>
            <a:ext cx="9109962" cy="562578"/>
            <a:chOff x="0" y="181"/>
            <a:chExt cx="7616578" cy="610342"/>
          </a:xfrm>
          <a:scene3d>
            <a:camera prst="orthographicFront"/>
            <a:lightRig rig="flat" dir="t"/>
          </a:scene3d>
        </p:grpSpPr>
        <p:sp>
          <p:nvSpPr>
            <p:cNvPr id="7" name="Rounded Rectangle 6"/>
            <p:cNvSpPr/>
            <p:nvPr/>
          </p:nvSpPr>
          <p:spPr>
            <a:xfrm>
              <a:off x="0" y="181"/>
              <a:ext cx="7616578" cy="610342"/>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9794" y="29975"/>
              <a:ext cx="7556990" cy="55075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dirty="0" smtClean="0"/>
                <a:t>Slotted Optical Switch</a:t>
              </a:r>
              <a:endParaRPr lang="en-US" sz="2800" kern="1200" dirty="0"/>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1212" y="528216"/>
            <a:ext cx="890587" cy="862314"/>
          </a:xfrm>
          <a:prstGeom prst="rect">
            <a:avLst/>
          </a:prstGeom>
        </p:spPr>
      </p:pic>
      <p:sp>
        <p:nvSpPr>
          <p:cNvPr id="10" name="TextBox 9"/>
          <p:cNvSpPr txBox="1"/>
          <p:nvPr/>
        </p:nvSpPr>
        <p:spPr>
          <a:xfrm>
            <a:off x="417692" y="1935382"/>
            <a:ext cx="1541738" cy="923330"/>
          </a:xfrm>
          <a:prstGeom prst="rect">
            <a:avLst/>
          </a:prstGeom>
          <a:noFill/>
          <a:ln w="22225">
            <a:solidFill>
              <a:schemeClr val="accent1"/>
            </a:solidFill>
          </a:ln>
        </p:spPr>
        <p:txBody>
          <a:bodyPr wrap="square" rtlCol="0">
            <a:spAutoFit/>
          </a:bodyPr>
          <a:lstStyle/>
          <a:p>
            <a:r>
              <a:rPr lang="en-US" dirty="0" smtClean="0">
                <a:solidFill>
                  <a:srgbClr val="FF0000"/>
                </a:solidFill>
              </a:rPr>
              <a:t>Most optical sensors use _____ leds?</a:t>
            </a:r>
            <a:endParaRPr lang="en-US" dirty="0">
              <a:solidFill>
                <a:srgbClr val="FF0000"/>
              </a:solidFill>
            </a:endParaRPr>
          </a:p>
        </p:txBody>
      </p:sp>
    </p:spTree>
    <p:extLst>
      <p:ext uri="{BB962C8B-B14F-4D97-AF65-F5344CB8AC3E}">
        <p14:creationId xmlns:p14="http://schemas.microsoft.com/office/powerpoint/2010/main" val="4532818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 Exam Review</a:t>
            </a:r>
            <a:endParaRPr lang="en-US" dirty="0"/>
          </a:p>
        </p:txBody>
      </p:sp>
      <p:sp>
        <p:nvSpPr>
          <p:cNvPr id="5" name="Slide Number Placeholder 4"/>
          <p:cNvSpPr>
            <a:spLocks noGrp="1"/>
          </p:cNvSpPr>
          <p:nvPr>
            <p:ph type="sldNum" sz="quarter" idx="12"/>
          </p:nvPr>
        </p:nvSpPr>
        <p:spPr/>
        <p:txBody>
          <a:bodyPr/>
          <a:lstStyle/>
          <a:p>
            <a:fld id="{ACB88EEA-209C-4598-B68F-AE8C8CE50CEF}" type="slidenum">
              <a:rPr lang="en-US" smtClean="0"/>
              <a:pPr/>
              <a:t>56</a:t>
            </a:fld>
            <a:endParaRPr lang="en-US"/>
          </a:p>
        </p:txBody>
      </p:sp>
      <p:pic>
        <p:nvPicPr>
          <p:cNvPr id="3" name="Picture 2"/>
          <p:cNvPicPr>
            <a:picLocks noChangeAspect="1"/>
          </p:cNvPicPr>
          <p:nvPr/>
        </p:nvPicPr>
        <p:blipFill>
          <a:blip r:embed="rId3"/>
          <a:stretch>
            <a:fillRect/>
          </a:stretch>
        </p:blipFill>
        <p:spPr>
          <a:xfrm>
            <a:off x="3400425" y="2014694"/>
            <a:ext cx="8181975" cy="3657600"/>
          </a:xfrm>
          <a:prstGeom prst="rect">
            <a:avLst/>
          </a:prstGeom>
        </p:spPr>
      </p:pic>
      <p:grpSp>
        <p:nvGrpSpPr>
          <p:cNvPr id="6" name="Group 5"/>
          <p:cNvGrpSpPr/>
          <p:nvPr/>
        </p:nvGrpSpPr>
        <p:grpSpPr>
          <a:xfrm>
            <a:off x="1317893" y="610441"/>
            <a:ext cx="9109962" cy="562578"/>
            <a:chOff x="0" y="181"/>
            <a:chExt cx="7616578" cy="610342"/>
          </a:xfrm>
          <a:scene3d>
            <a:camera prst="orthographicFront"/>
            <a:lightRig rig="flat" dir="t"/>
          </a:scene3d>
        </p:grpSpPr>
        <p:sp>
          <p:nvSpPr>
            <p:cNvPr id="7" name="Rounded Rectangle 6"/>
            <p:cNvSpPr/>
            <p:nvPr/>
          </p:nvSpPr>
          <p:spPr>
            <a:xfrm>
              <a:off x="0" y="181"/>
              <a:ext cx="7616578" cy="610342"/>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8" name="Rounded Rectangle 4"/>
            <p:cNvSpPr/>
            <p:nvPr/>
          </p:nvSpPr>
          <p:spPr>
            <a:xfrm>
              <a:off x="29794" y="29975"/>
              <a:ext cx="7556990" cy="55075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dirty="0" smtClean="0"/>
                <a:t>Slotted Optical Switch</a:t>
              </a:r>
              <a:endParaRPr lang="en-US" sz="2800" kern="1200" dirty="0"/>
            </a:p>
          </p:txBody>
        </p:sp>
      </p:grpSp>
      <p:pic>
        <p:nvPicPr>
          <p:cNvPr id="2" name="Picture 1"/>
          <p:cNvPicPr>
            <a:picLocks noChangeAspect="1"/>
          </p:cNvPicPr>
          <p:nvPr/>
        </p:nvPicPr>
        <p:blipFill>
          <a:blip r:embed="rId4"/>
          <a:stretch>
            <a:fillRect/>
          </a:stretch>
        </p:blipFill>
        <p:spPr>
          <a:xfrm>
            <a:off x="555893" y="2631998"/>
            <a:ext cx="3322045" cy="2887015"/>
          </a:xfrm>
          <a:prstGeom prst="rect">
            <a:avLst/>
          </a:prstGeom>
        </p:spPr>
      </p:pic>
      <p:sp>
        <p:nvSpPr>
          <p:cNvPr id="9" name="TextBox 8"/>
          <p:cNvSpPr txBox="1"/>
          <p:nvPr/>
        </p:nvSpPr>
        <p:spPr>
          <a:xfrm>
            <a:off x="455013" y="1579343"/>
            <a:ext cx="2624089" cy="923330"/>
          </a:xfrm>
          <a:prstGeom prst="rect">
            <a:avLst/>
          </a:prstGeom>
          <a:noFill/>
          <a:ln w="22225">
            <a:solidFill>
              <a:schemeClr val="accent1"/>
            </a:solidFill>
          </a:ln>
        </p:spPr>
        <p:txBody>
          <a:bodyPr wrap="square" rtlCol="0">
            <a:spAutoFit/>
          </a:bodyPr>
          <a:lstStyle/>
          <a:p>
            <a:r>
              <a:rPr lang="en-US" dirty="0" smtClean="0">
                <a:solidFill>
                  <a:srgbClr val="FF0000"/>
                </a:solidFill>
              </a:rPr>
              <a:t>When the slot is blocked and then unblocked a _____ edge is created?</a:t>
            </a:r>
            <a:endParaRPr lang="en-US" dirty="0">
              <a:solidFill>
                <a:srgbClr val="FF0000"/>
              </a:solidFill>
            </a:endParaRPr>
          </a:p>
        </p:txBody>
      </p:sp>
    </p:spTree>
    <p:extLst>
      <p:ext uri="{BB962C8B-B14F-4D97-AF65-F5344CB8AC3E}">
        <p14:creationId xmlns:p14="http://schemas.microsoft.com/office/powerpoint/2010/main" val="14428881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57</a:t>
            </a:fld>
            <a:endParaRPr lang="en-US"/>
          </a:p>
        </p:txBody>
      </p:sp>
      <p:pic>
        <p:nvPicPr>
          <p:cNvPr id="7" name="Picture 6"/>
          <p:cNvPicPr/>
          <p:nvPr/>
        </p:nvPicPr>
        <p:blipFill>
          <a:blip r:embed="rId2" cstate="print"/>
          <a:srcRect/>
          <a:stretch>
            <a:fillRect/>
          </a:stretch>
        </p:blipFill>
        <p:spPr bwMode="auto">
          <a:xfrm>
            <a:off x="2563341" y="1433780"/>
            <a:ext cx="7102476" cy="3877056"/>
          </a:xfrm>
          <a:prstGeom prst="rect">
            <a:avLst/>
          </a:prstGeom>
          <a:noFill/>
          <a:ln w="9525">
            <a:noFill/>
            <a:miter lim="800000"/>
            <a:headEnd/>
            <a:tailEnd/>
          </a:ln>
        </p:spPr>
      </p:pic>
      <p:sp>
        <p:nvSpPr>
          <p:cNvPr id="2" name="Rectangle 1"/>
          <p:cNvSpPr/>
          <p:nvPr/>
        </p:nvSpPr>
        <p:spPr>
          <a:xfrm>
            <a:off x="6853124" y="1380427"/>
            <a:ext cx="3427171" cy="1754326"/>
          </a:xfrm>
          <a:prstGeom prst="rect">
            <a:avLst/>
          </a:prstGeom>
        </p:spPr>
        <p:txBody>
          <a:bodyPr wrap="square">
            <a:spAutoFit/>
          </a:bodyPr>
          <a:lstStyle/>
          <a:p>
            <a:r>
              <a:rPr lang="en-US" dirty="0"/>
              <a:t>An optical switch is used to count the number of times an object passes through the slot of the switch.  An HC14 Schmitt trigger is used to reduce signal noise, to obtain an accurate count.</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5097" y="4557369"/>
            <a:ext cx="2138936" cy="151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405" y="5497945"/>
            <a:ext cx="2360982" cy="40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0864" y="1346915"/>
            <a:ext cx="2255596" cy="77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1465674" y="250223"/>
            <a:ext cx="9109962" cy="562578"/>
            <a:chOff x="0" y="181"/>
            <a:chExt cx="7616578" cy="610342"/>
          </a:xfrm>
          <a:scene3d>
            <a:camera prst="orthographicFront"/>
            <a:lightRig rig="flat" dir="t"/>
          </a:scene3d>
        </p:grpSpPr>
        <p:sp>
          <p:nvSpPr>
            <p:cNvPr id="11" name="Rounded Rectangle 10"/>
            <p:cNvSpPr/>
            <p:nvPr/>
          </p:nvSpPr>
          <p:spPr>
            <a:xfrm>
              <a:off x="0" y="181"/>
              <a:ext cx="7616578" cy="610342"/>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2" name="Rounded Rectangle 4"/>
            <p:cNvSpPr/>
            <p:nvPr/>
          </p:nvSpPr>
          <p:spPr>
            <a:xfrm>
              <a:off x="29794" y="29975"/>
              <a:ext cx="7556990" cy="55075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dirty="0" smtClean="0"/>
                <a:t>Optical Switch Conditioning Using a Schmitt Trigger Inverter</a:t>
              </a:r>
              <a:endParaRPr lang="en-US" sz="2800" kern="1200" dirty="0"/>
            </a:p>
          </p:txBody>
        </p:sp>
      </p:grpSp>
      <p:sp>
        <p:nvSpPr>
          <p:cNvPr id="13" name="TextBox 12"/>
          <p:cNvSpPr txBox="1"/>
          <p:nvPr/>
        </p:nvSpPr>
        <p:spPr>
          <a:xfrm>
            <a:off x="455013" y="1579342"/>
            <a:ext cx="1653705" cy="1200329"/>
          </a:xfrm>
          <a:prstGeom prst="rect">
            <a:avLst/>
          </a:prstGeom>
          <a:noFill/>
          <a:ln w="22225">
            <a:solidFill>
              <a:schemeClr val="accent1"/>
            </a:solidFill>
          </a:ln>
        </p:spPr>
        <p:txBody>
          <a:bodyPr wrap="square" rtlCol="0">
            <a:spAutoFit/>
          </a:bodyPr>
          <a:lstStyle/>
          <a:p>
            <a:r>
              <a:rPr lang="en-US" dirty="0" smtClean="0">
                <a:solidFill>
                  <a:srgbClr val="FF0000"/>
                </a:solidFill>
              </a:rPr>
              <a:t>Is the IR LED always ON?</a:t>
            </a:r>
          </a:p>
          <a:p>
            <a:endParaRPr lang="en-US" dirty="0">
              <a:solidFill>
                <a:srgbClr val="FF0000"/>
              </a:solidFill>
            </a:endParaRPr>
          </a:p>
          <a:p>
            <a:r>
              <a:rPr lang="en-US" dirty="0" smtClean="0">
                <a:solidFill>
                  <a:srgbClr val="FF0000"/>
                </a:solidFill>
              </a:rPr>
              <a:t>Yes/No</a:t>
            </a:r>
            <a:endParaRPr lang="en-US" dirty="0">
              <a:solidFill>
                <a:srgbClr val="FF0000"/>
              </a:solidFill>
            </a:endParaRPr>
          </a:p>
        </p:txBody>
      </p:sp>
    </p:spTree>
    <p:extLst>
      <p:ext uri="{BB962C8B-B14F-4D97-AF65-F5344CB8AC3E}">
        <p14:creationId xmlns:p14="http://schemas.microsoft.com/office/powerpoint/2010/main" val="799028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58</a:t>
            </a:fld>
            <a:endParaRPr lang="en-US"/>
          </a:p>
        </p:txBody>
      </p:sp>
      <p:pic>
        <p:nvPicPr>
          <p:cNvPr id="6" name="Picture 5"/>
          <p:cNvPicPr>
            <a:picLocks noChangeAspect="1"/>
          </p:cNvPicPr>
          <p:nvPr/>
        </p:nvPicPr>
        <p:blipFill>
          <a:blip r:embed="rId2"/>
          <a:stretch>
            <a:fillRect/>
          </a:stretch>
        </p:blipFill>
        <p:spPr>
          <a:xfrm>
            <a:off x="737490" y="1182550"/>
            <a:ext cx="6856219" cy="5120623"/>
          </a:xfrm>
          <a:prstGeom prst="rect">
            <a:avLst/>
          </a:prstGeom>
        </p:spPr>
      </p:pic>
      <p:sp>
        <p:nvSpPr>
          <p:cNvPr id="2" name="Rectangle 1"/>
          <p:cNvSpPr/>
          <p:nvPr/>
        </p:nvSpPr>
        <p:spPr>
          <a:xfrm>
            <a:off x="7990115" y="1224860"/>
            <a:ext cx="2111829" cy="5078313"/>
          </a:xfrm>
          <a:prstGeom prst="rect">
            <a:avLst/>
          </a:prstGeom>
        </p:spPr>
        <p:txBody>
          <a:bodyPr wrap="square">
            <a:spAutoFit/>
          </a:bodyPr>
          <a:lstStyle/>
          <a:p>
            <a:r>
              <a:rPr lang="en-US" dirty="0">
                <a:effectLst>
                  <a:outerShdw blurRad="38100" dist="38100" dir="2700000" algn="tl">
                    <a:srgbClr val="000000">
                      <a:alpha val="43137"/>
                    </a:srgbClr>
                  </a:outerShdw>
                </a:effectLst>
              </a:rPr>
              <a:t>Pulse output can be configured to produce a time low or time high of any given value</a:t>
            </a:r>
            <a:r>
              <a:rPr lang="en-US" dirty="0" smtClean="0">
                <a:effectLst>
                  <a:outerShdw blurRad="38100" dist="38100" dir="2700000" algn="tl">
                    <a:srgbClr val="000000">
                      <a:alpha val="43137"/>
                    </a:srgbClr>
                  </a:outerShdw>
                </a:effectLst>
              </a:rPr>
              <a:t>. The pulse out can be used to PWM (pulse width modulate ) loads such as heater motors and lamps.</a:t>
            </a:r>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The output signal </a:t>
            </a:r>
            <a:r>
              <a:rPr lang="en-US" dirty="0" smtClean="0">
                <a:effectLst>
                  <a:outerShdw blurRad="38100" dist="38100" dir="2700000" algn="tl">
                    <a:srgbClr val="000000">
                      <a:alpha val="43137"/>
                    </a:srgbClr>
                  </a:outerShdw>
                </a:effectLst>
              </a:rPr>
              <a:t>is created on </a:t>
            </a:r>
            <a:r>
              <a:rPr lang="en-US" dirty="0">
                <a:effectLst>
                  <a:outerShdw blurRad="38100" dist="38100" dir="2700000" algn="tl">
                    <a:srgbClr val="000000">
                      <a:alpha val="43137"/>
                    </a:srgbClr>
                  </a:outerShdw>
                </a:effectLst>
              </a:rPr>
              <a:t>terminal DIO3.</a:t>
            </a: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The signals or LVTTL.</a:t>
            </a:r>
          </a:p>
          <a:p>
            <a:endParaRPr lang="en-US" dirty="0">
              <a:effectLst>
                <a:outerShdw blurRad="38100" dist="38100" dir="2700000" algn="tl">
                  <a:srgbClr val="000000">
                    <a:alpha val="43137"/>
                  </a:srgbClr>
                </a:outerShdw>
              </a:effectLst>
            </a:endParaRPr>
          </a:p>
          <a:p>
            <a:endParaRPr lang="en-CA" dirty="0"/>
          </a:p>
        </p:txBody>
      </p:sp>
      <p:grpSp>
        <p:nvGrpSpPr>
          <p:cNvPr id="7" name="Group 6"/>
          <p:cNvGrpSpPr/>
          <p:nvPr/>
        </p:nvGrpSpPr>
        <p:grpSpPr>
          <a:xfrm>
            <a:off x="1899784" y="200603"/>
            <a:ext cx="7616578" cy="610342"/>
            <a:chOff x="0" y="181"/>
            <a:chExt cx="7616578" cy="610342"/>
          </a:xfrm>
          <a:scene3d>
            <a:camera prst="orthographicFront"/>
            <a:lightRig rig="flat" dir="t"/>
          </a:scene3d>
        </p:grpSpPr>
        <p:sp>
          <p:nvSpPr>
            <p:cNvPr id="9" name="Rounded Rectangle 8"/>
            <p:cNvSpPr/>
            <p:nvPr/>
          </p:nvSpPr>
          <p:spPr>
            <a:xfrm>
              <a:off x="0" y="181"/>
              <a:ext cx="7616578" cy="610342"/>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0" name="Rounded Rectangle 4"/>
            <p:cNvSpPr/>
            <p:nvPr/>
          </p:nvSpPr>
          <p:spPr>
            <a:xfrm>
              <a:off x="29794" y="29975"/>
              <a:ext cx="7556990" cy="55075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DAQ Assistant Pulse Out</a:t>
              </a:r>
              <a:endParaRPr lang="en-US" sz="2800" kern="1200" dirty="0"/>
            </a:p>
          </p:txBody>
        </p:sp>
      </p:grpSp>
      <p:sp>
        <p:nvSpPr>
          <p:cNvPr id="11" name="TextBox 10"/>
          <p:cNvSpPr txBox="1"/>
          <p:nvPr/>
        </p:nvSpPr>
        <p:spPr>
          <a:xfrm>
            <a:off x="10101944" y="2176502"/>
            <a:ext cx="1897223" cy="2585323"/>
          </a:xfrm>
          <a:prstGeom prst="rect">
            <a:avLst/>
          </a:prstGeom>
          <a:noFill/>
          <a:ln w="22225">
            <a:solidFill>
              <a:schemeClr val="accent1"/>
            </a:solidFill>
          </a:ln>
        </p:spPr>
        <p:txBody>
          <a:bodyPr wrap="square" rtlCol="0">
            <a:spAutoFit/>
          </a:bodyPr>
          <a:lstStyle/>
          <a:p>
            <a:r>
              <a:rPr lang="en-US" dirty="0" smtClean="0">
                <a:solidFill>
                  <a:srgbClr val="FF0000"/>
                </a:solidFill>
              </a:rPr>
              <a:t>This configuration will produce a signal with a frequency of ______ ms. and it will last for _____ second.</a:t>
            </a:r>
          </a:p>
          <a:p>
            <a:endParaRPr lang="en-US" dirty="0">
              <a:solidFill>
                <a:srgbClr val="FF0000"/>
              </a:solidFill>
            </a:endParaRPr>
          </a:p>
          <a:p>
            <a:r>
              <a:rPr lang="en-US" dirty="0" smtClean="0">
                <a:solidFill>
                  <a:srgbClr val="FF0000"/>
                </a:solidFill>
              </a:rPr>
              <a:t>The %DC = _____</a:t>
            </a:r>
            <a:endParaRPr lang="en-US" dirty="0">
              <a:solidFill>
                <a:srgbClr val="FF0000"/>
              </a:solidFill>
            </a:endParaRPr>
          </a:p>
        </p:txBody>
      </p:sp>
    </p:spTree>
    <p:extLst>
      <p:ext uri="{BB962C8B-B14F-4D97-AF65-F5344CB8AC3E}">
        <p14:creationId xmlns:p14="http://schemas.microsoft.com/office/powerpoint/2010/main" val="19334576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59</a:t>
            </a:fld>
            <a:endParaRPr lang="en-US"/>
          </a:p>
        </p:txBody>
      </p:sp>
      <p:sp>
        <p:nvSpPr>
          <p:cNvPr id="2" name="Rectangle 1"/>
          <p:cNvSpPr/>
          <p:nvPr/>
        </p:nvSpPr>
        <p:spPr>
          <a:xfrm>
            <a:off x="7346986" y="4799975"/>
            <a:ext cx="2169376" cy="1200329"/>
          </a:xfrm>
          <a:prstGeom prst="rect">
            <a:avLst/>
          </a:prstGeom>
        </p:spPr>
        <p:txBody>
          <a:bodyPr wrap="none">
            <a:spAutoFit/>
          </a:bodyPr>
          <a:lstStyle/>
          <a:p>
            <a:r>
              <a:rPr lang="en-US" dirty="0">
                <a:effectLst>
                  <a:outerShdw blurRad="38100" dist="38100" dir="2700000" algn="tl">
                    <a:srgbClr val="000000">
                      <a:alpha val="43137"/>
                    </a:srgbClr>
                  </a:outerShdw>
                </a:effectLst>
              </a:rPr>
              <a:t>Frequency is 66.7 Hz.</a:t>
            </a:r>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Time high = 10 </a:t>
            </a:r>
            <a:r>
              <a:rPr lang="en-US" dirty="0" err="1">
                <a:effectLst>
                  <a:outerShdw blurRad="38100" dist="38100" dir="2700000" algn="tl">
                    <a:srgbClr val="000000">
                      <a:alpha val="43137"/>
                    </a:srgbClr>
                  </a:outerShdw>
                </a:effectLst>
              </a:rPr>
              <a:t>ms</a:t>
            </a:r>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Time Low = 5 ms.</a:t>
            </a:r>
            <a:endParaRPr lang="en-CA" dirty="0"/>
          </a:p>
        </p:txBody>
      </p:sp>
      <p:sp>
        <p:nvSpPr>
          <p:cNvPr id="10" name="Rectangle 9"/>
          <p:cNvSpPr/>
          <p:nvPr/>
        </p:nvSpPr>
        <p:spPr>
          <a:xfrm>
            <a:off x="2094678" y="928179"/>
            <a:ext cx="4641592" cy="369332"/>
          </a:xfrm>
          <a:prstGeom prst="rect">
            <a:avLst/>
          </a:prstGeom>
        </p:spPr>
        <p:txBody>
          <a:bodyPr wrap="none">
            <a:spAutoFit/>
          </a:bodyPr>
          <a:lstStyle/>
          <a:p>
            <a:r>
              <a:rPr lang="en-US" dirty="0">
                <a:effectLst>
                  <a:outerShdw blurRad="38100" dist="38100" dir="2700000" algn="tl">
                    <a:srgbClr val="000000">
                      <a:alpha val="43137"/>
                    </a:srgbClr>
                  </a:outerShdw>
                </a:effectLst>
              </a:rPr>
              <a:t>Volts/div = 2,    time/div = 5 </a:t>
            </a:r>
            <a:r>
              <a:rPr lang="en-US" dirty="0" err="1">
                <a:effectLst>
                  <a:outerShdw blurRad="38100" dist="38100" dir="2700000" algn="tl">
                    <a:srgbClr val="000000">
                      <a:alpha val="43137"/>
                    </a:srgbClr>
                  </a:outerShdw>
                </a:effectLst>
              </a:rPr>
              <a:t>ms</a:t>
            </a:r>
            <a:r>
              <a:rPr lang="en-US" dirty="0">
                <a:effectLst>
                  <a:outerShdw blurRad="38100" dist="38100" dir="2700000" algn="tl">
                    <a:srgbClr val="000000">
                      <a:alpha val="43137"/>
                    </a:srgbClr>
                  </a:outerShdw>
                </a:effectLst>
              </a:rPr>
              <a:t>  (myDAQ scope)</a:t>
            </a:r>
            <a:endParaRPr lang="en-CA" dirty="0"/>
          </a:p>
        </p:txBody>
      </p:sp>
      <p:pic>
        <p:nvPicPr>
          <p:cNvPr id="6" name="Picture 5"/>
          <p:cNvPicPr>
            <a:picLocks noChangeAspect="1"/>
          </p:cNvPicPr>
          <p:nvPr/>
        </p:nvPicPr>
        <p:blipFill>
          <a:blip r:embed="rId2"/>
          <a:stretch>
            <a:fillRect/>
          </a:stretch>
        </p:blipFill>
        <p:spPr>
          <a:xfrm>
            <a:off x="1972907" y="2859541"/>
            <a:ext cx="4857478" cy="3322068"/>
          </a:xfrm>
          <a:prstGeom prst="rect">
            <a:avLst/>
          </a:prstGeom>
        </p:spPr>
      </p:pic>
      <p:pic>
        <p:nvPicPr>
          <p:cNvPr id="11" name="Picture 10"/>
          <p:cNvPicPr>
            <a:picLocks noChangeAspect="1"/>
          </p:cNvPicPr>
          <p:nvPr/>
        </p:nvPicPr>
        <p:blipFill>
          <a:blip r:embed="rId3"/>
          <a:stretch>
            <a:fillRect/>
          </a:stretch>
        </p:blipFill>
        <p:spPr>
          <a:xfrm>
            <a:off x="6871551" y="1112845"/>
            <a:ext cx="4409721" cy="3331084"/>
          </a:xfrm>
          <a:prstGeom prst="rect">
            <a:avLst/>
          </a:prstGeom>
        </p:spPr>
      </p:pic>
      <p:pic>
        <p:nvPicPr>
          <p:cNvPr id="12" name="Picture 11"/>
          <p:cNvPicPr>
            <a:picLocks noChangeAspect="1"/>
          </p:cNvPicPr>
          <p:nvPr/>
        </p:nvPicPr>
        <p:blipFill>
          <a:blip r:embed="rId4"/>
          <a:stretch>
            <a:fillRect/>
          </a:stretch>
        </p:blipFill>
        <p:spPr>
          <a:xfrm>
            <a:off x="1972907" y="1472253"/>
            <a:ext cx="3086922" cy="1302295"/>
          </a:xfrm>
          <a:prstGeom prst="rect">
            <a:avLst/>
          </a:prstGeom>
        </p:spPr>
      </p:pic>
      <p:grpSp>
        <p:nvGrpSpPr>
          <p:cNvPr id="14" name="Group 13"/>
          <p:cNvGrpSpPr/>
          <p:nvPr/>
        </p:nvGrpSpPr>
        <p:grpSpPr>
          <a:xfrm>
            <a:off x="1899784" y="200603"/>
            <a:ext cx="7616578" cy="610342"/>
            <a:chOff x="0" y="181"/>
            <a:chExt cx="7616578" cy="610342"/>
          </a:xfrm>
          <a:scene3d>
            <a:camera prst="orthographicFront"/>
            <a:lightRig rig="flat" dir="t"/>
          </a:scene3d>
        </p:grpSpPr>
        <p:sp>
          <p:nvSpPr>
            <p:cNvPr id="15" name="Rounded Rectangle 14"/>
            <p:cNvSpPr/>
            <p:nvPr/>
          </p:nvSpPr>
          <p:spPr>
            <a:xfrm>
              <a:off x="0" y="181"/>
              <a:ext cx="7616578" cy="610342"/>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6" name="Rounded Rectangle 4"/>
            <p:cNvSpPr/>
            <p:nvPr/>
          </p:nvSpPr>
          <p:spPr>
            <a:xfrm>
              <a:off x="29794" y="29975"/>
              <a:ext cx="7556990" cy="55075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DAQ Assistant Pulse Out</a:t>
              </a:r>
              <a:endParaRPr lang="en-US" sz="2800" kern="1200" dirty="0"/>
            </a:p>
          </p:txBody>
        </p:sp>
      </p:grpSp>
    </p:spTree>
    <p:extLst>
      <p:ext uri="{BB962C8B-B14F-4D97-AF65-F5344CB8AC3E}">
        <p14:creationId xmlns:p14="http://schemas.microsoft.com/office/powerpoint/2010/main" val="4187463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09801" y="381001"/>
            <a:ext cx="7509965" cy="863967"/>
          </a:xfrm>
        </p:spPr>
        <p:txBody>
          <a:bodyPr>
            <a:normAutofit fontScale="90000"/>
          </a:bodyPr>
          <a:lstStyle/>
          <a:p>
            <a:r>
              <a:rPr lang="en-US" dirty="0" smtClean="0">
                <a:latin typeface="Calibri" panose="020F0502020204030204" pitchFamily="34" charset="0"/>
              </a:rPr>
              <a:t>myDAQ Power Supply Specifications:</a:t>
            </a:r>
          </a:p>
        </p:txBody>
      </p:sp>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6</a:t>
            </a:fld>
            <a:endParaRPr lang="en-US" dirty="0"/>
          </a:p>
        </p:txBody>
      </p:sp>
      <p:pic>
        <p:nvPicPr>
          <p:cNvPr id="6" name="Picture 5"/>
          <p:cNvPicPr>
            <a:picLocks noChangeAspect="1"/>
          </p:cNvPicPr>
          <p:nvPr/>
        </p:nvPicPr>
        <p:blipFill>
          <a:blip r:embed="rId2"/>
          <a:stretch>
            <a:fillRect/>
          </a:stretch>
        </p:blipFill>
        <p:spPr>
          <a:xfrm>
            <a:off x="8207595" y="3634693"/>
            <a:ext cx="1800225" cy="2571750"/>
          </a:xfrm>
          <a:prstGeom prst="rect">
            <a:avLst/>
          </a:prstGeom>
        </p:spPr>
      </p:pic>
      <p:pic>
        <p:nvPicPr>
          <p:cNvPr id="7" name="Picture 6"/>
          <p:cNvPicPr>
            <a:picLocks noChangeAspect="1"/>
          </p:cNvPicPr>
          <p:nvPr/>
        </p:nvPicPr>
        <p:blipFill>
          <a:blip r:embed="rId3"/>
          <a:stretch>
            <a:fillRect/>
          </a:stretch>
        </p:blipFill>
        <p:spPr>
          <a:xfrm>
            <a:off x="2649312" y="4085968"/>
            <a:ext cx="2133526" cy="1873340"/>
          </a:xfrm>
          <a:prstGeom prst="rect">
            <a:avLst/>
          </a:prstGeom>
        </p:spPr>
      </p:pic>
      <p:sp>
        <p:nvSpPr>
          <p:cNvPr id="10" name="Rectangle 9"/>
          <p:cNvSpPr/>
          <p:nvPr/>
        </p:nvSpPr>
        <p:spPr>
          <a:xfrm>
            <a:off x="2057400" y="1343498"/>
            <a:ext cx="3505200" cy="923330"/>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rPr>
              <a:t>+/- 15 volts</a:t>
            </a:r>
          </a:p>
          <a:p>
            <a:pPr marL="285750" indent="-285750">
              <a:buFont typeface="Arial" panose="020B0604020202020204" pitchFamily="34" charset="0"/>
              <a:buChar char="•"/>
            </a:pPr>
            <a:r>
              <a:rPr lang="en-US" dirty="0">
                <a:latin typeface="Calibri" panose="020F0502020204030204" pitchFamily="34" charset="0"/>
              </a:rPr>
              <a:t>32 mA drive / supply</a:t>
            </a:r>
          </a:p>
          <a:p>
            <a:pPr marL="285750" indent="-285750">
              <a:buFont typeface="Arial" panose="020B0604020202020204" pitchFamily="34" charset="0"/>
              <a:buChar char="•"/>
            </a:pPr>
            <a:r>
              <a:rPr lang="en-US" dirty="0">
                <a:latin typeface="Calibri" panose="020F0502020204030204" pitchFamily="34" charset="0"/>
              </a:rPr>
              <a:t>+/- 14 volts at max. load</a:t>
            </a:r>
            <a:endParaRPr lang="en-US" dirty="0"/>
          </a:p>
        </p:txBody>
      </p:sp>
      <p:sp>
        <p:nvSpPr>
          <p:cNvPr id="11" name="Rectangle 10"/>
          <p:cNvSpPr/>
          <p:nvPr/>
        </p:nvSpPr>
        <p:spPr>
          <a:xfrm>
            <a:off x="6044520" y="1351493"/>
            <a:ext cx="3505200" cy="923330"/>
          </a:xfrm>
          <a:prstGeom prst="rect">
            <a:avLst/>
          </a:prstGeom>
        </p:spPr>
        <p:txBody>
          <a:bodyPr wrap="square">
            <a:spAutoFit/>
          </a:bodyPr>
          <a:lstStyle/>
          <a:p>
            <a:pPr marL="285750" indent="-285750">
              <a:buFont typeface="Arial" panose="020B0604020202020204" pitchFamily="34" charset="0"/>
              <a:buChar char="•"/>
            </a:pPr>
            <a:r>
              <a:rPr lang="en-US" dirty="0">
                <a:latin typeface="Calibri" panose="020F0502020204030204" pitchFamily="34" charset="0"/>
              </a:rPr>
              <a:t>+ 5.0 volts</a:t>
            </a:r>
          </a:p>
          <a:p>
            <a:pPr marL="285750" indent="-285750">
              <a:buFont typeface="Arial" panose="020B0604020202020204" pitchFamily="34" charset="0"/>
              <a:buChar char="•"/>
            </a:pPr>
            <a:r>
              <a:rPr lang="en-US" dirty="0">
                <a:latin typeface="Calibri" panose="020F0502020204030204" pitchFamily="34" charset="0"/>
              </a:rPr>
              <a:t>100 mA max. drive</a:t>
            </a:r>
          </a:p>
          <a:p>
            <a:pPr marL="285750" indent="-285750">
              <a:buFont typeface="Arial" panose="020B0604020202020204" pitchFamily="34" charset="0"/>
              <a:buChar char="•"/>
            </a:pPr>
            <a:r>
              <a:rPr lang="en-US" dirty="0">
                <a:latin typeface="Calibri" panose="020F0502020204030204" pitchFamily="34" charset="0"/>
              </a:rPr>
              <a:t>4.0 volts(min) at maximum load</a:t>
            </a:r>
            <a:endParaRPr lang="en-US" dirty="0"/>
          </a:p>
        </p:txBody>
      </p:sp>
      <p:sp>
        <p:nvSpPr>
          <p:cNvPr id="12" name="Rectangle 11"/>
          <p:cNvSpPr/>
          <p:nvPr/>
        </p:nvSpPr>
        <p:spPr>
          <a:xfrm>
            <a:off x="5029200" y="4002148"/>
            <a:ext cx="3048000" cy="2031325"/>
          </a:xfrm>
          <a:prstGeom prst="rect">
            <a:avLst/>
          </a:prstGeom>
        </p:spPr>
        <p:txBody>
          <a:bodyPr wrap="square">
            <a:spAutoFit/>
          </a:bodyPr>
          <a:lstStyle/>
          <a:p>
            <a:r>
              <a:rPr lang="en-US" dirty="0">
                <a:solidFill>
                  <a:srgbClr val="FF0000"/>
                </a:solidFill>
                <a:latin typeface="Calibri" panose="020F0502020204030204" pitchFamily="34" charset="0"/>
              </a:rPr>
              <a:t>Caution:</a:t>
            </a:r>
          </a:p>
          <a:p>
            <a:endParaRPr lang="en-US" dirty="0">
              <a:latin typeface="Calibri" panose="020F0502020204030204" pitchFamily="34" charset="0"/>
            </a:endParaRPr>
          </a:p>
          <a:p>
            <a:r>
              <a:rPr lang="en-US" dirty="0">
                <a:latin typeface="Calibri" panose="020F0502020204030204" pitchFamily="34" charset="0"/>
              </a:rPr>
              <a:t>Do not connect another power supply to the myDAQ.</a:t>
            </a:r>
          </a:p>
          <a:p>
            <a:endParaRPr lang="en-US" dirty="0">
              <a:latin typeface="Calibri" panose="020F0502020204030204" pitchFamily="34" charset="0"/>
            </a:endParaRPr>
          </a:p>
          <a:p>
            <a:r>
              <a:rPr lang="en-US" dirty="0">
                <a:latin typeface="Calibri" panose="020F0502020204030204" pitchFamily="34" charset="0"/>
              </a:rPr>
              <a:t>There is a 1.25 A internal</a:t>
            </a:r>
          </a:p>
          <a:p>
            <a:r>
              <a:rPr lang="en-US" dirty="0">
                <a:latin typeface="Calibri" panose="020F0502020204030204" pitchFamily="34" charset="0"/>
              </a:rPr>
              <a:t>fuse.</a:t>
            </a:r>
            <a:endParaRPr lang="en-US" dirty="0"/>
          </a:p>
        </p:txBody>
      </p:sp>
      <p:sp>
        <p:nvSpPr>
          <p:cNvPr id="13" name="Rectangle 12"/>
          <p:cNvSpPr/>
          <p:nvPr/>
        </p:nvSpPr>
        <p:spPr>
          <a:xfrm>
            <a:off x="2209800" y="2503758"/>
            <a:ext cx="7139396" cy="646331"/>
          </a:xfrm>
          <a:prstGeom prst="rect">
            <a:avLst/>
          </a:prstGeom>
        </p:spPr>
        <p:txBody>
          <a:bodyPr wrap="square">
            <a:spAutoFit/>
          </a:bodyPr>
          <a:lstStyle/>
          <a:p>
            <a:r>
              <a:rPr lang="en-US" dirty="0">
                <a:solidFill>
                  <a:srgbClr val="FF0000"/>
                </a:solidFill>
                <a:latin typeface="Calibri" panose="020F0502020204030204" pitchFamily="34" charset="0"/>
              </a:rPr>
              <a:t>Note the current limitations of the supplies.  Going over the current limits will cause the supply voltage level to decrease.</a:t>
            </a:r>
            <a:endParaRPr lang="en-US" dirty="0">
              <a:solidFill>
                <a:srgbClr val="FF0000"/>
              </a:solidFill>
            </a:endParaRPr>
          </a:p>
        </p:txBody>
      </p:sp>
      <p:sp>
        <p:nvSpPr>
          <p:cNvPr id="14" name="TextBox 13"/>
          <p:cNvSpPr txBox="1"/>
          <p:nvPr/>
        </p:nvSpPr>
        <p:spPr>
          <a:xfrm>
            <a:off x="483762" y="3252689"/>
            <a:ext cx="1805709" cy="2862322"/>
          </a:xfrm>
          <a:prstGeom prst="rect">
            <a:avLst/>
          </a:prstGeom>
          <a:noFill/>
          <a:ln w="22225">
            <a:solidFill>
              <a:schemeClr val="accent1"/>
            </a:solidFill>
          </a:ln>
        </p:spPr>
        <p:txBody>
          <a:bodyPr wrap="square" rtlCol="0">
            <a:spAutoFit/>
          </a:bodyPr>
          <a:lstStyle/>
          <a:p>
            <a:r>
              <a:rPr lang="en-US" dirty="0" smtClean="0">
                <a:solidFill>
                  <a:srgbClr val="FF0000"/>
                </a:solidFill>
              </a:rPr>
              <a:t>With a load applied to myDAQ supply the supply voltage will drop, at maximum load the supply will drop to a minimum of ______ volts.</a:t>
            </a:r>
            <a:endParaRPr lang="en-US" dirty="0">
              <a:solidFill>
                <a:srgbClr val="FF0000"/>
              </a:solidFill>
            </a:endParaRPr>
          </a:p>
        </p:txBody>
      </p:sp>
    </p:spTree>
    <p:extLst>
      <p:ext uri="{BB962C8B-B14F-4D97-AF65-F5344CB8AC3E}">
        <p14:creationId xmlns:p14="http://schemas.microsoft.com/office/powerpoint/2010/main" val="16221470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60</a:t>
            </a:fld>
            <a:endParaRPr lang="en-US"/>
          </a:p>
        </p:txBody>
      </p:sp>
      <p:pic>
        <p:nvPicPr>
          <p:cNvPr id="2" name="Picture 1"/>
          <p:cNvPicPr>
            <a:picLocks noChangeAspect="1"/>
          </p:cNvPicPr>
          <p:nvPr/>
        </p:nvPicPr>
        <p:blipFill>
          <a:blip r:embed="rId2"/>
          <a:stretch>
            <a:fillRect/>
          </a:stretch>
        </p:blipFill>
        <p:spPr>
          <a:xfrm>
            <a:off x="793215" y="1270676"/>
            <a:ext cx="3482554" cy="4380686"/>
          </a:xfrm>
          <a:prstGeom prst="rect">
            <a:avLst/>
          </a:prstGeom>
        </p:spPr>
      </p:pic>
      <p:pic>
        <p:nvPicPr>
          <p:cNvPr id="3" name="Picture 2"/>
          <p:cNvPicPr>
            <a:picLocks noChangeAspect="1"/>
          </p:cNvPicPr>
          <p:nvPr/>
        </p:nvPicPr>
        <p:blipFill>
          <a:blip r:embed="rId3"/>
          <a:stretch>
            <a:fillRect/>
          </a:stretch>
        </p:blipFill>
        <p:spPr>
          <a:xfrm>
            <a:off x="5960125" y="1283160"/>
            <a:ext cx="5811503" cy="5034787"/>
          </a:xfrm>
          <a:prstGeom prst="rect">
            <a:avLst/>
          </a:prstGeom>
        </p:spPr>
      </p:pic>
      <p:sp>
        <p:nvSpPr>
          <p:cNvPr id="9" name="Rectangle 8"/>
          <p:cNvSpPr/>
          <p:nvPr/>
        </p:nvSpPr>
        <p:spPr>
          <a:xfrm>
            <a:off x="511669" y="5710020"/>
            <a:ext cx="4737256" cy="646331"/>
          </a:xfrm>
          <a:prstGeom prst="rect">
            <a:avLst/>
          </a:prstGeom>
        </p:spPr>
        <p:txBody>
          <a:bodyPr wrap="square">
            <a:spAutoFit/>
          </a:bodyPr>
          <a:lstStyle/>
          <a:p>
            <a:r>
              <a:rPr lang="en-US" dirty="0" smtClean="0">
                <a:effectLst>
                  <a:outerShdw blurRad="38100" dist="38100" dir="2700000" algn="tl">
                    <a:srgbClr val="000000">
                      <a:alpha val="43137"/>
                    </a:srgbClr>
                  </a:outerShdw>
                </a:effectLst>
                <a:latin typeface="Calibri" panose="020F0502020204030204" pitchFamily="34" charset="0"/>
              </a:rPr>
              <a:t>The capacitor charges through RA + RB and discharges through RB only.</a:t>
            </a:r>
            <a:endParaRPr lang="en-US" dirty="0"/>
          </a:p>
        </p:txBody>
      </p:sp>
      <p:sp>
        <p:nvSpPr>
          <p:cNvPr id="10" name="Rectangle 9"/>
          <p:cNvSpPr/>
          <p:nvPr/>
        </p:nvSpPr>
        <p:spPr>
          <a:xfrm>
            <a:off x="2534492" y="357134"/>
            <a:ext cx="6088591" cy="707886"/>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en-US" sz="4000" dirty="0" smtClean="0">
                <a:ln w="0"/>
                <a:solidFill>
                  <a:schemeClr val="accent1"/>
                </a:solidFill>
                <a:effectLst>
                  <a:outerShdw blurRad="38100" dist="25400" dir="5400000" algn="ctr" rotWithShape="0">
                    <a:srgbClr val="6E747A">
                      <a:alpha val="43000"/>
                    </a:srgbClr>
                  </a:outerShdw>
                </a:effectLst>
              </a:rPr>
              <a:t>TLC555 CMOS </a:t>
            </a:r>
            <a:r>
              <a:rPr lang="en-US" sz="4000" dirty="0" err="1" smtClean="0">
                <a:ln w="0"/>
                <a:solidFill>
                  <a:schemeClr val="accent1"/>
                </a:solidFill>
                <a:effectLst>
                  <a:outerShdw blurRad="38100" dist="25400" dir="5400000" algn="ctr" rotWithShape="0">
                    <a:srgbClr val="6E747A">
                      <a:alpha val="43000"/>
                    </a:srgbClr>
                  </a:outerShdw>
                </a:effectLst>
              </a:rPr>
              <a:t>Astable</a:t>
            </a:r>
            <a:r>
              <a:rPr lang="en-US" sz="4000" dirty="0" smtClean="0">
                <a:ln w="0"/>
                <a:solidFill>
                  <a:schemeClr val="accent1"/>
                </a:solidFill>
                <a:effectLst>
                  <a:outerShdw blurRad="38100" dist="25400" dir="5400000" algn="ctr" rotWithShape="0">
                    <a:srgbClr val="6E747A">
                      <a:alpha val="43000"/>
                    </a:srgbClr>
                  </a:outerShdw>
                </a:effectLst>
              </a:rPr>
              <a:t> Timer</a:t>
            </a:r>
            <a:endParaRPr lang="en-US" sz="4000" dirty="0">
              <a:ln w="0"/>
              <a:solidFill>
                <a:schemeClr val="accent1"/>
              </a:solidFill>
              <a:effectLst>
                <a:outerShdw blurRad="38100" dist="25400" dir="5400000" algn="ctr" rotWithShape="0">
                  <a:srgbClr val="6E747A">
                    <a:alpha val="43000"/>
                  </a:srgbClr>
                </a:outerShdw>
              </a:effectLs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1212" y="528216"/>
            <a:ext cx="890587" cy="862314"/>
          </a:xfrm>
          <a:prstGeom prst="rect">
            <a:avLst/>
          </a:prstGeom>
        </p:spPr>
      </p:pic>
      <p:sp>
        <p:nvSpPr>
          <p:cNvPr id="11" name="TextBox 10"/>
          <p:cNvSpPr txBox="1"/>
          <p:nvPr/>
        </p:nvSpPr>
        <p:spPr>
          <a:xfrm>
            <a:off x="4648080" y="3292626"/>
            <a:ext cx="2624089" cy="2308324"/>
          </a:xfrm>
          <a:prstGeom prst="rect">
            <a:avLst/>
          </a:prstGeom>
          <a:noFill/>
          <a:ln w="22225">
            <a:solidFill>
              <a:schemeClr val="accent1"/>
            </a:solidFill>
          </a:ln>
        </p:spPr>
        <p:txBody>
          <a:bodyPr wrap="square" rtlCol="0">
            <a:spAutoFit/>
          </a:bodyPr>
          <a:lstStyle/>
          <a:p>
            <a:r>
              <a:rPr lang="en-US" dirty="0" smtClean="0">
                <a:solidFill>
                  <a:srgbClr val="FF0000"/>
                </a:solidFill>
              </a:rPr>
              <a:t>Using the given values determine:</a:t>
            </a:r>
          </a:p>
          <a:p>
            <a:endParaRPr lang="en-US" dirty="0" smtClean="0">
              <a:solidFill>
                <a:srgbClr val="FF0000"/>
              </a:solidFill>
            </a:endParaRPr>
          </a:p>
          <a:p>
            <a:r>
              <a:rPr lang="en-US" dirty="0" smtClean="0">
                <a:solidFill>
                  <a:srgbClr val="FF0000"/>
                </a:solidFill>
              </a:rPr>
              <a:t>Period</a:t>
            </a:r>
          </a:p>
          <a:p>
            <a:r>
              <a:rPr lang="en-US" dirty="0" smtClean="0">
                <a:solidFill>
                  <a:srgbClr val="FF0000"/>
                </a:solidFill>
              </a:rPr>
              <a:t>Frequency</a:t>
            </a:r>
          </a:p>
          <a:p>
            <a:r>
              <a:rPr lang="en-US" dirty="0" smtClean="0">
                <a:solidFill>
                  <a:srgbClr val="FF0000"/>
                </a:solidFill>
              </a:rPr>
              <a:t>Time high</a:t>
            </a:r>
          </a:p>
          <a:p>
            <a:r>
              <a:rPr lang="en-US" dirty="0" smtClean="0">
                <a:solidFill>
                  <a:srgbClr val="FF0000"/>
                </a:solidFill>
              </a:rPr>
              <a:t>Time low</a:t>
            </a:r>
          </a:p>
          <a:p>
            <a:r>
              <a:rPr lang="en-US" dirty="0" smtClean="0">
                <a:solidFill>
                  <a:srgbClr val="FF0000"/>
                </a:solidFill>
              </a:rPr>
              <a:t>% duty cycle</a:t>
            </a:r>
            <a:endParaRPr lang="en-US" dirty="0">
              <a:solidFill>
                <a:srgbClr val="FF0000"/>
              </a:solidFill>
            </a:endParaRPr>
          </a:p>
        </p:txBody>
      </p:sp>
    </p:spTree>
    <p:extLst>
      <p:ext uri="{BB962C8B-B14F-4D97-AF65-F5344CB8AC3E}">
        <p14:creationId xmlns:p14="http://schemas.microsoft.com/office/powerpoint/2010/main" val="21440639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675120" y="261628"/>
            <a:ext cx="8931419"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Direction Detection Using Encoder</a:t>
            </a:r>
          </a:p>
        </p:txBody>
      </p:sp>
      <p:sp>
        <p:nvSpPr>
          <p:cNvPr id="6" name="Footer Placeholder 5"/>
          <p:cNvSpPr>
            <a:spLocks noGrp="1"/>
          </p:cNvSpPr>
          <p:nvPr>
            <p:ph type="ftr" sz="quarter" idx="11"/>
          </p:nvPr>
        </p:nvSpPr>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ACB88EEA-209C-4598-B68F-AE8C8CE50CEF}" type="slidenum">
              <a:rPr lang="en-US" smtClean="0"/>
              <a:pPr/>
              <a:t>61</a:t>
            </a:fld>
            <a:endParaRPr 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4047" y="3287735"/>
            <a:ext cx="2254266" cy="243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6237991" y="1109776"/>
            <a:ext cx="4114800" cy="4343400"/>
          </a:xfrm>
          <a:prstGeom prst="rect">
            <a:avLst/>
          </a:prstGeom>
        </p:spPr>
      </p:pic>
      <p:pic>
        <p:nvPicPr>
          <p:cNvPr id="4" name="Picture 3"/>
          <p:cNvPicPr>
            <a:picLocks noChangeAspect="1"/>
          </p:cNvPicPr>
          <p:nvPr/>
        </p:nvPicPr>
        <p:blipFill>
          <a:blip r:embed="rId4"/>
          <a:stretch>
            <a:fillRect/>
          </a:stretch>
        </p:blipFill>
        <p:spPr>
          <a:xfrm>
            <a:off x="4592615" y="4248163"/>
            <a:ext cx="846390" cy="249708"/>
          </a:xfrm>
          <a:prstGeom prst="rect">
            <a:avLst/>
          </a:prstGeom>
        </p:spPr>
      </p:pic>
      <p:pic>
        <p:nvPicPr>
          <p:cNvPr id="9" name="Picture 8"/>
          <p:cNvPicPr>
            <a:picLocks noChangeAspect="1"/>
          </p:cNvPicPr>
          <p:nvPr/>
        </p:nvPicPr>
        <p:blipFill>
          <a:blip r:embed="rId4"/>
          <a:stretch>
            <a:fillRect/>
          </a:stretch>
        </p:blipFill>
        <p:spPr>
          <a:xfrm>
            <a:off x="4450624" y="3982827"/>
            <a:ext cx="846390" cy="249708"/>
          </a:xfrm>
          <a:prstGeom prst="rect">
            <a:avLst/>
          </a:prstGeom>
        </p:spPr>
      </p:pic>
      <p:pic>
        <p:nvPicPr>
          <p:cNvPr id="7" name="Picture 6"/>
          <p:cNvPicPr>
            <a:picLocks noChangeAspect="1"/>
          </p:cNvPicPr>
          <p:nvPr/>
        </p:nvPicPr>
        <p:blipFill>
          <a:blip r:embed="rId5"/>
          <a:stretch>
            <a:fillRect/>
          </a:stretch>
        </p:blipFill>
        <p:spPr>
          <a:xfrm>
            <a:off x="3738424" y="1229964"/>
            <a:ext cx="2357576" cy="2467872"/>
          </a:xfrm>
          <a:prstGeom prst="rect">
            <a:avLst/>
          </a:prstGeom>
        </p:spPr>
      </p:pic>
      <p:sp>
        <p:nvSpPr>
          <p:cNvPr id="11" name="TextBox 10"/>
          <p:cNvSpPr txBox="1"/>
          <p:nvPr/>
        </p:nvSpPr>
        <p:spPr>
          <a:xfrm>
            <a:off x="4252560" y="4513499"/>
            <a:ext cx="1843440" cy="738664"/>
          </a:xfrm>
          <a:prstGeom prst="rect">
            <a:avLst/>
          </a:prstGeom>
          <a:noFill/>
        </p:spPr>
        <p:txBody>
          <a:bodyPr wrap="square" rtlCol="0">
            <a:spAutoFit/>
          </a:bodyPr>
          <a:lstStyle/>
          <a:p>
            <a:r>
              <a:rPr lang="en-US" sz="1050" b="1" dirty="0">
                <a:latin typeface="Calibri" panose="020F0502020204030204" pitchFamily="34" charset="0"/>
              </a:rPr>
              <a:t>Hall effect sensors are separated by 90 degrees. The two pulses create 4 edges. (quadrature o/p)</a:t>
            </a:r>
          </a:p>
        </p:txBody>
      </p:sp>
      <p:sp>
        <p:nvSpPr>
          <p:cNvPr id="12" name="TextBox 11"/>
          <p:cNvSpPr txBox="1"/>
          <p:nvPr/>
        </p:nvSpPr>
        <p:spPr>
          <a:xfrm>
            <a:off x="2132712" y="1681768"/>
            <a:ext cx="1556937" cy="415498"/>
          </a:xfrm>
          <a:prstGeom prst="rect">
            <a:avLst/>
          </a:prstGeom>
          <a:noFill/>
        </p:spPr>
        <p:txBody>
          <a:bodyPr wrap="square" rtlCol="0">
            <a:spAutoFit/>
          </a:bodyPr>
          <a:lstStyle/>
          <a:p>
            <a:r>
              <a:rPr lang="en-US" sz="1050" b="1" dirty="0">
                <a:latin typeface="Calibri" panose="020F0502020204030204" pitchFamily="34" charset="0"/>
              </a:rPr>
              <a:t>Rotating magnet creates pulses.</a:t>
            </a:r>
          </a:p>
        </p:txBody>
      </p:sp>
      <p:pic>
        <p:nvPicPr>
          <p:cNvPr id="13" name="Picture 12"/>
          <p:cNvPicPr>
            <a:picLocks noChangeAspect="1"/>
          </p:cNvPicPr>
          <p:nvPr/>
        </p:nvPicPr>
        <p:blipFill>
          <a:blip r:embed="rId4"/>
          <a:stretch>
            <a:fillRect/>
          </a:stretch>
        </p:blipFill>
        <p:spPr>
          <a:xfrm>
            <a:off x="2601145" y="2586420"/>
            <a:ext cx="846390" cy="249708"/>
          </a:xfrm>
          <a:prstGeom prst="rect">
            <a:avLst/>
          </a:prstGeom>
        </p:spPr>
      </p:pic>
      <p:pic>
        <p:nvPicPr>
          <p:cNvPr id="14" name="Picture 13"/>
          <p:cNvPicPr>
            <a:picLocks noChangeAspect="1"/>
          </p:cNvPicPr>
          <p:nvPr/>
        </p:nvPicPr>
        <p:blipFill>
          <a:blip r:embed="rId4"/>
          <a:stretch>
            <a:fillRect/>
          </a:stretch>
        </p:blipFill>
        <p:spPr>
          <a:xfrm>
            <a:off x="4074615" y="1278845"/>
            <a:ext cx="846390" cy="249708"/>
          </a:xfrm>
          <a:prstGeom prst="rect">
            <a:avLst/>
          </a:prstGeom>
        </p:spPr>
      </p:pic>
      <p:sp>
        <p:nvSpPr>
          <p:cNvPr id="15" name="TextBox 14"/>
          <p:cNvSpPr txBox="1"/>
          <p:nvPr/>
        </p:nvSpPr>
        <p:spPr>
          <a:xfrm>
            <a:off x="8431561" y="4497872"/>
            <a:ext cx="1556937" cy="577081"/>
          </a:xfrm>
          <a:prstGeom prst="rect">
            <a:avLst/>
          </a:prstGeom>
          <a:solidFill>
            <a:schemeClr val="bg1"/>
          </a:solidFill>
        </p:spPr>
        <p:txBody>
          <a:bodyPr wrap="square" rtlCol="0">
            <a:spAutoFit/>
          </a:bodyPr>
          <a:lstStyle/>
          <a:p>
            <a:r>
              <a:rPr lang="en-US" sz="1050" b="1" dirty="0">
                <a:solidFill>
                  <a:srgbClr val="FF0000"/>
                </a:solidFill>
                <a:latin typeface="Calibri" panose="020F0502020204030204" pitchFamily="34" charset="0"/>
              </a:rPr>
              <a:t>30 to 1 gear reduction. Lower speed but greater torque.</a:t>
            </a:r>
          </a:p>
        </p:txBody>
      </p:sp>
      <p:sp>
        <p:nvSpPr>
          <p:cNvPr id="16" name="TextBox 15"/>
          <p:cNvSpPr txBox="1"/>
          <p:nvPr/>
        </p:nvSpPr>
        <p:spPr>
          <a:xfrm>
            <a:off x="6140829" y="5509006"/>
            <a:ext cx="3758951" cy="646331"/>
          </a:xfrm>
          <a:prstGeom prst="rect">
            <a:avLst/>
          </a:prstGeom>
          <a:noFill/>
          <a:ln w="22225">
            <a:solidFill>
              <a:schemeClr val="accent1"/>
            </a:solidFill>
          </a:ln>
        </p:spPr>
        <p:txBody>
          <a:bodyPr wrap="square" rtlCol="0">
            <a:spAutoFit/>
          </a:bodyPr>
          <a:lstStyle/>
          <a:p>
            <a:r>
              <a:rPr lang="en-US" dirty="0" smtClean="0">
                <a:solidFill>
                  <a:srgbClr val="FF0000"/>
                </a:solidFill>
              </a:rPr>
              <a:t>Changing the gear ratio to 40:1 would decrease the _____________?</a:t>
            </a:r>
            <a:endParaRPr lang="en-US" dirty="0">
              <a:solidFill>
                <a:srgbClr val="FF0000"/>
              </a:solidFill>
            </a:endParaRPr>
          </a:p>
        </p:txBody>
      </p:sp>
    </p:spTree>
    <p:extLst>
      <p:ext uri="{BB962C8B-B14F-4D97-AF65-F5344CB8AC3E}">
        <p14:creationId xmlns:p14="http://schemas.microsoft.com/office/powerpoint/2010/main" val="3379912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ACB88EEA-209C-4598-B68F-AE8C8CE50CEF}" type="slidenum">
              <a:rPr lang="en-US" smtClean="0"/>
              <a:pPr/>
              <a:t>62</a:t>
            </a:fld>
            <a:endParaRPr lang="en-US"/>
          </a:p>
        </p:txBody>
      </p:sp>
      <p:sp>
        <p:nvSpPr>
          <p:cNvPr id="3" name="Rectangle 2"/>
          <p:cNvSpPr/>
          <p:nvPr/>
        </p:nvSpPr>
        <p:spPr>
          <a:xfrm>
            <a:off x="7481768" y="1316725"/>
            <a:ext cx="2822895" cy="1200329"/>
          </a:xfrm>
          <a:prstGeom prst="rect">
            <a:avLst/>
          </a:prstGeom>
        </p:spPr>
        <p:txBody>
          <a:bodyPr wrap="square">
            <a:spAutoFit/>
          </a:bodyPr>
          <a:lstStyle/>
          <a:p>
            <a:r>
              <a:rPr lang="en-US" dirty="0">
                <a:latin typeface="Cambria" panose="02040503050406030204" pitchFamily="18" charset="0"/>
              </a:rPr>
              <a:t>One phase of the encoder will attach to the clock input the other phase to the data input.</a:t>
            </a:r>
            <a:endParaRPr lang="en-CA"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740" y="1316726"/>
            <a:ext cx="5800653" cy="442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469111" y="3159442"/>
            <a:ext cx="2972274" cy="2585323"/>
          </a:xfrm>
          <a:prstGeom prst="rect">
            <a:avLst/>
          </a:prstGeom>
        </p:spPr>
        <p:txBody>
          <a:bodyPr wrap="square">
            <a:spAutoFit/>
          </a:bodyPr>
          <a:lstStyle/>
          <a:p>
            <a:r>
              <a:rPr lang="en-US" dirty="0">
                <a:latin typeface="Cambria" panose="02040503050406030204" pitchFamily="18" charset="0"/>
              </a:rPr>
              <a:t>When turning in one direction the data will be low when the clock goes through a rising edge.</a:t>
            </a:r>
          </a:p>
          <a:p>
            <a:endParaRPr lang="en-US" dirty="0">
              <a:latin typeface="Cambria" panose="02040503050406030204" pitchFamily="18" charset="0"/>
            </a:endParaRPr>
          </a:p>
          <a:p>
            <a:r>
              <a:rPr lang="en-US" dirty="0">
                <a:latin typeface="Cambria" panose="02040503050406030204" pitchFamily="18" charset="0"/>
              </a:rPr>
              <a:t>In the opposite direction the data will be high when the clock goes through a positive edge,</a:t>
            </a:r>
            <a:endParaRPr lang="en-CA" dirty="0"/>
          </a:p>
        </p:txBody>
      </p:sp>
      <p:grpSp>
        <p:nvGrpSpPr>
          <p:cNvPr id="9" name="Group 8"/>
          <p:cNvGrpSpPr/>
          <p:nvPr/>
        </p:nvGrpSpPr>
        <p:grpSpPr>
          <a:xfrm>
            <a:off x="1050038" y="250223"/>
            <a:ext cx="9109962" cy="610342"/>
            <a:chOff x="0" y="181"/>
            <a:chExt cx="7616578" cy="610342"/>
          </a:xfrm>
          <a:scene3d>
            <a:camera prst="orthographicFront"/>
            <a:lightRig rig="flat" dir="t"/>
          </a:scene3d>
        </p:grpSpPr>
        <p:sp>
          <p:nvSpPr>
            <p:cNvPr id="10" name="Rounded Rectangle 9"/>
            <p:cNvSpPr/>
            <p:nvPr/>
          </p:nvSpPr>
          <p:spPr>
            <a:xfrm>
              <a:off x="0" y="181"/>
              <a:ext cx="7616578" cy="610342"/>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1" name="Rounded Rectangle 4"/>
            <p:cNvSpPr/>
            <p:nvPr/>
          </p:nvSpPr>
          <p:spPr>
            <a:xfrm>
              <a:off x="29794" y="29975"/>
              <a:ext cx="7556990" cy="550754"/>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dirty="0" smtClean="0"/>
                <a:t>74HC74 – D-Type Flip Flop</a:t>
              </a:r>
              <a:endParaRPr lang="en-US" sz="2800" kern="1200" dirty="0"/>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212" y="528216"/>
            <a:ext cx="890587" cy="862314"/>
          </a:xfrm>
          <a:prstGeom prst="rect">
            <a:avLst/>
          </a:prstGeom>
        </p:spPr>
      </p:pic>
      <p:sp>
        <p:nvSpPr>
          <p:cNvPr id="14" name="TextBox 13"/>
          <p:cNvSpPr txBox="1"/>
          <p:nvPr/>
        </p:nvSpPr>
        <p:spPr>
          <a:xfrm>
            <a:off x="455014" y="1579343"/>
            <a:ext cx="1485754" cy="2031325"/>
          </a:xfrm>
          <a:prstGeom prst="rect">
            <a:avLst/>
          </a:prstGeom>
          <a:noFill/>
          <a:ln w="22225">
            <a:solidFill>
              <a:schemeClr val="accent1"/>
            </a:solidFill>
          </a:ln>
        </p:spPr>
        <p:txBody>
          <a:bodyPr wrap="square" rtlCol="0">
            <a:spAutoFit/>
          </a:bodyPr>
          <a:lstStyle/>
          <a:p>
            <a:r>
              <a:rPr lang="en-US" dirty="0" smtClean="0">
                <a:solidFill>
                  <a:srgbClr val="FF0000"/>
                </a:solidFill>
              </a:rPr>
              <a:t>This device changes the output on a rising edge of the clock?</a:t>
            </a:r>
          </a:p>
          <a:p>
            <a:endParaRPr lang="en-US" dirty="0">
              <a:solidFill>
                <a:srgbClr val="FF0000"/>
              </a:solidFill>
            </a:endParaRPr>
          </a:p>
          <a:p>
            <a:r>
              <a:rPr lang="en-US" dirty="0" smtClean="0">
                <a:solidFill>
                  <a:srgbClr val="FF0000"/>
                </a:solidFill>
              </a:rPr>
              <a:t>T/F?</a:t>
            </a:r>
            <a:endParaRPr lang="en-US" dirty="0">
              <a:solidFill>
                <a:srgbClr val="FF0000"/>
              </a:solidFill>
            </a:endParaRPr>
          </a:p>
        </p:txBody>
      </p:sp>
    </p:spTree>
    <p:extLst>
      <p:ext uri="{BB962C8B-B14F-4D97-AF65-F5344CB8AC3E}">
        <p14:creationId xmlns:p14="http://schemas.microsoft.com/office/powerpoint/2010/main" val="41042754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63</a:t>
            </a:fld>
            <a:endParaRPr lang="en-US"/>
          </a:p>
        </p:txBody>
      </p:sp>
      <p:pic>
        <p:nvPicPr>
          <p:cNvPr id="4" name="Picture 3"/>
          <p:cNvPicPr/>
          <p:nvPr/>
        </p:nvPicPr>
        <p:blipFill>
          <a:blip r:embed="rId2"/>
          <a:stretch>
            <a:fillRect/>
          </a:stretch>
        </p:blipFill>
        <p:spPr>
          <a:xfrm>
            <a:off x="495993" y="93306"/>
            <a:ext cx="8218517" cy="6356350"/>
          </a:xfrm>
          <a:prstGeom prst="rect">
            <a:avLst/>
          </a:prstGeom>
        </p:spPr>
      </p:pic>
      <p:sp>
        <p:nvSpPr>
          <p:cNvPr id="5" name="TextBox 4"/>
          <p:cNvSpPr txBox="1"/>
          <p:nvPr/>
        </p:nvSpPr>
        <p:spPr>
          <a:xfrm>
            <a:off x="8973862" y="954192"/>
            <a:ext cx="2624089" cy="923330"/>
          </a:xfrm>
          <a:prstGeom prst="rect">
            <a:avLst/>
          </a:prstGeom>
          <a:noFill/>
          <a:ln w="22225">
            <a:solidFill>
              <a:schemeClr val="accent1"/>
            </a:solidFill>
          </a:ln>
        </p:spPr>
        <p:txBody>
          <a:bodyPr wrap="square" rtlCol="0">
            <a:spAutoFit/>
          </a:bodyPr>
          <a:lstStyle/>
          <a:p>
            <a:r>
              <a:rPr lang="en-US" dirty="0" smtClean="0">
                <a:solidFill>
                  <a:srgbClr val="FF0000"/>
                </a:solidFill>
              </a:rPr>
              <a:t>Brushless motors are more _________ than brushed motors.</a:t>
            </a:r>
            <a:endParaRPr lang="en-US" dirty="0">
              <a:solidFill>
                <a:srgbClr val="FF0000"/>
              </a:solidFill>
            </a:endParaRPr>
          </a:p>
        </p:txBody>
      </p:sp>
    </p:spTree>
    <p:extLst>
      <p:ext uri="{BB962C8B-B14F-4D97-AF65-F5344CB8AC3E}">
        <p14:creationId xmlns:p14="http://schemas.microsoft.com/office/powerpoint/2010/main" val="12162832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47901" y="335939"/>
            <a:ext cx="7610475" cy="1446550"/>
          </a:xfrm>
          <a:prstGeom prst="rect">
            <a:avLst/>
          </a:prstGeom>
          <a:noFill/>
        </p:spPr>
        <p:txBody>
          <a:bodyPr wrap="square" lIns="91440" tIns="45720" rIns="91440" bIns="45720">
            <a:spAutoFit/>
          </a:bodyPr>
          <a:lstStyle/>
          <a:p>
            <a:pPr algn="ctr"/>
            <a:r>
              <a:rPr lang="en-US" sz="4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Bipolar/Unipolar stepper motors.</a:t>
            </a:r>
          </a:p>
        </p:txBody>
      </p:sp>
      <p:sp>
        <p:nvSpPr>
          <p:cNvPr id="7" name="Rectangle 6"/>
          <p:cNvSpPr/>
          <p:nvPr/>
        </p:nvSpPr>
        <p:spPr>
          <a:xfrm>
            <a:off x="2047953" y="4840962"/>
            <a:ext cx="8010368" cy="1477328"/>
          </a:xfrm>
          <a:prstGeom prst="rect">
            <a:avLst/>
          </a:prstGeom>
        </p:spPr>
        <p:txBody>
          <a:bodyPr wrap="square">
            <a:spAutoFit/>
          </a:bodyPr>
          <a:lstStyle/>
          <a:p>
            <a:r>
              <a:rPr lang="en-US" dirty="0">
                <a:latin typeface="Calibri" panose="020F0502020204030204" pitchFamily="34" charset="0"/>
              </a:rPr>
              <a:t>Unipolar stepper motors require a simpler drive circuit, bipolar stepper motors have higher torque capabilities.</a:t>
            </a:r>
          </a:p>
          <a:p>
            <a:r>
              <a:rPr lang="en-US" dirty="0">
                <a:solidFill>
                  <a:srgbClr val="FF0000"/>
                </a:solidFill>
                <a:latin typeface="Calibri" panose="020F0502020204030204" pitchFamily="34" charset="0"/>
              </a:rPr>
              <a:t>Unipolar – current flow in only one direction </a:t>
            </a:r>
          </a:p>
          <a:p>
            <a:r>
              <a:rPr lang="en-US" dirty="0">
                <a:solidFill>
                  <a:srgbClr val="FF0000"/>
                </a:solidFill>
                <a:latin typeface="Calibri" panose="020F0502020204030204" pitchFamily="34" charset="0"/>
              </a:rPr>
              <a:t>Bipolar – current flow in two directions</a:t>
            </a:r>
            <a:endParaRPr lang="en-US" dirty="0"/>
          </a:p>
          <a:p>
            <a:endParaRPr lang="en-US" dirty="0"/>
          </a:p>
        </p:txBody>
      </p:sp>
      <p:sp>
        <p:nvSpPr>
          <p:cNvPr id="8" name="Slide Number Placeholder 7"/>
          <p:cNvSpPr>
            <a:spLocks noGrp="1"/>
          </p:cNvSpPr>
          <p:nvPr>
            <p:ph type="sldNum" sz="quarter" idx="12"/>
          </p:nvPr>
        </p:nvSpPr>
        <p:spPr/>
        <p:txBody>
          <a:bodyPr/>
          <a:lstStyle/>
          <a:p>
            <a:fld id="{ACB88EEA-209C-4598-B68F-AE8C8CE50CEF}" type="slidenum">
              <a:rPr lang="en-US" smtClean="0"/>
              <a:pPr/>
              <a:t>64</a:t>
            </a:fld>
            <a:endParaRPr lang="en-US"/>
          </a:p>
        </p:txBody>
      </p:sp>
      <p:sp>
        <p:nvSpPr>
          <p:cNvPr id="9" name="Footer Placeholder 8"/>
          <p:cNvSpPr>
            <a:spLocks noGrp="1"/>
          </p:cNvSpPr>
          <p:nvPr>
            <p:ph type="ftr" sz="quarter" idx="11"/>
          </p:nvPr>
        </p:nvSpPr>
        <p:spPr/>
        <p:txBody>
          <a:bodyPr/>
          <a:lstStyle/>
          <a:p>
            <a:r>
              <a:rPr lang="en-US" smtClean="0"/>
              <a:t>CAM8302E  F2018 Exam Review</a:t>
            </a:r>
            <a:endParaRPr lang="en-US"/>
          </a:p>
        </p:txBody>
      </p:sp>
      <p:pic>
        <p:nvPicPr>
          <p:cNvPr id="2" name="Picture 1"/>
          <p:cNvPicPr>
            <a:picLocks noChangeAspect="1"/>
          </p:cNvPicPr>
          <p:nvPr/>
        </p:nvPicPr>
        <p:blipFill>
          <a:blip r:embed="rId2"/>
          <a:stretch>
            <a:fillRect/>
          </a:stretch>
        </p:blipFill>
        <p:spPr>
          <a:xfrm>
            <a:off x="2238375" y="1818070"/>
            <a:ext cx="7620000" cy="2790825"/>
          </a:xfrm>
          <a:prstGeom prst="rect">
            <a:avLst/>
          </a:prstGeom>
        </p:spPr>
      </p:pic>
      <p:sp>
        <p:nvSpPr>
          <p:cNvPr id="10" name="TextBox 9"/>
          <p:cNvSpPr txBox="1"/>
          <p:nvPr/>
        </p:nvSpPr>
        <p:spPr>
          <a:xfrm>
            <a:off x="6558999" y="5367824"/>
            <a:ext cx="4938061" cy="646331"/>
          </a:xfrm>
          <a:prstGeom prst="rect">
            <a:avLst/>
          </a:prstGeom>
          <a:noFill/>
          <a:ln w="22225">
            <a:solidFill>
              <a:schemeClr val="accent1"/>
            </a:solidFill>
          </a:ln>
        </p:spPr>
        <p:txBody>
          <a:bodyPr wrap="square" rtlCol="0">
            <a:spAutoFit/>
          </a:bodyPr>
          <a:lstStyle/>
          <a:p>
            <a:r>
              <a:rPr lang="en-US" dirty="0" smtClean="0">
                <a:solidFill>
                  <a:srgbClr val="FF0000"/>
                </a:solidFill>
              </a:rPr>
              <a:t>Bipolar motors always have _____ wires.  Unipolar motors can have ______ or ______?</a:t>
            </a:r>
            <a:endParaRPr lang="en-US" dirty="0">
              <a:solidFill>
                <a:srgbClr val="FF0000"/>
              </a:solidFill>
            </a:endParaRPr>
          </a:p>
        </p:txBody>
      </p:sp>
    </p:spTree>
    <p:extLst>
      <p:ext uri="{BB962C8B-B14F-4D97-AF65-F5344CB8AC3E}">
        <p14:creationId xmlns:p14="http://schemas.microsoft.com/office/powerpoint/2010/main" val="10010016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ACB88EEA-209C-4598-B68F-AE8C8CE50CEF}" type="slidenum">
              <a:rPr lang="en-US" smtClean="0"/>
              <a:pPr/>
              <a:t>65</a:t>
            </a:fld>
            <a:endParaRPr lang="en-US"/>
          </a:p>
        </p:txBody>
      </p:sp>
      <p:sp>
        <p:nvSpPr>
          <p:cNvPr id="9" name="Footer Placeholder 8"/>
          <p:cNvSpPr>
            <a:spLocks noGrp="1"/>
          </p:cNvSpPr>
          <p:nvPr>
            <p:ph type="ftr" sz="quarter" idx="11"/>
          </p:nvPr>
        </p:nvSpPr>
        <p:spPr/>
        <p:txBody>
          <a:bodyPr/>
          <a:lstStyle/>
          <a:p>
            <a:r>
              <a:rPr lang="en-US" smtClean="0"/>
              <a:t>CAM8302E  F2018 Exam Review</a:t>
            </a:r>
            <a:endParaRPr lang="en-US"/>
          </a:p>
        </p:txBody>
      </p:sp>
      <p:pic>
        <p:nvPicPr>
          <p:cNvPr id="4" name="Picture 3"/>
          <p:cNvPicPr>
            <a:picLocks noChangeAspect="1"/>
          </p:cNvPicPr>
          <p:nvPr/>
        </p:nvPicPr>
        <p:blipFill>
          <a:blip r:embed="rId3"/>
          <a:stretch>
            <a:fillRect/>
          </a:stretch>
        </p:blipFill>
        <p:spPr>
          <a:xfrm>
            <a:off x="1719217" y="1855048"/>
            <a:ext cx="8619270" cy="3738670"/>
          </a:xfrm>
          <a:prstGeom prst="rect">
            <a:avLst/>
          </a:prstGeom>
        </p:spPr>
      </p:pic>
      <p:sp>
        <p:nvSpPr>
          <p:cNvPr id="2" name="Rectangle 1"/>
          <p:cNvSpPr/>
          <p:nvPr/>
        </p:nvSpPr>
        <p:spPr>
          <a:xfrm>
            <a:off x="2371359" y="638569"/>
            <a:ext cx="7449283" cy="646331"/>
          </a:xfrm>
          <a:prstGeom prst="rect">
            <a:avLst/>
          </a:prstGeom>
        </p:spPr>
        <p:txBody>
          <a:bodyPr wrap="none">
            <a:spAutoFit/>
          </a:bodyPr>
          <a:lstStyle/>
          <a:p>
            <a:r>
              <a:rPr lang="en-US" sz="36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For Loop – Used in Stepper Program</a:t>
            </a:r>
            <a:endParaRPr lang="en-US" sz="3600" dirty="0"/>
          </a:p>
        </p:txBody>
      </p:sp>
      <p:sp>
        <p:nvSpPr>
          <p:cNvPr id="6" name="TextBox 5"/>
          <p:cNvSpPr txBox="1"/>
          <p:nvPr/>
        </p:nvSpPr>
        <p:spPr>
          <a:xfrm>
            <a:off x="6841355" y="2671025"/>
            <a:ext cx="3590269" cy="646331"/>
          </a:xfrm>
          <a:prstGeom prst="rect">
            <a:avLst/>
          </a:prstGeom>
          <a:noFill/>
          <a:ln w="22225">
            <a:solidFill>
              <a:schemeClr val="accent1"/>
            </a:solidFill>
          </a:ln>
        </p:spPr>
        <p:txBody>
          <a:bodyPr wrap="square" rtlCol="0">
            <a:spAutoFit/>
          </a:bodyPr>
          <a:lstStyle/>
          <a:p>
            <a:r>
              <a:rPr lang="en-US" dirty="0" smtClean="0">
                <a:solidFill>
                  <a:srgbClr val="FF0000"/>
                </a:solidFill>
              </a:rPr>
              <a:t>The statement in this loop is executed ______ times?</a:t>
            </a:r>
            <a:endParaRPr lang="en-US" dirty="0">
              <a:solidFill>
                <a:srgbClr val="FF0000"/>
              </a:solidFill>
            </a:endParaRPr>
          </a:p>
        </p:txBody>
      </p:sp>
    </p:spTree>
    <p:extLst>
      <p:ext uri="{BB962C8B-B14F-4D97-AF65-F5344CB8AC3E}">
        <p14:creationId xmlns:p14="http://schemas.microsoft.com/office/powerpoint/2010/main" val="29824599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6929" y="335940"/>
            <a:ext cx="11050620" cy="769441"/>
          </a:xfrm>
          <a:prstGeom prst="rect">
            <a:avLst/>
          </a:prstGeom>
          <a:noFill/>
        </p:spPr>
        <p:txBody>
          <a:bodyPr wrap="square" lIns="91440" tIns="45720" rIns="91440" bIns="45720">
            <a:spAutoFit/>
          </a:bodyPr>
          <a:lstStyle/>
          <a:p>
            <a:pPr algn="ctr"/>
            <a:r>
              <a:rPr lang="en-US" sz="3600" b="1"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Unipolar to Bipolar Stepper Modification </a:t>
            </a:r>
            <a:r>
              <a:rPr lang="en-US" sz="4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Motor</a:t>
            </a:r>
          </a:p>
        </p:txBody>
      </p:sp>
      <p:sp>
        <p:nvSpPr>
          <p:cNvPr id="8" name="Slide Number Placeholder 7"/>
          <p:cNvSpPr>
            <a:spLocks noGrp="1"/>
          </p:cNvSpPr>
          <p:nvPr>
            <p:ph type="sldNum" sz="quarter" idx="12"/>
          </p:nvPr>
        </p:nvSpPr>
        <p:spPr/>
        <p:txBody>
          <a:bodyPr/>
          <a:lstStyle/>
          <a:p>
            <a:fld id="{ACB88EEA-209C-4598-B68F-AE8C8CE50CEF}" type="slidenum">
              <a:rPr lang="en-US" smtClean="0"/>
              <a:pPr/>
              <a:t>66</a:t>
            </a:fld>
            <a:endParaRPr lang="en-US"/>
          </a:p>
        </p:txBody>
      </p:sp>
      <p:sp>
        <p:nvSpPr>
          <p:cNvPr id="9" name="Footer Placeholder 8"/>
          <p:cNvSpPr>
            <a:spLocks noGrp="1"/>
          </p:cNvSpPr>
          <p:nvPr>
            <p:ph type="ftr" sz="quarter" idx="11"/>
          </p:nvPr>
        </p:nvSpPr>
        <p:spPr/>
        <p:txBody>
          <a:bodyPr/>
          <a:lstStyle/>
          <a:p>
            <a:r>
              <a:rPr lang="en-US" smtClean="0"/>
              <a:t>CAM8302E  F2018 Exam Review</a:t>
            </a:r>
            <a:endParaRPr lang="en-US"/>
          </a:p>
        </p:txBody>
      </p:sp>
      <p:pic>
        <p:nvPicPr>
          <p:cNvPr id="6" name="Picture 5"/>
          <p:cNvPicPr>
            <a:picLocks noChangeAspect="1"/>
          </p:cNvPicPr>
          <p:nvPr/>
        </p:nvPicPr>
        <p:blipFill>
          <a:blip r:embed="rId2"/>
          <a:stretch>
            <a:fillRect/>
          </a:stretch>
        </p:blipFill>
        <p:spPr>
          <a:xfrm>
            <a:off x="2566582" y="1103131"/>
            <a:ext cx="6973111" cy="5255470"/>
          </a:xfrm>
          <a:prstGeom prst="rect">
            <a:avLst/>
          </a:prstGeom>
        </p:spPr>
      </p:pic>
      <p:sp>
        <p:nvSpPr>
          <p:cNvPr id="7" name="TextBox 6"/>
          <p:cNvSpPr txBox="1"/>
          <p:nvPr/>
        </p:nvSpPr>
        <p:spPr>
          <a:xfrm>
            <a:off x="204711" y="3510780"/>
            <a:ext cx="2624089" cy="2862322"/>
          </a:xfrm>
          <a:prstGeom prst="rect">
            <a:avLst/>
          </a:prstGeom>
          <a:noFill/>
          <a:ln w="22225">
            <a:solidFill>
              <a:schemeClr val="accent1"/>
            </a:solidFill>
          </a:ln>
        </p:spPr>
        <p:txBody>
          <a:bodyPr wrap="square" rtlCol="0">
            <a:spAutoFit/>
          </a:bodyPr>
          <a:lstStyle/>
          <a:p>
            <a:r>
              <a:rPr lang="en-US" dirty="0" smtClean="0">
                <a:solidFill>
                  <a:srgbClr val="FF0000"/>
                </a:solidFill>
              </a:rPr>
              <a:t>Assume a bipolar motor.</a:t>
            </a:r>
          </a:p>
          <a:p>
            <a:r>
              <a:rPr lang="en-US" dirty="0" smtClean="0">
                <a:solidFill>
                  <a:srgbClr val="FF0000"/>
                </a:solidFill>
              </a:rPr>
              <a:t>With a 10 volts supply and two coils energized the power supply will draw ______ mA while the motor is stopped.</a:t>
            </a:r>
          </a:p>
          <a:p>
            <a:endParaRPr lang="en-US" dirty="0">
              <a:solidFill>
                <a:srgbClr val="FF0000"/>
              </a:solidFill>
            </a:endParaRPr>
          </a:p>
          <a:p>
            <a:r>
              <a:rPr lang="en-US" dirty="0" smtClean="0">
                <a:solidFill>
                  <a:srgbClr val="FF0000"/>
                </a:solidFill>
              </a:rPr>
              <a:t>While the motor is turning the current will ________.</a:t>
            </a:r>
            <a:endParaRPr lang="en-US" dirty="0">
              <a:solidFill>
                <a:srgbClr val="FF0000"/>
              </a:solidFill>
            </a:endParaRPr>
          </a:p>
        </p:txBody>
      </p:sp>
    </p:spTree>
    <p:extLst>
      <p:ext uri="{BB962C8B-B14F-4D97-AF65-F5344CB8AC3E}">
        <p14:creationId xmlns:p14="http://schemas.microsoft.com/office/powerpoint/2010/main" val="27172510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B88EEA-209C-4598-B68F-AE8C8CE50CEF}" type="slidenum">
              <a:rPr lang="en-US" smtClean="0"/>
              <a:pPr/>
              <a:t>67</a:t>
            </a:fld>
            <a:endParaRPr lang="en-US"/>
          </a:p>
        </p:txBody>
      </p:sp>
      <p:sp>
        <p:nvSpPr>
          <p:cNvPr id="5" name="Footer Placeholder 4"/>
          <p:cNvSpPr>
            <a:spLocks noGrp="1"/>
          </p:cNvSpPr>
          <p:nvPr>
            <p:ph type="ftr" sz="quarter" idx="11"/>
          </p:nvPr>
        </p:nvSpPr>
        <p:spPr/>
        <p:txBody>
          <a:bodyPr/>
          <a:lstStyle/>
          <a:p>
            <a:r>
              <a:rPr lang="en-US" smtClean="0"/>
              <a:t>CAM8302E  F2018 Exam Review</a:t>
            </a:r>
            <a:endParaRPr lang="en-US"/>
          </a:p>
        </p:txBody>
      </p:sp>
      <p:sp>
        <p:nvSpPr>
          <p:cNvPr id="6" name="Rectangle 5"/>
          <p:cNvSpPr/>
          <p:nvPr/>
        </p:nvSpPr>
        <p:spPr>
          <a:xfrm>
            <a:off x="2124849" y="349974"/>
            <a:ext cx="7610475" cy="523220"/>
          </a:xfrm>
          <a:prstGeom prst="rect">
            <a:avLst/>
          </a:prstGeom>
          <a:noFill/>
        </p:spPr>
        <p:txBody>
          <a:bodyPr wrap="square" lIns="91440" tIns="45720" rIns="91440" bIns="45720">
            <a:spAutoFit/>
          </a:bodyPr>
          <a:lstStyle/>
          <a:p>
            <a:pPr algn="ctr"/>
            <a:r>
              <a:rPr lang="en-US" sz="28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Bipolar DC Stepper Motor Controller </a:t>
            </a:r>
          </a:p>
        </p:txBody>
      </p:sp>
      <p:pic>
        <p:nvPicPr>
          <p:cNvPr id="2" name="Picture 1"/>
          <p:cNvPicPr>
            <a:picLocks noChangeAspect="1"/>
          </p:cNvPicPr>
          <p:nvPr/>
        </p:nvPicPr>
        <p:blipFill>
          <a:blip r:embed="rId2"/>
          <a:stretch>
            <a:fillRect/>
          </a:stretch>
        </p:blipFill>
        <p:spPr>
          <a:xfrm>
            <a:off x="1616819" y="999187"/>
            <a:ext cx="8889054" cy="5248098"/>
          </a:xfrm>
          <a:prstGeom prst="rect">
            <a:avLst/>
          </a:prstGeom>
        </p:spPr>
      </p:pic>
      <p:pic>
        <p:nvPicPr>
          <p:cNvPr id="8" name="Picture 7"/>
          <p:cNvPicPr>
            <a:picLocks noChangeAspect="1"/>
          </p:cNvPicPr>
          <p:nvPr/>
        </p:nvPicPr>
        <p:blipFill>
          <a:blip r:embed="rId3"/>
          <a:stretch>
            <a:fillRect/>
          </a:stretch>
        </p:blipFill>
        <p:spPr>
          <a:xfrm>
            <a:off x="1961778" y="1851809"/>
            <a:ext cx="1852242" cy="634393"/>
          </a:xfrm>
          <a:prstGeom prst="rect">
            <a:avLst/>
          </a:prstGeom>
        </p:spPr>
      </p:pic>
      <p:sp>
        <p:nvSpPr>
          <p:cNvPr id="9" name="TextBox 8"/>
          <p:cNvSpPr txBox="1"/>
          <p:nvPr/>
        </p:nvSpPr>
        <p:spPr>
          <a:xfrm>
            <a:off x="7198469" y="2743200"/>
            <a:ext cx="604846" cy="276999"/>
          </a:xfrm>
          <a:prstGeom prst="rect">
            <a:avLst/>
          </a:prstGeom>
          <a:noFill/>
        </p:spPr>
        <p:txBody>
          <a:bodyPr wrap="none" rtlCol="0">
            <a:spAutoFit/>
          </a:bodyPr>
          <a:lstStyle/>
          <a:p>
            <a:r>
              <a:rPr lang="en-US" sz="1200" b="1" dirty="0" smtClean="0"/>
              <a:t>Yellow</a:t>
            </a:r>
            <a:endParaRPr lang="en-US" sz="1200" b="1" dirty="0"/>
          </a:p>
        </p:txBody>
      </p:sp>
      <p:sp>
        <p:nvSpPr>
          <p:cNvPr id="10" name="TextBox 9"/>
          <p:cNvSpPr txBox="1"/>
          <p:nvPr/>
        </p:nvSpPr>
        <p:spPr>
          <a:xfrm>
            <a:off x="7198469" y="2990764"/>
            <a:ext cx="647678" cy="276999"/>
          </a:xfrm>
          <a:prstGeom prst="rect">
            <a:avLst/>
          </a:prstGeom>
          <a:noFill/>
        </p:spPr>
        <p:txBody>
          <a:bodyPr wrap="none" rtlCol="0">
            <a:spAutoFit/>
          </a:bodyPr>
          <a:lstStyle/>
          <a:p>
            <a:r>
              <a:rPr lang="en-US" sz="1200" b="1" dirty="0" smtClean="0"/>
              <a:t>Orange</a:t>
            </a:r>
            <a:endParaRPr lang="en-US" sz="1200" b="1" dirty="0"/>
          </a:p>
        </p:txBody>
      </p:sp>
      <p:sp>
        <p:nvSpPr>
          <p:cNvPr id="11" name="TextBox 10"/>
          <p:cNvSpPr txBox="1"/>
          <p:nvPr/>
        </p:nvSpPr>
        <p:spPr>
          <a:xfrm>
            <a:off x="7231841" y="3267763"/>
            <a:ext cx="470000" cy="276999"/>
          </a:xfrm>
          <a:prstGeom prst="rect">
            <a:avLst/>
          </a:prstGeom>
          <a:noFill/>
        </p:spPr>
        <p:txBody>
          <a:bodyPr wrap="none" rtlCol="0">
            <a:spAutoFit/>
          </a:bodyPr>
          <a:lstStyle/>
          <a:p>
            <a:r>
              <a:rPr lang="en-US" sz="1200" b="1" dirty="0" smtClean="0"/>
              <a:t>Blue</a:t>
            </a:r>
            <a:endParaRPr lang="en-US" sz="1200" b="1" dirty="0"/>
          </a:p>
        </p:txBody>
      </p:sp>
      <p:sp>
        <p:nvSpPr>
          <p:cNvPr id="12" name="TextBox 11"/>
          <p:cNvSpPr txBox="1"/>
          <p:nvPr/>
        </p:nvSpPr>
        <p:spPr>
          <a:xfrm>
            <a:off x="7239730" y="3544762"/>
            <a:ext cx="565155" cy="276999"/>
          </a:xfrm>
          <a:prstGeom prst="rect">
            <a:avLst/>
          </a:prstGeom>
          <a:noFill/>
        </p:spPr>
        <p:txBody>
          <a:bodyPr wrap="none" rtlCol="0">
            <a:spAutoFit/>
          </a:bodyPr>
          <a:lstStyle/>
          <a:p>
            <a:r>
              <a:rPr lang="en-US" sz="1200" b="1" dirty="0" smtClean="0"/>
              <a:t>Violet</a:t>
            </a:r>
            <a:endParaRPr lang="en-US" sz="1200" b="1" dirty="0"/>
          </a:p>
        </p:txBody>
      </p:sp>
      <p:sp>
        <p:nvSpPr>
          <p:cNvPr id="14" name="Rectangle 13"/>
          <p:cNvSpPr/>
          <p:nvPr/>
        </p:nvSpPr>
        <p:spPr>
          <a:xfrm>
            <a:off x="5033473" y="1589518"/>
            <a:ext cx="1743342" cy="358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187723" y="3452428"/>
            <a:ext cx="1427148" cy="461665"/>
          </a:xfrm>
          <a:prstGeom prst="rect">
            <a:avLst/>
          </a:prstGeom>
          <a:solidFill>
            <a:schemeClr val="bg1"/>
          </a:solidFill>
        </p:spPr>
        <p:txBody>
          <a:bodyPr wrap="square" rtlCol="0">
            <a:spAutoFit/>
          </a:bodyPr>
          <a:lstStyle/>
          <a:p>
            <a:r>
              <a:rPr lang="en-US" sz="2400" b="1" dirty="0" smtClean="0">
                <a:solidFill>
                  <a:srgbClr val="FF0000"/>
                </a:solidFill>
              </a:rPr>
              <a:t>Arduino</a:t>
            </a:r>
            <a:endParaRPr lang="en-US" sz="2400" b="1" dirty="0">
              <a:solidFill>
                <a:srgbClr val="FF0000"/>
              </a:solidFill>
            </a:endParaRPr>
          </a:p>
        </p:txBody>
      </p:sp>
      <p:sp>
        <p:nvSpPr>
          <p:cNvPr id="13" name="TextBox 12"/>
          <p:cNvSpPr txBox="1"/>
          <p:nvPr/>
        </p:nvSpPr>
        <p:spPr>
          <a:xfrm>
            <a:off x="8033657" y="4331874"/>
            <a:ext cx="3405674" cy="1754326"/>
          </a:xfrm>
          <a:prstGeom prst="rect">
            <a:avLst/>
          </a:prstGeom>
          <a:noFill/>
          <a:ln w="22225">
            <a:solidFill>
              <a:schemeClr val="accent1"/>
            </a:solidFill>
          </a:ln>
        </p:spPr>
        <p:txBody>
          <a:bodyPr wrap="square" rtlCol="0">
            <a:spAutoFit/>
          </a:bodyPr>
          <a:lstStyle/>
          <a:p>
            <a:r>
              <a:rPr lang="en-US" dirty="0" smtClean="0">
                <a:solidFill>
                  <a:srgbClr val="FF0000"/>
                </a:solidFill>
              </a:rPr>
              <a:t>Wired as shown the motor turns clockwise.</a:t>
            </a:r>
          </a:p>
          <a:p>
            <a:endParaRPr lang="en-US" dirty="0">
              <a:solidFill>
                <a:srgbClr val="FF0000"/>
              </a:solidFill>
            </a:endParaRPr>
          </a:p>
          <a:p>
            <a:r>
              <a:rPr lang="en-US" dirty="0" smtClean="0">
                <a:solidFill>
                  <a:srgbClr val="FF0000"/>
                </a:solidFill>
              </a:rPr>
              <a:t> If the violet and blue wires are switched the motor will turn in a ______ direction?</a:t>
            </a:r>
            <a:endParaRPr lang="en-US" dirty="0">
              <a:solidFill>
                <a:srgbClr val="FF0000"/>
              </a:solidFill>
            </a:endParaRPr>
          </a:p>
        </p:txBody>
      </p:sp>
    </p:spTree>
    <p:extLst>
      <p:ext uri="{BB962C8B-B14F-4D97-AF65-F5344CB8AC3E}">
        <p14:creationId xmlns:p14="http://schemas.microsoft.com/office/powerpoint/2010/main" val="314499920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68</a:t>
            </a:fld>
            <a:endParaRPr lang="en-US"/>
          </a:p>
        </p:txBody>
      </p:sp>
      <p:pic>
        <p:nvPicPr>
          <p:cNvPr id="4" name="Picture 3"/>
          <p:cNvPicPr/>
          <p:nvPr/>
        </p:nvPicPr>
        <p:blipFill>
          <a:blip r:embed="rId2"/>
          <a:stretch>
            <a:fillRect/>
          </a:stretch>
        </p:blipFill>
        <p:spPr>
          <a:xfrm>
            <a:off x="3926261" y="465434"/>
            <a:ext cx="7878644" cy="5379144"/>
          </a:xfrm>
          <a:prstGeom prst="rect">
            <a:avLst/>
          </a:prstGeom>
        </p:spPr>
      </p:pic>
      <p:sp>
        <p:nvSpPr>
          <p:cNvPr id="2" name="Rectangle 1"/>
          <p:cNvSpPr/>
          <p:nvPr/>
        </p:nvSpPr>
        <p:spPr>
          <a:xfrm>
            <a:off x="4446373" y="1044724"/>
            <a:ext cx="5535827" cy="923330"/>
          </a:xfrm>
          <a:prstGeom prst="rect">
            <a:avLst/>
          </a:prstGeom>
          <a:solidFill>
            <a:schemeClr val="bg1">
              <a:lumMod val="85000"/>
            </a:schemeClr>
          </a:solidFill>
        </p:spPr>
        <p:txBody>
          <a:bodyPr wrap="square">
            <a:spAutoFit/>
          </a:bodyPr>
          <a:lstStyle/>
          <a:p>
            <a:r>
              <a:rPr lang="en-US" dirty="0">
                <a:latin typeface="Calibri" panose="020F0502020204030204" pitchFamily="34" charset="0"/>
              </a:rPr>
              <a:t>The top signal is measuring one of the outputs from the stepper motor.  The bottom trace is the step signal.  The signal is from the stepper control.</a:t>
            </a:r>
            <a:endParaRPr lang="en-US" dirty="0"/>
          </a:p>
        </p:txBody>
      </p:sp>
      <p:sp>
        <p:nvSpPr>
          <p:cNvPr id="6" name="TextBox 5"/>
          <p:cNvSpPr txBox="1"/>
          <p:nvPr/>
        </p:nvSpPr>
        <p:spPr>
          <a:xfrm>
            <a:off x="455011" y="583059"/>
            <a:ext cx="2624089" cy="923330"/>
          </a:xfrm>
          <a:prstGeom prst="rect">
            <a:avLst/>
          </a:prstGeom>
          <a:noFill/>
          <a:ln w="22225">
            <a:solidFill>
              <a:schemeClr val="accent1"/>
            </a:solidFill>
          </a:ln>
        </p:spPr>
        <p:txBody>
          <a:bodyPr wrap="square" rtlCol="0">
            <a:spAutoFit/>
          </a:bodyPr>
          <a:lstStyle/>
          <a:p>
            <a:r>
              <a:rPr lang="en-US" dirty="0" smtClean="0">
                <a:solidFill>
                  <a:srgbClr val="FF0000"/>
                </a:solidFill>
              </a:rPr>
              <a:t>The frequency of the coil signal is ______ less than the step signal?</a:t>
            </a:r>
            <a:endParaRPr lang="en-US" dirty="0">
              <a:solidFill>
                <a:srgbClr val="FF0000"/>
              </a:solidFill>
            </a:endParaRPr>
          </a:p>
        </p:txBody>
      </p:sp>
      <p:sp>
        <p:nvSpPr>
          <p:cNvPr id="8" name="TextBox 7"/>
          <p:cNvSpPr txBox="1"/>
          <p:nvPr/>
        </p:nvSpPr>
        <p:spPr>
          <a:xfrm>
            <a:off x="455011" y="4510782"/>
            <a:ext cx="3015977" cy="923330"/>
          </a:xfrm>
          <a:prstGeom prst="rect">
            <a:avLst/>
          </a:prstGeom>
          <a:noFill/>
          <a:ln w="22225">
            <a:solidFill>
              <a:schemeClr val="accent1"/>
            </a:solidFill>
          </a:ln>
        </p:spPr>
        <p:txBody>
          <a:bodyPr wrap="square" rtlCol="0">
            <a:spAutoFit/>
          </a:bodyPr>
          <a:lstStyle/>
          <a:p>
            <a:r>
              <a:rPr lang="en-US" dirty="0" smtClean="0">
                <a:solidFill>
                  <a:srgbClr val="FF0000"/>
                </a:solidFill>
              </a:rPr>
              <a:t>If the step frequency = 4 kHz the coil frequency will equal ________ kHz?</a:t>
            </a:r>
            <a:endParaRPr lang="en-US" dirty="0">
              <a:solidFill>
                <a:srgbClr val="FF0000"/>
              </a:solidFill>
            </a:endParaRPr>
          </a:p>
        </p:txBody>
      </p:sp>
      <p:sp>
        <p:nvSpPr>
          <p:cNvPr id="9" name="TextBox 8"/>
          <p:cNvSpPr txBox="1"/>
          <p:nvPr/>
        </p:nvSpPr>
        <p:spPr>
          <a:xfrm>
            <a:off x="455011" y="3046315"/>
            <a:ext cx="2624089" cy="1200329"/>
          </a:xfrm>
          <a:prstGeom prst="rect">
            <a:avLst/>
          </a:prstGeom>
          <a:noFill/>
          <a:ln w="22225">
            <a:solidFill>
              <a:schemeClr val="accent1"/>
            </a:solidFill>
          </a:ln>
        </p:spPr>
        <p:txBody>
          <a:bodyPr wrap="square" rtlCol="0">
            <a:spAutoFit/>
          </a:bodyPr>
          <a:lstStyle/>
          <a:p>
            <a:r>
              <a:rPr lang="en-US" dirty="0" smtClean="0">
                <a:solidFill>
                  <a:srgbClr val="FF0000"/>
                </a:solidFill>
              </a:rPr>
              <a:t>The stepper motor advance by its step angle on the _______ edge of the step signal?</a:t>
            </a:r>
            <a:endParaRPr lang="en-US" dirty="0">
              <a:solidFill>
                <a:srgbClr val="FF0000"/>
              </a:solidFill>
            </a:endParaRPr>
          </a:p>
        </p:txBody>
      </p:sp>
      <p:sp>
        <p:nvSpPr>
          <p:cNvPr id="10" name="TextBox 9"/>
          <p:cNvSpPr txBox="1"/>
          <p:nvPr/>
        </p:nvSpPr>
        <p:spPr>
          <a:xfrm>
            <a:off x="455011" y="1871461"/>
            <a:ext cx="2624089" cy="923330"/>
          </a:xfrm>
          <a:prstGeom prst="rect">
            <a:avLst/>
          </a:prstGeom>
          <a:noFill/>
          <a:ln w="22225">
            <a:solidFill>
              <a:schemeClr val="accent1"/>
            </a:solidFill>
          </a:ln>
        </p:spPr>
        <p:txBody>
          <a:bodyPr wrap="square" rtlCol="0">
            <a:spAutoFit/>
          </a:bodyPr>
          <a:lstStyle/>
          <a:p>
            <a:r>
              <a:rPr lang="en-US" dirty="0" smtClean="0">
                <a:solidFill>
                  <a:srgbClr val="FF0000"/>
                </a:solidFill>
              </a:rPr>
              <a:t>The frequency of the step signal is ______ more than the coil signal?</a:t>
            </a:r>
            <a:endParaRPr lang="en-US" dirty="0">
              <a:solidFill>
                <a:srgbClr val="FF0000"/>
              </a:solidFill>
            </a:endParaRPr>
          </a:p>
        </p:txBody>
      </p:sp>
    </p:spTree>
    <p:extLst>
      <p:ext uri="{BB962C8B-B14F-4D97-AF65-F5344CB8AC3E}">
        <p14:creationId xmlns:p14="http://schemas.microsoft.com/office/powerpoint/2010/main" val="39681280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69</a:t>
            </a:fld>
            <a:endParaRPr lang="en-US"/>
          </a:p>
        </p:txBody>
      </p:sp>
      <p:pic>
        <p:nvPicPr>
          <p:cNvPr id="3" name="Picture 2"/>
          <p:cNvPicPr>
            <a:picLocks noChangeAspect="1"/>
          </p:cNvPicPr>
          <p:nvPr/>
        </p:nvPicPr>
        <p:blipFill>
          <a:blip r:embed="rId2"/>
          <a:stretch>
            <a:fillRect/>
          </a:stretch>
        </p:blipFill>
        <p:spPr>
          <a:xfrm>
            <a:off x="6096000" y="700216"/>
            <a:ext cx="4207876" cy="4975782"/>
          </a:xfrm>
          <a:prstGeom prst="rect">
            <a:avLst/>
          </a:prstGeom>
        </p:spPr>
      </p:pic>
      <p:pic>
        <p:nvPicPr>
          <p:cNvPr id="4" name="Picture 3"/>
          <p:cNvPicPr>
            <a:picLocks noChangeAspect="1"/>
          </p:cNvPicPr>
          <p:nvPr/>
        </p:nvPicPr>
        <p:blipFill>
          <a:blip r:embed="rId3"/>
          <a:stretch>
            <a:fillRect/>
          </a:stretch>
        </p:blipFill>
        <p:spPr>
          <a:xfrm>
            <a:off x="744155" y="541596"/>
            <a:ext cx="3757031" cy="4545613"/>
          </a:xfrm>
          <a:prstGeom prst="rect">
            <a:avLst/>
          </a:prstGeom>
        </p:spPr>
      </p:pic>
      <p:sp>
        <p:nvSpPr>
          <p:cNvPr id="6" name="TextBox 5"/>
          <p:cNvSpPr txBox="1"/>
          <p:nvPr/>
        </p:nvSpPr>
        <p:spPr>
          <a:xfrm>
            <a:off x="986858" y="5214333"/>
            <a:ext cx="2624089" cy="923330"/>
          </a:xfrm>
          <a:prstGeom prst="rect">
            <a:avLst/>
          </a:prstGeom>
          <a:noFill/>
          <a:ln w="22225">
            <a:solidFill>
              <a:schemeClr val="accent1"/>
            </a:solidFill>
          </a:ln>
        </p:spPr>
        <p:txBody>
          <a:bodyPr wrap="square" rtlCol="0">
            <a:spAutoFit/>
          </a:bodyPr>
          <a:lstStyle/>
          <a:p>
            <a:r>
              <a:rPr lang="en-US" dirty="0" smtClean="0">
                <a:solidFill>
                  <a:srgbClr val="FF0000"/>
                </a:solidFill>
              </a:rPr>
              <a:t>Assume a bipolar stepper with a step angle of 7.5 degrees/step?</a:t>
            </a:r>
            <a:endParaRPr lang="en-US" dirty="0">
              <a:solidFill>
                <a:srgbClr val="FF0000"/>
              </a:solidFill>
            </a:endParaRPr>
          </a:p>
        </p:txBody>
      </p:sp>
      <p:sp>
        <p:nvSpPr>
          <p:cNvPr id="8" name="TextBox 7"/>
          <p:cNvSpPr txBox="1"/>
          <p:nvPr/>
        </p:nvSpPr>
        <p:spPr>
          <a:xfrm>
            <a:off x="9274601" y="3622303"/>
            <a:ext cx="2624089" cy="923330"/>
          </a:xfrm>
          <a:prstGeom prst="rect">
            <a:avLst/>
          </a:prstGeom>
          <a:noFill/>
          <a:ln w="22225">
            <a:solidFill>
              <a:schemeClr val="accent1"/>
            </a:solidFill>
          </a:ln>
        </p:spPr>
        <p:txBody>
          <a:bodyPr wrap="square" rtlCol="0">
            <a:spAutoFit/>
          </a:bodyPr>
          <a:lstStyle/>
          <a:p>
            <a:r>
              <a:rPr lang="en-US" dirty="0" smtClean="0">
                <a:solidFill>
                  <a:srgbClr val="FF0000"/>
                </a:solidFill>
              </a:rPr>
              <a:t>How long with this motor turn before changing direction?</a:t>
            </a:r>
            <a:endParaRPr lang="en-US" dirty="0">
              <a:solidFill>
                <a:srgbClr val="FF0000"/>
              </a:solidFill>
            </a:endParaRPr>
          </a:p>
        </p:txBody>
      </p:sp>
      <p:sp>
        <p:nvSpPr>
          <p:cNvPr id="9" name="TextBox 8"/>
          <p:cNvSpPr txBox="1"/>
          <p:nvPr/>
        </p:nvSpPr>
        <p:spPr>
          <a:xfrm>
            <a:off x="9291707" y="4764320"/>
            <a:ext cx="2624089" cy="646331"/>
          </a:xfrm>
          <a:prstGeom prst="rect">
            <a:avLst/>
          </a:prstGeom>
          <a:noFill/>
          <a:ln w="22225">
            <a:solidFill>
              <a:schemeClr val="accent1"/>
            </a:solidFill>
          </a:ln>
        </p:spPr>
        <p:txBody>
          <a:bodyPr wrap="square" rtlCol="0">
            <a:spAutoFit/>
          </a:bodyPr>
          <a:lstStyle/>
          <a:p>
            <a:r>
              <a:rPr lang="en-US" dirty="0" smtClean="0">
                <a:solidFill>
                  <a:srgbClr val="FF0000"/>
                </a:solidFill>
              </a:rPr>
              <a:t>How many revolutions are made in each direction?</a:t>
            </a:r>
            <a:endParaRPr lang="en-US" dirty="0">
              <a:solidFill>
                <a:srgbClr val="FF0000"/>
              </a:solidFill>
            </a:endParaRPr>
          </a:p>
        </p:txBody>
      </p:sp>
    </p:spTree>
    <p:extLst>
      <p:ext uri="{BB962C8B-B14F-4D97-AF65-F5344CB8AC3E}">
        <p14:creationId xmlns:p14="http://schemas.microsoft.com/office/powerpoint/2010/main" val="36353157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7</a:t>
            </a:fld>
            <a:endParaRPr lang="en-US" dirty="0"/>
          </a:p>
        </p:txBody>
      </p:sp>
      <p:pic>
        <p:nvPicPr>
          <p:cNvPr id="6" name="Picture 5"/>
          <p:cNvPicPr/>
          <p:nvPr/>
        </p:nvPicPr>
        <p:blipFill>
          <a:blip r:embed="rId2"/>
          <a:stretch>
            <a:fillRect/>
          </a:stretch>
        </p:blipFill>
        <p:spPr>
          <a:xfrm>
            <a:off x="198665" y="995861"/>
            <a:ext cx="8077200" cy="5181600"/>
          </a:xfrm>
          <a:prstGeom prst="rect">
            <a:avLst/>
          </a:prstGeom>
        </p:spPr>
      </p:pic>
      <p:sp>
        <p:nvSpPr>
          <p:cNvPr id="7" name="Title 1"/>
          <p:cNvSpPr>
            <a:spLocks noGrp="1"/>
          </p:cNvSpPr>
          <p:nvPr>
            <p:ph type="title"/>
          </p:nvPr>
        </p:nvSpPr>
        <p:spPr>
          <a:xfrm>
            <a:off x="2100649" y="384897"/>
            <a:ext cx="6395254" cy="573952"/>
          </a:xfrm>
        </p:spPr>
        <p:txBody>
          <a:bodyPr>
            <a:normAutofit fontScale="90000"/>
          </a:bodyPr>
          <a:lstStyle/>
          <a:p>
            <a:r>
              <a:rPr lang="en-US" dirty="0" smtClean="0">
                <a:latin typeface="Calibri" panose="020F0502020204030204" pitchFamily="34" charset="0"/>
              </a:rPr>
              <a:t>myDAQ Basic I/O Circuit:</a:t>
            </a:r>
          </a:p>
        </p:txBody>
      </p:sp>
      <p:sp>
        <p:nvSpPr>
          <p:cNvPr id="8" name="Rectangle 7"/>
          <p:cNvSpPr/>
          <p:nvPr/>
        </p:nvSpPr>
        <p:spPr>
          <a:xfrm>
            <a:off x="8275865" y="697072"/>
            <a:ext cx="2724150" cy="2585323"/>
          </a:xfrm>
          <a:prstGeom prst="rect">
            <a:avLst/>
          </a:prstGeom>
        </p:spPr>
        <p:txBody>
          <a:bodyPr wrap="square">
            <a:spAutoFit/>
          </a:bodyPr>
          <a:lstStyle/>
          <a:p>
            <a:r>
              <a:rPr lang="en-US" dirty="0">
                <a:latin typeface="Calibri" panose="020F0502020204030204" pitchFamily="34" charset="0"/>
              </a:rPr>
              <a:t>This is a typical schematic using Multisim. The schematic shows all the components, component  values and their connection to ground, the supply, other parts of the circuit or to the myDAQ interface device.</a:t>
            </a:r>
            <a:endParaRPr lang="en-US" dirty="0"/>
          </a:p>
        </p:txBody>
      </p:sp>
      <p:sp>
        <p:nvSpPr>
          <p:cNvPr id="9" name="TextBox 8"/>
          <p:cNvSpPr txBox="1"/>
          <p:nvPr/>
        </p:nvSpPr>
        <p:spPr>
          <a:xfrm>
            <a:off x="8495903" y="3594570"/>
            <a:ext cx="2141838" cy="923330"/>
          </a:xfrm>
          <a:prstGeom prst="rect">
            <a:avLst/>
          </a:prstGeom>
          <a:noFill/>
          <a:ln w="19050">
            <a:solidFill>
              <a:schemeClr val="accent1">
                <a:lumMod val="75000"/>
              </a:schemeClr>
            </a:solidFill>
          </a:ln>
        </p:spPr>
        <p:txBody>
          <a:bodyPr wrap="square" rtlCol="0">
            <a:spAutoFit/>
          </a:bodyPr>
          <a:lstStyle/>
          <a:p>
            <a:r>
              <a:rPr lang="en-US" dirty="0" smtClean="0">
                <a:solidFill>
                  <a:srgbClr val="FF0000"/>
                </a:solidFill>
              </a:rPr>
              <a:t>What is the voltage at AN0 when the photocell = 2.2k?</a:t>
            </a:r>
            <a:endParaRPr lang="en-US" dirty="0">
              <a:solidFill>
                <a:srgbClr val="FF0000"/>
              </a:solidFill>
            </a:endParaRPr>
          </a:p>
        </p:txBody>
      </p:sp>
      <p:sp>
        <p:nvSpPr>
          <p:cNvPr id="10" name="TextBox 9"/>
          <p:cNvSpPr txBox="1"/>
          <p:nvPr/>
        </p:nvSpPr>
        <p:spPr>
          <a:xfrm>
            <a:off x="8495903" y="5014934"/>
            <a:ext cx="2141838" cy="923330"/>
          </a:xfrm>
          <a:prstGeom prst="rect">
            <a:avLst/>
          </a:prstGeom>
          <a:noFill/>
          <a:ln w="19050">
            <a:solidFill>
              <a:schemeClr val="accent1">
                <a:lumMod val="75000"/>
              </a:schemeClr>
            </a:solidFill>
          </a:ln>
        </p:spPr>
        <p:txBody>
          <a:bodyPr wrap="square" rtlCol="0">
            <a:spAutoFit/>
          </a:bodyPr>
          <a:lstStyle/>
          <a:p>
            <a:r>
              <a:rPr lang="en-US" dirty="0" smtClean="0">
                <a:solidFill>
                  <a:srgbClr val="FF0000"/>
                </a:solidFill>
              </a:rPr>
              <a:t>What is the voltage at AN1 when the thermistor = 7.1k?</a:t>
            </a:r>
            <a:endParaRPr lang="en-US" dirty="0">
              <a:solidFill>
                <a:srgbClr val="FF0000"/>
              </a:solidFill>
            </a:endParaRPr>
          </a:p>
        </p:txBody>
      </p:sp>
    </p:spTree>
    <p:extLst>
      <p:ext uri="{BB962C8B-B14F-4D97-AF65-F5344CB8AC3E}">
        <p14:creationId xmlns:p14="http://schemas.microsoft.com/office/powerpoint/2010/main" val="26248541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70</a:t>
            </a:fld>
            <a:endParaRPr lang="en-US"/>
          </a:p>
        </p:txBody>
      </p:sp>
      <p:pic>
        <p:nvPicPr>
          <p:cNvPr id="3" name="Picture 2"/>
          <p:cNvPicPr>
            <a:picLocks noChangeAspect="1"/>
          </p:cNvPicPr>
          <p:nvPr/>
        </p:nvPicPr>
        <p:blipFill>
          <a:blip r:embed="rId2"/>
          <a:stretch>
            <a:fillRect/>
          </a:stretch>
        </p:blipFill>
        <p:spPr>
          <a:xfrm>
            <a:off x="2036292" y="121903"/>
            <a:ext cx="7198325" cy="3701629"/>
          </a:xfrm>
          <a:prstGeom prst="rect">
            <a:avLst/>
          </a:prstGeom>
        </p:spPr>
      </p:pic>
      <p:sp>
        <p:nvSpPr>
          <p:cNvPr id="6" name="Rectangle 5"/>
          <p:cNvSpPr/>
          <p:nvPr/>
        </p:nvSpPr>
        <p:spPr>
          <a:xfrm>
            <a:off x="1967114" y="3771028"/>
            <a:ext cx="4886932" cy="2585323"/>
          </a:xfrm>
          <a:prstGeom prst="rect">
            <a:avLst/>
          </a:prstGeom>
          <a:solidFill>
            <a:schemeClr val="bg1">
              <a:lumMod val="95000"/>
            </a:schemeClr>
          </a:solidFill>
        </p:spPr>
        <p:txBody>
          <a:bodyPr wrap="square">
            <a:spAutoFit/>
          </a:bodyPr>
          <a:lstStyle/>
          <a:p>
            <a:r>
              <a:rPr lang="en-US" dirty="0">
                <a:latin typeface="Calibri" panose="020F0502020204030204" pitchFamily="34" charset="0"/>
              </a:rPr>
              <a:t>The two traces above are measuring the signal on the driver outputs connected to the yellow wire and the blue wire.</a:t>
            </a:r>
          </a:p>
          <a:p>
            <a:endParaRPr lang="en-US" dirty="0">
              <a:latin typeface="Calibri" panose="020F0502020204030204" pitchFamily="34" charset="0"/>
            </a:endParaRPr>
          </a:p>
          <a:p>
            <a:r>
              <a:rPr lang="en-US" dirty="0">
                <a:latin typeface="Calibri" panose="020F0502020204030204" pitchFamily="34" charset="0"/>
              </a:rPr>
              <a:t>The two signals are 90 degrees out of phase.  When the motor is turning in one direction the signal is leading by 90 degrees, in the opposite direction the signal is lagging by 90 degrees to the other coil.</a:t>
            </a:r>
            <a:endParaRPr lang="en-US" dirty="0"/>
          </a:p>
        </p:txBody>
      </p:sp>
      <p:pic>
        <p:nvPicPr>
          <p:cNvPr id="8" name="Picture 7"/>
          <p:cNvPicPr>
            <a:picLocks noChangeAspect="1"/>
          </p:cNvPicPr>
          <p:nvPr/>
        </p:nvPicPr>
        <p:blipFill>
          <a:blip r:embed="rId3"/>
          <a:stretch>
            <a:fillRect/>
          </a:stretch>
        </p:blipFill>
        <p:spPr>
          <a:xfrm>
            <a:off x="6854046" y="3823532"/>
            <a:ext cx="3356754" cy="2330133"/>
          </a:xfrm>
          <a:prstGeom prst="rect">
            <a:avLst/>
          </a:prstGeom>
        </p:spPr>
      </p:pic>
      <p:sp>
        <p:nvSpPr>
          <p:cNvPr id="9" name="TextBox 8"/>
          <p:cNvSpPr txBox="1"/>
          <p:nvPr/>
        </p:nvSpPr>
        <p:spPr>
          <a:xfrm>
            <a:off x="9403071" y="189081"/>
            <a:ext cx="2624089" cy="3785652"/>
          </a:xfrm>
          <a:prstGeom prst="rect">
            <a:avLst/>
          </a:prstGeom>
          <a:noFill/>
          <a:ln w="22225">
            <a:solidFill>
              <a:schemeClr val="accent1"/>
            </a:solidFill>
          </a:ln>
        </p:spPr>
        <p:txBody>
          <a:bodyPr wrap="square" rtlCol="0">
            <a:spAutoFit/>
          </a:bodyPr>
          <a:lstStyle/>
          <a:p>
            <a:r>
              <a:rPr lang="en-US" sz="1600" dirty="0" smtClean="0">
                <a:solidFill>
                  <a:srgbClr val="FF0000"/>
                </a:solidFill>
              </a:rPr>
              <a:t>The scope is triggered on channel ____?</a:t>
            </a:r>
          </a:p>
          <a:p>
            <a:endParaRPr lang="en-US" sz="1600" dirty="0" smtClean="0">
              <a:solidFill>
                <a:srgbClr val="FF0000"/>
              </a:solidFill>
            </a:endParaRPr>
          </a:p>
          <a:p>
            <a:r>
              <a:rPr lang="en-US" sz="1600" dirty="0" smtClean="0">
                <a:solidFill>
                  <a:srgbClr val="FF0000"/>
                </a:solidFill>
              </a:rPr>
              <a:t>The scope is triggered on a _______ edge?</a:t>
            </a:r>
          </a:p>
          <a:p>
            <a:endParaRPr lang="en-US" sz="1600" dirty="0">
              <a:solidFill>
                <a:srgbClr val="FF0000"/>
              </a:solidFill>
            </a:endParaRPr>
          </a:p>
          <a:p>
            <a:r>
              <a:rPr lang="en-US" sz="1600" dirty="0" smtClean="0">
                <a:solidFill>
                  <a:srgbClr val="FF0000"/>
                </a:solidFill>
              </a:rPr>
              <a:t>The scope is triggered at the ____ horizontal position?</a:t>
            </a:r>
          </a:p>
          <a:p>
            <a:endParaRPr lang="en-US" sz="1600" dirty="0">
              <a:solidFill>
                <a:srgbClr val="FF0000"/>
              </a:solidFill>
            </a:endParaRPr>
          </a:p>
          <a:p>
            <a:r>
              <a:rPr lang="en-US" sz="1600" dirty="0" smtClean="0">
                <a:solidFill>
                  <a:srgbClr val="FF0000"/>
                </a:solidFill>
              </a:rPr>
              <a:t>Channel 1 vertical position = _____ and the ground is _____ division higher than the base?</a:t>
            </a:r>
          </a:p>
          <a:p>
            <a:endParaRPr lang="en-US" sz="1600" dirty="0">
              <a:solidFill>
                <a:srgbClr val="FF0000"/>
              </a:solidFill>
            </a:endParaRPr>
          </a:p>
          <a:p>
            <a:r>
              <a:rPr lang="en-US" sz="1600" dirty="0" smtClean="0">
                <a:solidFill>
                  <a:srgbClr val="FF0000"/>
                </a:solidFill>
              </a:rPr>
              <a:t>The trigger level = ___ volts.</a:t>
            </a:r>
            <a:endParaRPr lang="en-US" sz="1600" dirty="0">
              <a:solidFill>
                <a:srgbClr val="FF0000"/>
              </a:solidFill>
            </a:endParaRPr>
          </a:p>
        </p:txBody>
      </p:sp>
    </p:spTree>
    <p:extLst>
      <p:ext uri="{BB962C8B-B14F-4D97-AF65-F5344CB8AC3E}">
        <p14:creationId xmlns:p14="http://schemas.microsoft.com/office/powerpoint/2010/main" val="27935095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71</a:t>
            </a:fld>
            <a:endParaRPr lang="en-US"/>
          </a:p>
        </p:txBody>
      </p:sp>
      <p:pic>
        <p:nvPicPr>
          <p:cNvPr id="2" name="Picture 1"/>
          <p:cNvPicPr>
            <a:picLocks noChangeAspect="1"/>
          </p:cNvPicPr>
          <p:nvPr/>
        </p:nvPicPr>
        <p:blipFill>
          <a:blip r:embed="rId3"/>
          <a:stretch>
            <a:fillRect/>
          </a:stretch>
        </p:blipFill>
        <p:spPr>
          <a:xfrm>
            <a:off x="1882083" y="173110"/>
            <a:ext cx="8427834" cy="4828782"/>
          </a:xfrm>
          <a:prstGeom prst="rect">
            <a:avLst/>
          </a:prstGeom>
        </p:spPr>
      </p:pic>
      <p:sp>
        <p:nvSpPr>
          <p:cNvPr id="6" name="Rectangle 5"/>
          <p:cNvSpPr/>
          <p:nvPr/>
        </p:nvSpPr>
        <p:spPr>
          <a:xfrm>
            <a:off x="1884736" y="5001892"/>
            <a:ext cx="7259264" cy="923330"/>
          </a:xfrm>
          <a:prstGeom prst="rect">
            <a:avLst/>
          </a:prstGeom>
          <a:solidFill>
            <a:schemeClr val="bg1">
              <a:lumMod val="95000"/>
            </a:schemeClr>
          </a:solidFill>
        </p:spPr>
        <p:txBody>
          <a:bodyPr wrap="square">
            <a:spAutoFit/>
          </a:bodyPr>
          <a:lstStyle/>
          <a:p>
            <a:r>
              <a:rPr lang="en-US" dirty="0">
                <a:latin typeface="Calibri" panose="020F0502020204030204" pitchFamily="34" charset="0"/>
              </a:rPr>
              <a:t>The Hall Effect sensor, and the magnet were added to measure the RPMs of the stepper motor.  The magnet has three N/S poles that generate three pulses per revolution.</a:t>
            </a:r>
            <a:endParaRPr lang="en-US" dirty="0"/>
          </a:p>
        </p:txBody>
      </p:sp>
      <p:sp>
        <p:nvSpPr>
          <p:cNvPr id="8" name="TextBox 7"/>
          <p:cNvSpPr txBox="1"/>
          <p:nvPr/>
        </p:nvSpPr>
        <p:spPr>
          <a:xfrm>
            <a:off x="111967" y="1579342"/>
            <a:ext cx="1483569" cy="1815882"/>
          </a:xfrm>
          <a:prstGeom prst="rect">
            <a:avLst/>
          </a:prstGeom>
          <a:noFill/>
          <a:ln w="22225">
            <a:solidFill>
              <a:schemeClr val="accent1"/>
            </a:solidFill>
          </a:ln>
        </p:spPr>
        <p:txBody>
          <a:bodyPr wrap="square" rtlCol="0">
            <a:spAutoFit/>
          </a:bodyPr>
          <a:lstStyle/>
          <a:p>
            <a:r>
              <a:rPr lang="en-US" sz="1600" dirty="0" smtClean="0">
                <a:solidFill>
                  <a:srgbClr val="FF0000"/>
                </a:solidFill>
              </a:rPr>
              <a:t>If the motor is turning at 150 RPM the period of the hall effect sensor o/p will equal _____?</a:t>
            </a:r>
            <a:endParaRPr lang="en-US" sz="1600" dirty="0">
              <a:solidFill>
                <a:srgbClr val="FF0000"/>
              </a:solidFill>
            </a:endParaRPr>
          </a:p>
        </p:txBody>
      </p:sp>
    </p:spTree>
    <p:extLst>
      <p:ext uri="{BB962C8B-B14F-4D97-AF65-F5344CB8AC3E}">
        <p14:creationId xmlns:p14="http://schemas.microsoft.com/office/powerpoint/2010/main" val="27355896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72</a:t>
            </a:fld>
            <a:endParaRPr lang="en-US"/>
          </a:p>
        </p:txBody>
      </p:sp>
      <p:pic>
        <p:nvPicPr>
          <p:cNvPr id="3" name="Picture 2"/>
          <p:cNvPicPr>
            <a:picLocks noChangeAspect="1"/>
          </p:cNvPicPr>
          <p:nvPr/>
        </p:nvPicPr>
        <p:blipFill>
          <a:blip r:embed="rId2"/>
          <a:stretch>
            <a:fillRect/>
          </a:stretch>
        </p:blipFill>
        <p:spPr>
          <a:xfrm>
            <a:off x="1823100" y="426354"/>
            <a:ext cx="8545800" cy="4229537"/>
          </a:xfrm>
          <a:prstGeom prst="rect">
            <a:avLst/>
          </a:prstGeom>
        </p:spPr>
      </p:pic>
      <p:sp>
        <p:nvSpPr>
          <p:cNvPr id="5" name="Rectangle 4"/>
          <p:cNvSpPr/>
          <p:nvPr/>
        </p:nvSpPr>
        <p:spPr>
          <a:xfrm>
            <a:off x="1884736" y="4903039"/>
            <a:ext cx="7259264" cy="646331"/>
          </a:xfrm>
          <a:prstGeom prst="rect">
            <a:avLst/>
          </a:prstGeom>
          <a:solidFill>
            <a:schemeClr val="bg1">
              <a:lumMod val="95000"/>
            </a:schemeClr>
          </a:solidFill>
        </p:spPr>
        <p:txBody>
          <a:bodyPr wrap="square">
            <a:spAutoFit/>
          </a:bodyPr>
          <a:lstStyle/>
          <a:p>
            <a:r>
              <a:rPr lang="en-US" dirty="0">
                <a:latin typeface="Calibri" panose="020F0502020204030204" pitchFamily="34" charset="0"/>
              </a:rPr>
              <a:t>The motor takes 480 ms. per revolution, 1/480 ms. = 2.08 revolutions per second or about 120 RPM.</a:t>
            </a:r>
            <a:endParaRPr lang="en-US" dirty="0"/>
          </a:p>
        </p:txBody>
      </p:sp>
      <p:sp>
        <p:nvSpPr>
          <p:cNvPr id="6" name="TextBox 5"/>
          <p:cNvSpPr txBox="1"/>
          <p:nvPr/>
        </p:nvSpPr>
        <p:spPr>
          <a:xfrm>
            <a:off x="2171845" y="5615582"/>
            <a:ext cx="6542947" cy="646331"/>
          </a:xfrm>
          <a:prstGeom prst="rect">
            <a:avLst/>
          </a:prstGeom>
          <a:noFill/>
          <a:ln w="22225">
            <a:solidFill>
              <a:schemeClr val="accent1"/>
            </a:solidFill>
          </a:ln>
        </p:spPr>
        <p:txBody>
          <a:bodyPr wrap="square" rtlCol="0">
            <a:spAutoFit/>
          </a:bodyPr>
          <a:lstStyle/>
          <a:p>
            <a:r>
              <a:rPr lang="en-US" dirty="0" smtClean="0">
                <a:solidFill>
                  <a:srgbClr val="FF0000"/>
                </a:solidFill>
              </a:rPr>
              <a:t>What is the voltage level of the step signal and the coil signal with respect to ground?</a:t>
            </a:r>
            <a:endParaRPr lang="en-US" dirty="0">
              <a:solidFill>
                <a:srgbClr val="FF0000"/>
              </a:solidFill>
            </a:endParaRPr>
          </a:p>
        </p:txBody>
      </p:sp>
    </p:spTree>
    <p:extLst>
      <p:ext uri="{BB962C8B-B14F-4D97-AF65-F5344CB8AC3E}">
        <p14:creationId xmlns:p14="http://schemas.microsoft.com/office/powerpoint/2010/main" val="30889543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91028" y="1130171"/>
            <a:ext cx="1875453" cy="507831"/>
          </a:xfrm>
          <a:prstGeom prst="rect">
            <a:avLst/>
          </a:prstGeom>
          <a:noFill/>
        </p:spPr>
        <p:txBody>
          <a:bodyPr wrap="square" rtlCol="0">
            <a:spAutoFit/>
          </a:bodyPr>
          <a:lstStyle/>
          <a:p>
            <a:r>
              <a:rPr lang="en-US" sz="1350" dirty="0"/>
              <a:t>Servo hardware configuration.</a:t>
            </a:r>
          </a:p>
        </p:txBody>
      </p:sp>
      <p:pic>
        <p:nvPicPr>
          <p:cNvPr id="4" name="Picture 3"/>
          <p:cNvPicPr>
            <a:picLocks noChangeAspect="1"/>
          </p:cNvPicPr>
          <p:nvPr/>
        </p:nvPicPr>
        <p:blipFill>
          <a:blip r:embed="rId2"/>
          <a:stretch>
            <a:fillRect/>
          </a:stretch>
        </p:blipFill>
        <p:spPr>
          <a:xfrm>
            <a:off x="2069081" y="487080"/>
            <a:ext cx="6629400" cy="4157663"/>
          </a:xfrm>
          <a:prstGeom prst="rect">
            <a:avLst/>
          </a:prstGeom>
        </p:spPr>
      </p:pic>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73</a:t>
            </a:fld>
            <a:endParaRPr lang="en-US"/>
          </a:p>
        </p:txBody>
      </p:sp>
      <p:sp>
        <p:nvSpPr>
          <p:cNvPr id="6" name="Rectangle 5"/>
          <p:cNvSpPr/>
          <p:nvPr/>
        </p:nvSpPr>
        <p:spPr>
          <a:xfrm>
            <a:off x="2438754" y="4644742"/>
            <a:ext cx="7619646" cy="923330"/>
          </a:xfrm>
          <a:prstGeom prst="rect">
            <a:avLst/>
          </a:prstGeom>
        </p:spPr>
        <p:txBody>
          <a:bodyPr wrap="square">
            <a:spAutoFit/>
          </a:bodyPr>
          <a:lstStyle/>
          <a:p>
            <a:r>
              <a:rPr lang="en-US" b="1" dirty="0">
                <a:latin typeface="Calibri" panose="020F0502020204030204" pitchFamily="34" charset="0"/>
              </a:rPr>
              <a:t>Servo Motor Connections to Arduino: </a:t>
            </a:r>
            <a:r>
              <a:rPr lang="en-US" dirty="0">
                <a:latin typeface="Calibri" panose="020F0502020204030204" pitchFamily="34" charset="0"/>
              </a:rPr>
              <a:t> Connect the power for the servo to a 4.5 to 6.5 volt battery or DC power supply. The signal controlling the servo motor shaft position is controlled using an Arduino PWM output.</a:t>
            </a:r>
            <a:endParaRPr lang="en-US" dirty="0"/>
          </a:p>
        </p:txBody>
      </p:sp>
      <p:sp>
        <p:nvSpPr>
          <p:cNvPr id="7" name="TextBox 6"/>
          <p:cNvSpPr txBox="1"/>
          <p:nvPr/>
        </p:nvSpPr>
        <p:spPr>
          <a:xfrm>
            <a:off x="8610600" y="2104246"/>
            <a:ext cx="2624089" cy="2308324"/>
          </a:xfrm>
          <a:prstGeom prst="rect">
            <a:avLst/>
          </a:prstGeom>
          <a:noFill/>
          <a:ln w="22225">
            <a:solidFill>
              <a:schemeClr val="accent1"/>
            </a:solidFill>
          </a:ln>
        </p:spPr>
        <p:txBody>
          <a:bodyPr wrap="square" rtlCol="0">
            <a:spAutoFit/>
          </a:bodyPr>
          <a:lstStyle/>
          <a:p>
            <a:r>
              <a:rPr lang="en-US" dirty="0" smtClean="0">
                <a:solidFill>
                  <a:srgbClr val="FF0000"/>
                </a:solidFill>
              </a:rPr>
              <a:t>The period of the servo motor PWM control signal = ____ ms.</a:t>
            </a:r>
          </a:p>
          <a:p>
            <a:endParaRPr lang="en-US" dirty="0">
              <a:solidFill>
                <a:srgbClr val="FF0000"/>
              </a:solidFill>
            </a:endParaRPr>
          </a:p>
          <a:p>
            <a:r>
              <a:rPr lang="en-US" dirty="0" smtClean="0">
                <a:solidFill>
                  <a:srgbClr val="FF0000"/>
                </a:solidFill>
              </a:rPr>
              <a:t>The position of the shaft is changed by altering the </a:t>
            </a:r>
            <a:r>
              <a:rPr lang="en-US" dirty="0">
                <a:solidFill>
                  <a:srgbClr val="FF0000"/>
                </a:solidFill>
              </a:rPr>
              <a:t>t</a:t>
            </a:r>
            <a:r>
              <a:rPr lang="en-US" dirty="0" smtClean="0">
                <a:solidFill>
                  <a:srgbClr val="FF0000"/>
                </a:solidFill>
              </a:rPr>
              <a:t>ime _____ of the PWM signal from 1 to 2 ms.</a:t>
            </a:r>
            <a:endParaRPr lang="en-US" dirty="0">
              <a:solidFill>
                <a:srgbClr val="FF0000"/>
              </a:solidFill>
            </a:endParaRPr>
          </a:p>
        </p:txBody>
      </p:sp>
    </p:spTree>
    <p:extLst>
      <p:ext uri="{BB962C8B-B14F-4D97-AF65-F5344CB8AC3E}">
        <p14:creationId xmlns:p14="http://schemas.microsoft.com/office/powerpoint/2010/main" val="3925420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1079" y="262970"/>
            <a:ext cx="5396363" cy="2508401"/>
          </a:xfrm>
          <a:prstGeom prst="rect">
            <a:avLst/>
          </a:prstGeom>
        </p:spPr>
      </p:pic>
      <p:pic>
        <p:nvPicPr>
          <p:cNvPr id="3" name="Picture 2"/>
          <p:cNvPicPr>
            <a:picLocks noChangeAspect="1"/>
          </p:cNvPicPr>
          <p:nvPr/>
        </p:nvPicPr>
        <p:blipFill>
          <a:blip r:embed="rId3"/>
          <a:stretch>
            <a:fillRect/>
          </a:stretch>
        </p:blipFill>
        <p:spPr>
          <a:xfrm>
            <a:off x="1561079" y="3201073"/>
            <a:ext cx="5654552" cy="2725574"/>
          </a:xfrm>
          <a:prstGeom prst="rect">
            <a:avLst/>
          </a:prstGeom>
        </p:spPr>
      </p:pic>
      <p:sp>
        <p:nvSpPr>
          <p:cNvPr id="4" name="Footer Placeholder 3"/>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74</a:t>
            </a:fld>
            <a:endParaRPr lang="en-US"/>
          </a:p>
        </p:txBody>
      </p:sp>
      <p:sp>
        <p:nvSpPr>
          <p:cNvPr id="6" name="TextBox 5"/>
          <p:cNvSpPr txBox="1"/>
          <p:nvPr/>
        </p:nvSpPr>
        <p:spPr>
          <a:xfrm>
            <a:off x="7723561" y="593840"/>
            <a:ext cx="2624089" cy="923330"/>
          </a:xfrm>
          <a:prstGeom prst="rect">
            <a:avLst/>
          </a:prstGeom>
          <a:noFill/>
          <a:ln w="22225">
            <a:solidFill>
              <a:schemeClr val="accent1"/>
            </a:solidFill>
          </a:ln>
        </p:spPr>
        <p:txBody>
          <a:bodyPr wrap="square" rtlCol="0">
            <a:spAutoFit/>
          </a:bodyPr>
          <a:lstStyle/>
          <a:p>
            <a:r>
              <a:rPr lang="en-US" dirty="0" smtClean="0">
                <a:solidFill>
                  <a:srgbClr val="FF0000"/>
                </a:solidFill>
              </a:rPr>
              <a:t>At 1.5 ms. high the servo output shaft is in the ______ position?</a:t>
            </a:r>
            <a:endParaRPr lang="en-US" dirty="0">
              <a:solidFill>
                <a:srgbClr val="FF0000"/>
              </a:solidFill>
            </a:endParaRPr>
          </a:p>
        </p:txBody>
      </p:sp>
    </p:spTree>
    <p:extLst>
      <p:ext uri="{BB962C8B-B14F-4D97-AF65-F5344CB8AC3E}">
        <p14:creationId xmlns:p14="http://schemas.microsoft.com/office/powerpoint/2010/main" val="38438597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2181" y="361473"/>
            <a:ext cx="8322454" cy="5794966"/>
          </a:xfrm>
          <a:prstGeom prst="rect">
            <a:avLst/>
          </a:prstGeom>
        </p:spPr>
      </p:pic>
      <p:sp>
        <p:nvSpPr>
          <p:cNvPr id="4" name="TextBox 3"/>
          <p:cNvSpPr txBox="1"/>
          <p:nvPr/>
        </p:nvSpPr>
        <p:spPr>
          <a:xfrm>
            <a:off x="5860403" y="1333113"/>
            <a:ext cx="1210647" cy="507831"/>
          </a:xfrm>
          <a:prstGeom prst="rect">
            <a:avLst/>
          </a:prstGeom>
          <a:noFill/>
        </p:spPr>
        <p:txBody>
          <a:bodyPr wrap="square" rtlCol="0">
            <a:spAutoFit/>
          </a:bodyPr>
          <a:lstStyle/>
          <a:p>
            <a:r>
              <a:rPr lang="en-US" sz="1350" dirty="0"/>
              <a:t>Servo Motor test program.</a:t>
            </a:r>
          </a:p>
        </p:txBody>
      </p:sp>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ACB88EEA-209C-4598-B68F-AE8C8CE50CEF}" type="slidenum">
              <a:rPr lang="en-US" smtClean="0"/>
              <a:pPr/>
              <a:t>75</a:t>
            </a:fld>
            <a:endParaRPr lang="en-US"/>
          </a:p>
        </p:txBody>
      </p:sp>
      <p:sp>
        <p:nvSpPr>
          <p:cNvPr id="6" name="TextBox 5"/>
          <p:cNvSpPr txBox="1"/>
          <p:nvPr/>
        </p:nvSpPr>
        <p:spPr>
          <a:xfrm>
            <a:off x="6557234" y="2185833"/>
            <a:ext cx="3865060" cy="646331"/>
          </a:xfrm>
          <a:prstGeom prst="rect">
            <a:avLst/>
          </a:prstGeom>
          <a:noFill/>
          <a:ln w="22225">
            <a:solidFill>
              <a:schemeClr val="accent1"/>
            </a:solidFill>
          </a:ln>
        </p:spPr>
        <p:txBody>
          <a:bodyPr wrap="square" rtlCol="0">
            <a:spAutoFit/>
          </a:bodyPr>
          <a:lstStyle/>
          <a:p>
            <a:r>
              <a:rPr lang="en-US" dirty="0" smtClean="0">
                <a:solidFill>
                  <a:srgbClr val="FF0000"/>
                </a:solidFill>
              </a:rPr>
              <a:t>If A/D 0  = 2.1 volts then  </a:t>
            </a:r>
            <a:r>
              <a:rPr lang="en-US" dirty="0" err="1" smtClean="0">
                <a:solidFill>
                  <a:srgbClr val="FF0000"/>
                </a:solidFill>
              </a:rPr>
              <a:t>Analog_In</a:t>
            </a:r>
            <a:r>
              <a:rPr lang="en-US" dirty="0" smtClean="0">
                <a:solidFill>
                  <a:srgbClr val="FF0000"/>
                </a:solidFill>
              </a:rPr>
              <a:t> = _______ and </a:t>
            </a:r>
            <a:r>
              <a:rPr lang="en-US" dirty="0" err="1" smtClean="0">
                <a:solidFill>
                  <a:srgbClr val="FF0000"/>
                </a:solidFill>
              </a:rPr>
              <a:t>Servo_Angle</a:t>
            </a:r>
            <a:r>
              <a:rPr lang="en-US" dirty="0" smtClean="0">
                <a:solidFill>
                  <a:srgbClr val="FF0000"/>
                </a:solidFill>
              </a:rPr>
              <a:t> = ______?</a:t>
            </a:r>
            <a:endParaRPr lang="en-US" dirty="0">
              <a:solidFill>
                <a:srgbClr val="FF0000"/>
              </a:solidFill>
            </a:endParaRPr>
          </a:p>
        </p:txBody>
      </p:sp>
    </p:spTree>
    <p:extLst>
      <p:ext uri="{BB962C8B-B14F-4D97-AF65-F5344CB8AC3E}">
        <p14:creationId xmlns:p14="http://schemas.microsoft.com/office/powerpoint/2010/main" val="20649452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4729" y="1057713"/>
            <a:ext cx="2758148" cy="1290102"/>
          </a:xfrm>
          <a:prstGeom prst="rect">
            <a:avLst/>
          </a:prstGeom>
        </p:spPr>
      </p:pic>
      <p:pic>
        <p:nvPicPr>
          <p:cNvPr id="4" name="Picture 3"/>
          <p:cNvPicPr>
            <a:picLocks noChangeAspect="1"/>
          </p:cNvPicPr>
          <p:nvPr/>
        </p:nvPicPr>
        <p:blipFill>
          <a:blip r:embed="rId3"/>
          <a:stretch>
            <a:fillRect/>
          </a:stretch>
        </p:blipFill>
        <p:spPr>
          <a:xfrm>
            <a:off x="1853567" y="4132738"/>
            <a:ext cx="2649311" cy="531990"/>
          </a:xfrm>
          <a:prstGeom prst="rect">
            <a:avLst/>
          </a:prstGeom>
        </p:spPr>
      </p:pic>
      <p:pic>
        <p:nvPicPr>
          <p:cNvPr id="5" name="Picture 4"/>
          <p:cNvPicPr>
            <a:picLocks noChangeAspect="1"/>
          </p:cNvPicPr>
          <p:nvPr/>
        </p:nvPicPr>
        <p:blipFill>
          <a:blip r:embed="rId4"/>
          <a:stretch>
            <a:fillRect/>
          </a:stretch>
        </p:blipFill>
        <p:spPr>
          <a:xfrm>
            <a:off x="4659085" y="2619061"/>
            <a:ext cx="5725060" cy="2767339"/>
          </a:xfrm>
          <a:prstGeom prst="rect">
            <a:avLst/>
          </a:prstGeom>
        </p:spPr>
      </p:pic>
      <p:sp>
        <p:nvSpPr>
          <p:cNvPr id="6" name="TextBox 5"/>
          <p:cNvSpPr txBox="1"/>
          <p:nvPr/>
        </p:nvSpPr>
        <p:spPr>
          <a:xfrm>
            <a:off x="4648201" y="1085957"/>
            <a:ext cx="5245359" cy="1284967"/>
          </a:xfrm>
          <a:prstGeom prst="rect">
            <a:avLst/>
          </a:prstGeom>
          <a:noFill/>
        </p:spPr>
        <p:txBody>
          <a:bodyPr wrap="square" rtlCol="0">
            <a:spAutoFit/>
          </a:bodyPr>
          <a:lstStyle/>
          <a:p>
            <a:r>
              <a:rPr lang="en-US" sz="1600" dirty="0"/>
              <a:t>Servo motor at the middle neutral position. This is normally about 1.5 milliseconds.</a:t>
            </a:r>
          </a:p>
          <a:p>
            <a:endParaRPr lang="en-US" sz="1600" dirty="0"/>
          </a:p>
          <a:p>
            <a:r>
              <a:rPr lang="en-US" sz="1600" dirty="0"/>
              <a:t>This screen captures shows a time high of  ~1.5 ms.</a:t>
            </a:r>
          </a:p>
          <a:p>
            <a:endParaRPr lang="en-US" sz="1350" dirty="0"/>
          </a:p>
        </p:txBody>
      </p:sp>
      <p:sp>
        <p:nvSpPr>
          <p:cNvPr id="3" name="Footer Placeholder 2"/>
          <p:cNvSpPr>
            <a:spLocks noGrp="1"/>
          </p:cNvSpPr>
          <p:nvPr>
            <p:ph type="ftr" sz="quarter" idx="11"/>
          </p:nvPr>
        </p:nvSpPr>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76</a:t>
            </a:fld>
            <a:endParaRPr lang="en-US"/>
          </a:p>
        </p:txBody>
      </p:sp>
      <p:sp>
        <p:nvSpPr>
          <p:cNvPr id="8" name="Rectangle 7"/>
          <p:cNvSpPr/>
          <p:nvPr/>
        </p:nvSpPr>
        <p:spPr>
          <a:xfrm>
            <a:off x="1744729" y="3552875"/>
            <a:ext cx="1758366" cy="369332"/>
          </a:xfrm>
          <a:prstGeom prst="rect">
            <a:avLst/>
          </a:prstGeom>
        </p:spPr>
        <p:txBody>
          <a:bodyPr wrap="none">
            <a:spAutoFit/>
          </a:bodyPr>
          <a:lstStyle/>
          <a:p>
            <a:r>
              <a:rPr lang="en-US" dirty="0"/>
              <a:t>Program Output</a:t>
            </a:r>
          </a:p>
        </p:txBody>
      </p:sp>
      <p:sp>
        <p:nvSpPr>
          <p:cNvPr id="10" name="TextBox 9"/>
          <p:cNvSpPr txBox="1"/>
          <p:nvPr/>
        </p:nvSpPr>
        <p:spPr>
          <a:xfrm>
            <a:off x="1049517" y="4762967"/>
            <a:ext cx="2624089" cy="646331"/>
          </a:xfrm>
          <a:prstGeom prst="rect">
            <a:avLst/>
          </a:prstGeom>
          <a:noFill/>
          <a:ln w="22225">
            <a:solidFill>
              <a:schemeClr val="accent1"/>
            </a:solidFill>
          </a:ln>
        </p:spPr>
        <p:txBody>
          <a:bodyPr wrap="square" rtlCol="0">
            <a:spAutoFit/>
          </a:bodyPr>
          <a:lstStyle/>
          <a:p>
            <a:r>
              <a:rPr lang="en-US" dirty="0" smtClean="0">
                <a:solidFill>
                  <a:srgbClr val="FF0000"/>
                </a:solidFill>
              </a:rPr>
              <a:t>The analog input voltage equals?</a:t>
            </a:r>
            <a:endParaRPr lang="en-US" dirty="0">
              <a:solidFill>
                <a:srgbClr val="FF0000"/>
              </a:solidFill>
            </a:endParaRPr>
          </a:p>
        </p:txBody>
      </p:sp>
    </p:spTree>
    <p:extLst>
      <p:ext uri="{BB962C8B-B14F-4D97-AF65-F5344CB8AC3E}">
        <p14:creationId xmlns:p14="http://schemas.microsoft.com/office/powerpoint/2010/main" val="949809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4"/>
          <p:cNvSpPr>
            <a:spLocks noGrp="1"/>
          </p:cNvSpPr>
          <p:nvPr>
            <p:ph type="ftr" sz="quarter" idx="11"/>
          </p:nvPr>
        </p:nvSpPr>
        <p:spPr>
          <a:noFill/>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ACB88EEA-209C-4598-B68F-AE8C8CE50CEF}" type="slidenum">
              <a:rPr lang="en-US" smtClean="0"/>
              <a:pPr/>
              <a:t>77</a:t>
            </a:fld>
            <a:endParaRPr lang="en-US"/>
          </a:p>
        </p:txBody>
      </p:sp>
      <p:sp>
        <p:nvSpPr>
          <p:cNvPr id="4" name="Rectangle 3"/>
          <p:cNvSpPr/>
          <p:nvPr/>
        </p:nvSpPr>
        <p:spPr>
          <a:xfrm>
            <a:off x="2331307" y="5254436"/>
            <a:ext cx="7084542" cy="646331"/>
          </a:xfrm>
          <a:prstGeom prst="rect">
            <a:avLst/>
          </a:prstGeom>
        </p:spPr>
        <p:txBody>
          <a:bodyPr wrap="square">
            <a:spAutoFit/>
          </a:bodyPr>
          <a:lstStyle/>
          <a:p>
            <a:r>
              <a:rPr lang="en-US" dirty="0"/>
              <a:t>When interfacing the accelerometer to the Arduino a 3.3 volt to TTL level converter is required.  This board converts 3.3 levels to TTL and vice versa.</a:t>
            </a:r>
          </a:p>
        </p:txBody>
      </p:sp>
      <p:pic>
        <p:nvPicPr>
          <p:cNvPr id="6" name="Picture 5"/>
          <p:cNvPicPr>
            <a:picLocks noChangeAspect="1"/>
          </p:cNvPicPr>
          <p:nvPr/>
        </p:nvPicPr>
        <p:blipFill>
          <a:blip r:embed="rId2"/>
          <a:stretch>
            <a:fillRect/>
          </a:stretch>
        </p:blipFill>
        <p:spPr>
          <a:xfrm>
            <a:off x="1271148" y="88286"/>
            <a:ext cx="6021861" cy="4710567"/>
          </a:xfrm>
          <a:prstGeom prst="rect">
            <a:avLst/>
          </a:prstGeom>
        </p:spPr>
      </p:pic>
      <p:sp>
        <p:nvSpPr>
          <p:cNvPr id="8" name="TextBox 7"/>
          <p:cNvSpPr txBox="1"/>
          <p:nvPr/>
        </p:nvSpPr>
        <p:spPr>
          <a:xfrm>
            <a:off x="7804880" y="536200"/>
            <a:ext cx="2624089" cy="923330"/>
          </a:xfrm>
          <a:prstGeom prst="rect">
            <a:avLst/>
          </a:prstGeom>
          <a:noFill/>
          <a:ln w="22225">
            <a:solidFill>
              <a:schemeClr val="accent1"/>
            </a:solidFill>
          </a:ln>
        </p:spPr>
        <p:txBody>
          <a:bodyPr wrap="square" rtlCol="0">
            <a:spAutoFit/>
          </a:bodyPr>
          <a:lstStyle/>
          <a:p>
            <a:r>
              <a:rPr lang="en-US" dirty="0" smtClean="0">
                <a:solidFill>
                  <a:srgbClr val="FF0000"/>
                </a:solidFill>
              </a:rPr>
              <a:t>This level converter converts _____ to ______ levels and vice versa.</a:t>
            </a:r>
            <a:endParaRPr lang="en-US" dirty="0">
              <a:solidFill>
                <a:srgbClr val="FF0000"/>
              </a:solidFill>
            </a:endParaRPr>
          </a:p>
        </p:txBody>
      </p:sp>
    </p:spTree>
    <p:extLst>
      <p:ext uri="{BB962C8B-B14F-4D97-AF65-F5344CB8AC3E}">
        <p14:creationId xmlns:p14="http://schemas.microsoft.com/office/powerpoint/2010/main" val="40464133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p:spPr>
        <p:txBody>
          <a:bodyPr/>
          <a:lstStyle/>
          <a:p>
            <a:r>
              <a:rPr lang="en-US" smtClean="0"/>
              <a:t>CAM8302E  F2018 Exam Review</a:t>
            </a:r>
            <a:endParaRPr lang="en-US"/>
          </a:p>
        </p:txBody>
      </p:sp>
      <p:sp>
        <p:nvSpPr>
          <p:cNvPr id="30724" name="Rectangle 6"/>
          <p:cNvSpPr>
            <a:spLocks noChangeArrowheads="1"/>
          </p:cNvSpPr>
          <p:nvPr/>
        </p:nvSpPr>
        <p:spPr bwMode="auto">
          <a:xfrm>
            <a:off x="1524001" y="2520434"/>
            <a:ext cx="184731" cy="369332"/>
          </a:xfrm>
          <a:prstGeom prst="rect">
            <a:avLst/>
          </a:prstGeom>
          <a:noFill/>
          <a:ln w="9525">
            <a:noFill/>
            <a:miter lim="800000"/>
            <a:headEnd/>
            <a:tailEnd/>
          </a:ln>
        </p:spPr>
        <p:txBody>
          <a:bodyPr wrap="none" anchor="ctr">
            <a:spAutoFit/>
          </a:bodyPr>
          <a:lstStyle/>
          <a:p>
            <a:endParaRPr lang="en-US"/>
          </a:p>
        </p:txBody>
      </p:sp>
      <p:sp>
        <p:nvSpPr>
          <p:cNvPr id="8" name="Rectangle 7"/>
          <p:cNvSpPr/>
          <p:nvPr/>
        </p:nvSpPr>
        <p:spPr>
          <a:xfrm>
            <a:off x="2868605" y="309638"/>
            <a:ext cx="5919890" cy="923330"/>
          </a:xfrm>
          <a:prstGeom prst="rect">
            <a:avLst/>
          </a:prstGeom>
          <a:noFill/>
        </p:spPr>
        <p:txBody>
          <a:bodyPr wrap="none" lIns="91440" tIns="45720" rIns="91440" bIns="45720">
            <a:spAutoFit/>
          </a:bodyPr>
          <a:lstStyle/>
          <a:p>
            <a:pPr algn="ct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Interrupts vs Polling</a:t>
            </a:r>
          </a:p>
        </p:txBody>
      </p:sp>
      <p:sp>
        <p:nvSpPr>
          <p:cNvPr id="9" name="Slide Number Placeholder 8"/>
          <p:cNvSpPr>
            <a:spLocks noGrp="1"/>
          </p:cNvSpPr>
          <p:nvPr>
            <p:ph type="sldNum" sz="quarter" idx="12"/>
          </p:nvPr>
        </p:nvSpPr>
        <p:spPr/>
        <p:txBody>
          <a:bodyPr/>
          <a:lstStyle/>
          <a:p>
            <a:fld id="{ACB88EEA-209C-4598-B68F-AE8C8CE50CEF}" type="slidenum">
              <a:rPr lang="en-US" smtClean="0"/>
              <a:pPr/>
              <a:t>78</a:t>
            </a:fld>
            <a:endParaRPr lang="en-US"/>
          </a:p>
        </p:txBody>
      </p:sp>
      <p:pic>
        <p:nvPicPr>
          <p:cNvPr id="3" name="Picture 2"/>
          <p:cNvPicPr>
            <a:picLocks noChangeAspect="1"/>
          </p:cNvPicPr>
          <p:nvPr/>
        </p:nvPicPr>
        <p:blipFill>
          <a:blip r:embed="rId3"/>
          <a:stretch>
            <a:fillRect/>
          </a:stretch>
        </p:blipFill>
        <p:spPr>
          <a:xfrm>
            <a:off x="2384536" y="1317916"/>
            <a:ext cx="6350571" cy="1359733"/>
          </a:xfrm>
          <a:prstGeom prst="rect">
            <a:avLst/>
          </a:prstGeom>
        </p:spPr>
      </p:pic>
      <p:pic>
        <p:nvPicPr>
          <p:cNvPr id="4" name="Picture 3"/>
          <p:cNvPicPr>
            <a:picLocks noChangeAspect="1"/>
          </p:cNvPicPr>
          <p:nvPr/>
        </p:nvPicPr>
        <p:blipFill>
          <a:blip r:embed="rId4"/>
          <a:stretch>
            <a:fillRect/>
          </a:stretch>
        </p:blipFill>
        <p:spPr>
          <a:xfrm>
            <a:off x="2384536" y="2896867"/>
            <a:ext cx="7291123" cy="2012482"/>
          </a:xfrm>
          <a:prstGeom prst="rect">
            <a:avLst/>
          </a:prstGeom>
        </p:spPr>
      </p:pic>
      <p:sp>
        <p:nvSpPr>
          <p:cNvPr id="10" name="Rectangle 9"/>
          <p:cNvSpPr/>
          <p:nvPr/>
        </p:nvSpPr>
        <p:spPr>
          <a:xfrm>
            <a:off x="2286279" y="5156022"/>
            <a:ext cx="7084542" cy="1200329"/>
          </a:xfrm>
          <a:prstGeom prst="rect">
            <a:avLst/>
          </a:prstGeom>
        </p:spPr>
        <p:txBody>
          <a:bodyPr wrap="square">
            <a:spAutoFit/>
          </a:bodyPr>
          <a:lstStyle/>
          <a:p>
            <a:r>
              <a:rPr lang="en-US" dirty="0"/>
              <a:t>Lines 21-24 configure the interrupt.  The program is telling the Arduino that when a rising edge occurs on pin 2 (interrupt 0) then stop what the program is currently doing, execute the “slow” routine then return to where it was before the interrupt.</a:t>
            </a:r>
          </a:p>
        </p:txBody>
      </p:sp>
      <p:sp>
        <p:nvSpPr>
          <p:cNvPr id="11" name="TextBox 10"/>
          <p:cNvSpPr txBox="1"/>
          <p:nvPr/>
        </p:nvSpPr>
        <p:spPr>
          <a:xfrm>
            <a:off x="8518850" y="1449866"/>
            <a:ext cx="3272390" cy="1200329"/>
          </a:xfrm>
          <a:prstGeom prst="rect">
            <a:avLst/>
          </a:prstGeom>
          <a:noFill/>
          <a:ln w="22225">
            <a:solidFill>
              <a:schemeClr val="accent1"/>
            </a:solidFill>
          </a:ln>
        </p:spPr>
        <p:txBody>
          <a:bodyPr wrap="square" rtlCol="0">
            <a:spAutoFit/>
          </a:bodyPr>
          <a:lstStyle/>
          <a:p>
            <a:r>
              <a:rPr lang="en-US" dirty="0" smtClean="0">
                <a:solidFill>
                  <a:srgbClr val="FF0000"/>
                </a:solidFill>
              </a:rPr>
              <a:t>A rising edge on pin 2 will execute the slow() routine?</a:t>
            </a:r>
          </a:p>
          <a:p>
            <a:endParaRPr lang="en-US" dirty="0">
              <a:solidFill>
                <a:srgbClr val="FF0000"/>
              </a:solidFill>
            </a:endParaRPr>
          </a:p>
          <a:p>
            <a:r>
              <a:rPr lang="en-US" dirty="0" smtClean="0">
                <a:solidFill>
                  <a:srgbClr val="FF0000"/>
                </a:solidFill>
              </a:rPr>
              <a:t>T/F?</a:t>
            </a:r>
            <a:endParaRPr lang="en-US" dirty="0">
              <a:solidFill>
                <a:srgbClr val="FF0000"/>
              </a:solidFill>
            </a:endParaRPr>
          </a:p>
        </p:txBody>
      </p:sp>
      <p:sp>
        <p:nvSpPr>
          <p:cNvPr id="12" name="TextBox 11"/>
          <p:cNvSpPr txBox="1"/>
          <p:nvPr/>
        </p:nvSpPr>
        <p:spPr>
          <a:xfrm>
            <a:off x="9437737" y="3450865"/>
            <a:ext cx="2624089" cy="1477328"/>
          </a:xfrm>
          <a:prstGeom prst="rect">
            <a:avLst/>
          </a:prstGeom>
          <a:noFill/>
          <a:ln w="22225">
            <a:solidFill>
              <a:schemeClr val="accent1"/>
            </a:solidFill>
          </a:ln>
        </p:spPr>
        <p:txBody>
          <a:bodyPr wrap="square" rtlCol="0">
            <a:spAutoFit/>
          </a:bodyPr>
          <a:lstStyle/>
          <a:p>
            <a:r>
              <a:rPr lang="en-US" dirty="0" smtClean="0">
                <a:solidFill>
                  <a:srgbClr val="FF0000"/>
                </a:solidFill>
              </a:rPr>
              <a:t>Interrupts can be configured for rising or falling edges?</a:t>
            </a:r>
          </a:p>
          <a:p>
            <a:endParaRPr lang="en-US" dirty="0">
              <a:solidFill>
                <a:srgbClr val="FF0000"/>
              </a:solidFill>
            </a:endParaRPr>
          </a:p>
          <a:p>
            <a:r>
              <a:rPr lang="en-US" dirty="0" smtClean="0">
                <a:solidFill>
                  <a:srgbClr val="FF0000"/>
                </a:solidFill>
              </a:rPr>
              <a:t>T/F?</a:t>
            </a:r>
            <a:endParaRPr lang="en-US" dirty="0">
              <a:solidFill>
                <a:srgbClr val="FF0000"/>
              </a:solidFill>
            </a:endParaRPr>
          </a:p>
        </p:txBody>
      </p:sp>
    </p:spTree>
    <p:extLst>
      <p:ext uri="{BB962C8B-B14F-4D97-AF65-F5344CB8AC3E}">
        <p14:creationId xmlns:p14="http://schemas.microsoft.com/office/powerpoint/2010/main" val="38738006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2129" y="149818"/>
            <a:ext cx="10093917"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Inside a Solid State Relay </a:t>
            </a:r>
            <a:r>
              <a:rPr lang="en-US" sz="4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(OAC5) Black</a:t>
            </a:r>
            <a:endPar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5" name="Slide Number Placeholder 4"/>
          <p:cNvSpPr>
            <a:spLocks noGrp="1"/>
          </p:cNvSpPr>
          <p:nvPr>
            <p:ph type="sldNum" sz="quarter" idx="12"/>
          </p:nvPr>
        </p:nvSpPr>
        <p:spPr/>
        <p:txBody>
          <a:bodyPr/>
          <a:lstStyle/>
          <a:p>
            <a:fld id="{22150E63-65CC-47B2-A18E-A3315FA4CD7F}" type="slidenum">
              <a:rPr lang="en-US" smtClean="0"/>
              <a:t>79</a:t>
            </a:fld>
            <a:endParaRPr lang="en-US"/>
          </a:p>
        </p:txBody>
      </p:sp>
      <p:sp>
        <p:nvSpPr>
          <p:cNvPr id="7" name="Footer Placeholder 6"/>
          <p:cNvSpPr>
            <a:spLocks noGrp="1"/>
          </p:cNvSpPr>
          <p:nvPr>
            <p:ph type="ftr" sz="quarter" idx="11"/>
          </p:nvPr>
        </p:nvSpPr>
        <p:spPr/>
        <p:txBody>
          <a:bodyPr/>
          <a:lstStyle/>
          <a:p>
            <a:r>
              <a:rPr lang="en-US" smtClean="0"/>
              <a:t>CAM8302E  F2018 Exam Review</a:t>
            </a:r>
            <a:endParaRPr lang="en-US"/>
          </a:p>
        </p:txBody>
      </p:sp>
      <p:pic>
        <p:nvPicPr>
          <p:cNvPr id="3" name="Picture 2"/>
          <p:cNvPicPr>
            <a:picLocks noChangeAspect="1"/>
          </p:cNvPicPr>
          <p:nvPr/>
        </p:nvPicPr>
        <p:blipFill>
          <a:blip r:embed="rId2"/>
          <a:stretch>
            <a:fillRect/>
          </a:stretch>
        </p:blipFill>
        <p:spPr>
          <a:xfrm>
            <a:off x="772129" y="1132767"/>
            <a:ext cx="7500584" cy="4016627"/>
          </a:xfrm>
          <a:prstGeom prst="rect">
            <a:avLst/>
          </a:prstGeom>
        </p:spPr>
      </p:pic>
      <p:sp>
        <p:nvSpPr>
          <p:cNvPr id="2" name="Rectangle 1"/>
          <p:cNvSpPr/>
          <p:nvPr/>
        </p:nvSpPr>
        <p:spPr>
          <a:xfrm>
            <a:off x="2462807" y="5301347"/>
            <a:ext cx="7592635" cy="646331"/>
          </a:xfrm>
          <a:prstGeom prst="rect">
            <a:avLst/>
          </a:prstGeom>
        </p:spPr>
        <p:txBody>
          <a:bodyPr wrap="square">
            <a:spAutoFit/>
          </a:bodyPr>
          <a:lstStyle/>
          <a:p>
            <a:r>
              <a:rPr lang="en-US" dirty="0"/>
              <a:t>The solid state relay includes opto-isolation, a zero crossing detector, a </a:t>
            </a:r>
            <a:r>
              <a:rPr lang="en-US" dirty="0" err="1"/>
              <a:t>triac</a:t>
            </a:r>
            <a:r>
              <a:rPr lang="en-US" dirty="0"/>
              <a:t> and a snubber circuit to suppress transients from inductive loads.</a:t>
            </a:r>
          </a:p>
        </p:txBody>
      </p:sp>
      <p:pic>
        <p:nvPicPr>
          <p:cNvPr id="8" name="Picture 7"/>
          <p:cNvPicPr>
            <a:picLocks noChangeAspect="1"/>
          </p:cNvPicPr>
          <p:nvPr/>
        </p:nvPicPr>
        <p:blipFill>
          <a:blip r:embed="rId3"/>
          <a:stretch>
            <a:fillRect/>
          </a:stretch>
        </p:blipFill>
        <p:spPr>
          <a:xfrm>
            <a:off x="8455855" y="1436182"/>
            <a:ext cx="2286000" cy="457200"/>
          </a:xfrm>
          <a:prstGeom prst="rect">
            <a:avLst/>
          </a:prstGeom>
        </p:spPr>
      </p:pic>
      <p:sp>
        <p:nvSpPr>
          <p:cNvPr id="9" name="TextBox 8"/>
          <p:cNvSpPr txBox="1"/>
          <p:nvPr/>
        </p:nvSpPr>
        <p:spPr>
          <a:xfrm>
            <a:off x="8610599" y="2087800"/>
            <a:ext cx="2624089" cy="646331"/>
          </a:xfrm>
          <a:prstGeom prst="rect">
            <a:avLst/>
          </a:prstGeom>
          <a:noFill/>
          <a:ln w="22225">
            <a:solidFill>
              <a:schemeClr val="accent1"/>
            </a:solidFill>
          </a:ln>
        </p:spPr>
        <p:txBody>
          <a:bodyPr wrap="square" rtlCol="0">
            <a:spAutoFit/>
          </a:bodyPr>
          <a:lstStyle/>
          <a:p>
            <a:r>
              <a:rPr lang="en-US" dirty="0" smtClean="0">
                <a:solidFill>
                  <a:srgbClr val="FF0000"/>
                </a:solidFill>
              </a:rPr>
              <a:t>A </a:t>
            </a:r>
            <a:r>
              <a:rPr lang="en-US" dirty="0" err="1" smtClean="0">
                <a:solidFill>
                  <a:srgbClr val="FF0000"/>
                </a:solidFill>
              </a:rPr>
              <a:t>triac</a:t>
            </a:r>
            <a:r>
              <a:rPr lang="en-US" dirty="0" smtClean="0">
                <a:solidFill>
                  <a:srgbClr val="FF0000"/>
                </a:solidFill>
              </a:rPr>
              <a:t> has ____ terminals?</a:t>
            </a:r>
            <a:endParaRPr lang="en-US" dirty="0">
              <a:solidFill>
                <a:srgbClr val="FF0000"/>
              </a:solidFill>
            </a:endParaRPr>
          </a:p>
        </p:txBody>
      </p:sp>
      <p:sp>
        <p:nvSpPr>
          <p:cNvPr id="10" name="TextBox 9"/>
          <p:cNvSpPr txBox="1"/>
          <p:nvPr/>
        </p:nvSpPr>
        <p:spPr>
          <a:xfrm>
            <a:off x="8610598" y="3028573"/>
            <a:ext cx="2624089" cy="923330"/>
          </a:xfrm>
          <a:prstGeom prst="rect">
            <a:avLst/>
          </a:prstGeom>
          <a:noFill/>
          <a:ln w="22225">
            <a:solidFill>
              <a:schemeClr val="accent1"/>
            </a:solidFill>
          </a:ln>
        </p:spPr>
        <p:txBody>
          <a:bodyPr wrap="square" rtlCol="0">
            <a:spAutoFit/>
          </a:bodyPr>
          <a:lstStyle/>
          <a:p>
            <a:r>
              <a:rPr lang="en-US" dirty="0" smtClean="0">
                <a:solidFill>
                  <a:srgbClr val="FF0000"/>
                </a:solidFill>
              </a:rPr>
              <a:t>The output is ____________ isolated from the input?</a:t>
            </a:r>
            <a:endParaRPr lang="en-US" dirty="0">
              <a:solidFill>
                <a:srgbClr val="FF0000"/>
              </a:solidFill>
            </a:endParaRPr>
          </a:p>
        </p:txBody>
      </p:sp>
      <p:sp>
        <p:nvSpPr>
          <p:cNvPr id="11" name="TextBox 10"/>
          <p:cNvSpPr txBox="1"/>
          <p:nvPr/>
        </p:nvSpPr>
        <p:spPr>
          <a:xfrm>
            <a:off x="8610597" y="4163764"/>
            <a:ext cx="2624089" cy="923330"/>
          </a:xfrm>
          <a:prstGeom prst="rect">
            <a:avLst/>
          </a:prstGeom>
          <a:noFill/>
          <a:ln w="22225">
            <a:solidFill>
              <a:schemeClr val="accent1"/>
            </a:solidFill>
          </a:ln>
        </p:spPr>
        <p:txBody>
          <a:bodyPr wrap="square" rtlCol="0">
            <a:spAutoFit/>
          </a:bodyPr>
          <a:lstStyle/>
          <a:p>
            <a:r>
              <a:rPr lang="en-US" dirty="0" smtClean="0">
                <a:solidFill>
                  <a:srgbClr val="FF0000"/>
                </a:solidFill>
              </a:rPr>
              <a:t>The snubber is used to ________ the internal circuit.</a:t>
            </a:r>
            <a:endParaRPr lang="en-US" dirty="0">
              <a:solidFill>
                <a:srgbClr val="FF0000"/>
              </a:solidFill>
            </a:endParaRPr>
          </a:p>
        </p:txBody>
      </p:sp>
    </p:spTree>
    <p:extLst>
      <p:ext uri="{BB962C8B-B14F-4D97-AF65-F5344CB8AC3E}">
        <p14:creationId xmlns:p14="http://schemas.microsoft.com/office/powerpoint/2010/main" val="4232131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8</a:t>
            </a:fld>
            <a:endParaRPr lang="en-US" dirty="0"/>
          </a:p>
        </p:txBody>
      </p:sp>
      <p:sp>
        <p:nvSpPr>
          <p:cNvPr id="14" name="Rectangle 13"/>
          <p:cNvSpPr/>
          <p:nvPr/>
        </p:nvSpPr>
        <p:spPr>
          <a:xfrm>
            <a:off x="4646366" y="165002"/>
            <a:ext cx="3215162" cy="369332"/>
          </a:xfrm>
          <a:prstGeom prst="rect">
            <a:avLst/>
          </a:prstGeom>
        </p:spPr>
        <p:txBody>
          <a:bodyPr wrap="square">
            <a:spAutoFit/>
          </a:bodyPr>
          <a:lstStyle/>
          <a:p>
            <a:r>
              <a:rPr lang="en-US" dirty="0">
                <a:latin typeface="Calibri" panose="020F0502020204030204" pitchFamily="34" charset="0"/>
              </a:rPr>
              <a:t>myDAQ Analog I/O Wiring</a:t>
            </a:r>
            <a:endParaRPr lang="en-US" dirty="0"/>
          </a:p>
        </p:txBody>
      </p:sp>
      <p:pic>
        <p:nvPicPr>
          <p:cNvPr id="15" name="Picture 14"/>
          <p:cNvPicPr/>
          <p:nvPr/>
        </p:nvPicPr>
        <p:blipFill>
          <a:blip r:embed="rId2" cstate="print">
            <a:lum bright="24000"/>
            <a:extLst>
              <a:ext uri="{28A0092B-C50C-407E-A947-70E740481C1C}">
                <a14:useLocalDpi xmlns:a14="http://schemas.microsoft.com/office/drawing/2010/main" val="0"/>
              </a:ext>
            </a:extLst>
          </a:blip>
          <a:srcRect/>
          <a:stretch>
            <a:fillRect/>
          </a:stretch>
        </p:blipFill>
        <p:spPr bwMode="auto">
          <a:xfrm>
            <a:off x="1905162" y="3329492"/>
            <a:ext cx="914400" cy="1694456"/>
          </a:xfrm>
          <a:prstGeom prst="rect">
            <a:avLst/>
          </a:prstGeom>
          <a:noFill/>
          <a:ln>
            <a:noFill/>
          </a:ln>
        </p:spPr>
      </p:pic>
      <p:grpSp>
        <p:nvGrpSpPr>
          <p:cNvPr id="16" name="Group 15"/>
          <p:cNvGrpSpPr>
            <a:grpSpLocks/>
          </p:cNvGrpSpPr>
          <p:nvPr/>
        </p:nvGrpSpPr>
        <p:grpSpPr bwMode="auto">
          <a:xfrm>
            <a:off x="5513132" y="2456098"/>
            <a:ext cx="838200" cy="2005965"/>
            <a:chOff x="10023" y="10822"/>
            <a:chExt cx="1320" cy="3159"/>
          </a:xfrm>
        </p:grpSpPr>
        <p:pic>
          <p:nvPicPr>
            <p:cNvPr id="2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23" y="10822"/>
              <a:ext cx="1320" cy="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36"/>
            <p:cNvSpPr txBox="1">
              <a:spLocks noChangeArrowheads="1"/>
            </p:cNvSpPr>
            <p:nvPr/>
          </p:nvSpPr>
          <p:spPr bwMode="auto">
            <a:xfrm>
              <a:off x="10023" y="11810"/>
              <a:ext cx="560" cy="293"/>
            </a:xfrm>
            <a:prstGeom prst="rect">
              <a:avLst/>
            </a:prstGeom>
            <a:solidFill>
              <a:srgbClr val="FFFFFF"/>
            </a:solidFill>
            <a:ln w="6350">
              <a:solidFill>
                <a:srgbClr val="000000"/>
              </a:solidFill>
              <a:miter lim="800000"/>
              <a:headEnd/>
              <a:tailEnd/>
            </a:ln>
          </p:spPr>
          <p:txBody>
            <a:bodyPr rot="0" vert="horz" wrap="square" lIns="18288" tIns="0" rIns="0" bIns="0" anchor="t" anchorCtr="0" upright="1">
              <a:noAutofit/>
            </a:bodyPr>
            <a:lstStyle/>
            <a:p>
              <a:r>
                <a:rPr lang="en-US" sz="1200" dirty="0">
                  <a:latin typeface="Calibri" panose="020F0502020204030204" pitchFamily="34" charset="0"/>
                  <a:ea typeface="Times New Roman" panose="02020603050405020304" pitchFamily="18" charset="0"/>
                </a:rPr>
                <a:t>AIN0</a:t>
              </a:r>
              <a:endParaRPr lang="en-US" sz="1200" dirty="0">
                <a:latin typeface="Times New Roman" panose="02020603050405020304" pitchFamily="18" charset="0"/>
                <a:ea typeface="Times New Roman" panose="02020603050405020304" pitchFamily="18" charset="0"/>
              </a:endParaRPr>
            </a:p>
          </p:txBody>
        </p:sp>
      </p:grpSp>
      <p:pic>
        <p:nvPicPr>
          <p:cNvPr id="17" name="Picture 16"/>
          <p:cNvPicPr/>
          <p:nvPr/>
        </p:nvPicPr>
        <p:blipFill>
          <a:blip r:embed="rId4">
            <a:extLst>
              <a:ext uri="{28A0092B-C50C-407E-A947-70E740481C1C}">
                <a14:useLocalDpi xmlns:a14="http://schemas.microsoft.com/office/drawing/2010/main" val="0"/>
              </a:ext>
            </a:extLst>
          </a:blip>
          <a:srcRect/>
          <a:stretch>
            <a:fillRect/>
          </a:stretch>
        </p:blipFill>
        <p:spPr bwMode="auto">
          <a:xfrm>
            <a:off x="1905162" y="477551"/>
            <a:ext cx="2721610" cy="1698625"/>
          </a:xfrm>
          <a:prstGeom prst="rect">
            <a:avLst/>
          </a:prstGeom>
          <a:noFill/>
          <a:ln>
            <a:noFill/>
          </a:ln>
        </p:spPr>
      </p:pic>
      <p:pic>
        <p:nvPicPr>
          <p:cNvPr id="18" name="Picture 1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1" y="628246"/>
            <a:ext cx="1722755" cy="1758950"/>
          </a:xfrm>
          <a:prstGeom prst="rect">
            <a:avLst/>
          </a:prstGeom>
          <a:noFill/>
          <a:ln>
            <a:noFill/>
          </a:ln>
        </p:spPr>
      </p:pic>
      <p:pic>
        <p:nvPicPr>
          <p:cNvPr id="2" name="Picture 1"/>
          <p:cNvPicPr>
            <a:picLocks noChangeAspect="1"/>
          </p:cNvPicPr>
          <p:nvPr/>
        </p:nvPicPr>
        <p:blipFill>
          <a:blip r:embed="rId6"/>
          <a:stretch>
            <a:fillRect/>
          </a:stretch>
        </p:blipFill>
        <p:spPr>
          <a:xfrm>
            <a:off x="7320342" y="402475"/>
            <a:ext cx="2162175" cy="3324225"/>
          </a:xfrm>
          <a:prstGeom prst="rect">
            <a:avLst/>
          </a:prstGeom>
        </p:spPr>
      </p:pic>
      <p:sp>
        <p:nvSpPr>
          <p:cNvPr id="24" name="Rectangle 23"/>
          <p:cNvSpPr/>
          <p:nvPr/>
        </p:nvSpPr>
        <p:spPr>
          <a:xfrm>
            <a:off x="5360279" y="4443610"/>
            <a:ext cx="1600200" cy="369332"/>
          </a:xfrm>
          <a:prstGeom prst="rect">
            <a:avLst/>
          </a:prstGeom>
        </p:spPr>
        <p:txBody>
          <a:bodyPr wrap="square">
            <a:spAutoFit/>
          </a:bodyPr>
          <a:lstStyle/>
          <a:p>
            <a:r>
              <a:rPr lang="en-US" dirty="0">
                <a:latin typeface="Calibri" panose="020F0502020204030204" pitchFamily="34" charset="0"/>
              </a:rPr>
              <a:t>Photocell</a:t>
            </a:r>
            <a:endParaRPr lang="en-US" dirty="0"/>
          </a:p>
        </p:txBody>
      </p:sp>
      <p:sp>
        <p:nvSpPr>
          <p:cNvPr id="25" name="Rectangle 24"/>
          <p:cNvSpPr/>
          <p:nvPr/>
        </p:nvSpPr>
        <p:spPr>
          <a:xfrm>
            <a:off x="7001985" y="861390"/>
            <a:ext cx="1108586" cy="646331"/>
          </a:xfrm>
          <a:prstGeom prst="rect">
            <a:avLst/>
          </a:prstGeom>
        </p:spPr>
        <p:txBody>
          <a:bodyPr wrap="square">
            <a:spAutoFit/>
          </a:bodyPr>
          <a:lstStyle/>
          <a:p>
            <a:r>
              <a:rPr lang="en-US" dirty="0">
                <a:latin typeface="Calibri" panose="020F0502020204030204" pitchFamily="34" charset="0"/>
              </a:rPr>
              <a:t>Voltage Divider</a:t>
            </a:r>
            <a:endParaRPr lang="en-US" dirty="0"/>
          </a:p>
        </p:txBody>
      </p:sp>
      <p:sp>
        <p:nvSpPr>
          <p:cNvPr id="19" name="Rectangle 18"/>
          <p:cNvSpPr/>
          <p:nvPr/>
        </p:nvSpPr>
        <p:spPr>
          <a:xfrm>
            <a:off x="1793255" y="5054429"/>
            <a:ext cx="2426651" cy="1200329"/>
          </a:xfrm>
          <a:prstGeom prst="rect">
            <a:avLst/>
          </a:prstGeom>
        </p:spPr>
        <p:txBody>
          <a:bodyPr wrap="square">
            <a:spAutoFit/>
          </a:bodyPr>
          <a:lstStyle/>
          <a:p>
            <a:r>
              <a:rPr lang="en-US" sz="1200" dirty="0">
                <a:latin typeface="Calibri" panose="020F0502020204030204" pitchFamily="34" charset="0"/>
              </a:rPr>
              <a:t>The 10k variable is used to provide a variable DC signal from 0 – 5 volts to the analog inputs. Connect the device so that turning it CW increases the voltage on the middle terminal.</a:t>
            </a:r>
            <a:endParaRPr lang="en-US" sz="1200" dirty="0"/>
          </a:p>
        </p:txBody>
      </p:sp>
      <p:sp>
        <p:nvSpPr>
          <p:cNvPr id="20" name="Rectangle 19"/>
          <p:cNvSpPr/>
          <p:nvPr/>
        </p:nvSpPr>
        <p:spPr>
          <a:xfrm>
            <a:off x="1847304" y="2270088"/>
            <a:ext cx="2705646" cy="830997"/>
          </a:xfrm>
          <a:prstGeom prst="rect">
            <a:avLst/>
          </a:prstGeom>
        </p:spPr>
        <p:txBody>
          <a:bodyPr wrap="square">
            <a:spAutoFit/>
          </a:bodyPr>
          <a:lstStyle/>
          <a:p>
            <a:r>
              <a:rPr lang="en-US" sz="1200" dirty="0">
                <a:latin typeface="Calibri" panose="020F0502020204030204" pitchFamily="34" charset="0"/>
              </a:rPr>
              <a:t>The AGND, 0- and 1- must connect to the ground of your circuit when measuring signals that are referenced to ground.</a:t>
            </a:r>
            <a:endParaRPr lang="en-US" sz="1200" dirty="0"/>
          </a:p>
        </p:txBody>
      </p:sp>
      <p:sp>
        <p:nvSpPr>
          <p:cNvPr id="26" name="Rectangle 25"/>
          <p:cNvSpPr/>
          <p:nvPr/>
        </p:nvSpPr>
        <p:spPr>
          <a:xfrm>
            <a:off x="4800782" y="4823292"/>
            <a:ext cx="2705646" cy="1384995"/>
          </a:xfrm>
          <a:prstGeom prst="rect">
            <a:avLst/>
          </a:prstGeom>
        </p:spPr>
        <p:txBody>
          <a:bodyPr wrap="square">
            <a:spAutoFit/>
          </a:bodyPr>
          <a:lstStyle/>
          <a:p>
            <a:r>
              <a:rPr lang="en-US" sz="1200" dirty="0">
                <a:latin typeface="Calibri" panose="020F0502020204030204" pitchFamily="34" charset="0"/>
              </a:rPr>
              <a:t>A photocell increases resistance in darkness and decreases when exposed to daylight. They typically range from about 200 ohms to 100,000 ohms and are non linear. When the circuit is wired as above the AIN0 voltage decreases in darkness.</a:t>
            </a:r>
            <a:endParaRPr lang="en-US" sz="1200" dirty="0"/>
          </a:p>
        </p:txBody>
      </p:sp>
      <p:sp>
        <p:nvSpPr>
          <p:cNvPr id="27" name="Rectangle 26"/>
          <p:cNvSpPr/>
          <p:nvPr/>
        </p:nvSpPr>
        <p:spPr>
          <a:xfrm>
            <a:off x="7659281" y="3986584"/>
            <a:ext cx="2152650" cy="2308324"/>
          </a:xfrm>
          <a:prstGeom prst="rect">
            <a:avLst/>
          </a:prstGeom>
        </p:spPr>
        <p:txBody>
          <a:bodyPr wrap="square">
            <a:spAutoFit/>
          </a:bodyPr>
          <a:lstStyle/>
          <a:p>
            <a:r>
              <a:rPr lang="en-US" sz="1200" dirty="0">
                <a:latin typeface="Calibri" panose="020F0502020204030204" pitchFamily="34" charset="0"/>
              </a:rPr>
              <a:t>A thermistor decreases resistance as it is heated and increases resistance when cooled.  The thermistor used in the lab is:</a:t>
            </a:r>
          </a:p>
          <a:p>
            <a:endParaRPr lang="en-US" sz="1200" dirty="0">
              <a:latin typeface="Calibri" panose="020F0502020204030204" pitchFamily="34" charset="0"/>
            </a:endParaRPr>
          </a:p>
          <a:p>
            <a:r>
              <a:rPr lang="en-US" sz="1200" dirty="0">
                <a:latin typeface="Calibri" panose="020F0502020204030204" pitchFamily="34" charset="0"/>
              </a:rPr>
              <a:t>10k at 25 degC.</a:t>
            </a:r>
          </a:p>
          <a:p>
            <a:r>
              <a:rPr lang="en-US" sz="1200" dirty="0">
                <a:latin typeface="Calibri" panose="020F0502020204030204" pitchFamily="34" charset="0"/>
              </a:rPr>
              <a:t>8k at 30   degC</a:t>
            </a:r>
          </a:p>
          <a:p>
            <a:r>
              <a:rPr lang="en-US" sz="1200" dirty="0">
                <a:latin typeface="Calibri" panose="020F0502020204030204" pitchFamily="34" charset="0"/>
              </a:rPr>
              <a:t>12.4k at 20 degC.</a:t>
            </a:r>
          </a:p>
          <a:p>
            <a:endParaRPr lang="en-US" sz="1200" dirty="0">
              <a:latin typeface="Calibri" panose="020F0502020204030204" pitchFamily="34" charset="0"/>
            </a:endParaRPr>
          </a:p>
          <a:p>
            <a:r>
              <a:rPr lang="en-US" sz="1200" dirty="0">
                <a:latin typeface="Calibri" panose="020F0502020204030204" pitchFamily="34" charset="0"/>
              </a:rPr>
              <a:t>As the temperature increases the voltage to AN1 increases. </a:t>
            </a:r>
            <a:endParaRPr lang="en-US" sz="1200" dirty="0"/>
          </a:p>
        </p:txBody>
      </p:sp>
      <p:sp>
        <p:nvSpPr>
          <p:cNvPr id="23" name="TextBox 22"/>
          <p:cNvSpPr txBox="1"/>
          <p:nvPr/>
        </p:nvSpPr>
        <p:spPr>
          <a:xfrm>
            <a:off x="9044902" y="2606424"/>
            <a:ext cx="2572897" cy="954107"/>
          </a:xfrm>
          <a:prstGeom prst="rect">
            <a:avLst/>
          </a:prstGeom>
          <a:noFill/>
          <a:ln w="19050">
            <a:solidFill>
              <a:schemeClr val="accent1">
                <a:lumMod val="75000"/>
              </a:schemeClr>
            </a:solidFill>
          </a:ln>
        </p:spPr>
        <p:txBody>
          <a:bodyPr wrap="square" rtlCol="0">
            <a:spAutoFit/>
          </a:bodyPr>
          <a:lstStyle/>
          <a:p>
            <a:r>
              <a:rPr lang="en-US" sz="1400" dirty="0" smtClean="0">
                <a:solidFill>
                  <a:srgbClr val="FF0000"/>
                </a:solidFill>
              </a:rPr>
              <a:t>If the temperature is increased the thermistor resistance will ________ and the divider voltage will __________?</a:t>
            </a:r>
            <a:endParaRPr lang="en-US" sz="1400" dirty="0">
              <a:solidFill>
                <a:srgbClr val="FF0000"/>
              </a:solidFill>
            </a:endParaRPr>
          </a:p>
        </p:txBody>
      </p:sp>
    </p:spTree>
    <p:extLst>
      <p:ext uri="{BB962C8B-B14F-4D97-AF65-F5344CB8AC3E}">
        <p14:creationId xmlns:p14="http://schemas.microsoft.com/office/powerpoint/2010/main" val="384370630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80</a:t>
            </a:fld>
            <a:endParaRPr lang="en-US"/>
          </a:p>
        </p:txBody>
      </p:sp>
      <p:sp>
        <p:nvSpPr>
          <p:cNvPr id="7" name="Footer Placeholder 6"/>
          <p:cNvSpPr>
            <a:spLocks noGrp="1"/>
          </p:cNvSpPr>
          <p:nvPr>
            <p:ph type="ftr" sz="quarter" idx="11"/>
          </p:nvPr>
        </p:nvSpPr>
        <p:spPr/>
        <p:txBody>
          <a:bodyPr/>
          <a:lstStyle/>
          <a:p>
            <a:r>
              <a:rPr lang="en-US" smtClean="0"/>
              <a:t>CAM8302E  F2018 Exam Review</a:t>
            </a:r>
            <a:endParaRPr lang="en-US"/>
          </a:p>
        </p:txBody>
      </p:sp>
      <p:pic>
        <p:nvPicPr>
          <p:cNvPr id="2" name="Picture 1"/>
          <p:cNvPicPr>
            <a:picLocks noChangeAspect="1"/>
          </p:cNvPicPr>
          <p:nvPr/>
        </p:nvPicPr>
        <p:blipFill>
          <a:blip r:embed="rId3"/>
          <a:stretch>
            <a:fillRect/>
          </a:stretch>
        </p:blipFill>
        <p:spPr>
          <a:xfrm>
            <a:off x="1072243" y="540276"/>
            <a:ext cx="5023757" cy="5532964"/>
          </a:xfrm>
          <a:prstGeom prst="rect">
            <a:avLst/>
          </a:prstGeom>
        </p:spPr>
      </p:pic>
      <p:sp>
        <p:nvSpPr>
          <p:cNvPr id="4" name="Rectangle 3"/>
          <p:cNvSpPr/>
          <p:nvPr/>
        </p:nvSpPr>
        <p:spPr>
          <a:xfrm>
            <a:off x="7160079" y="711816"/>
            <a:ext cx="4108143" cy="2862322"/>
          </a:xfrm>
          <a:prstGeom prst="rect">
            <a:avLst/>
          </a:prstGeom>
        </p:spPr>
        <p:txBody>
          <a:bodyPr wrap="square">
            <a:spAutoFit/>
          </a:bodyPr>
          <a:lstStyle/>
          <a:p>
            <a:r>
              <a:rPr lang="en-US" dirty="0">
                <a:solidFill>
                  <a:srgbClr val="FF0000"/>
                </a:solidFill>
              </a:rPr>
              <a:t>C</a:t>
            </a:r>
            <a:r>
              <a:rPr lang="en-US" dirty="0" smtClean="0">
                <a:solidFill>
                  <a:srgbClr val="FF0000"/>
                </a:solidFill>
              </a:rPr>
              <a:t>ircuit </a:t>
            </a:r>
            <a:r>
              <a:rPr lang="en-US" dirty="0">
                <a:solidFill>
                  <a:srgbClr val="FF0000"/>
                </a:solidFill>
              </a:rPr>
              <a:t>is required in lab 8.</a:t>
            </a:r>
          </a:p>
          <a:p>
            <a:endParaRPr lang="en-US" dirty="0"/>
          </a:p>
          <a:p>
            <a:r>
              <a:rPr lang="en-US" dirty="0"/>
              <a:t>The ULN2003A drivers is added to the digital output on the myDAQ.  The specifications for the myDAQ indicate a maximum current of 4 mA.  The SSR has a load of about 15 mA when active.</a:t>
            </a:r>
          </a:p>
          <a:p>
            <a:endParaRPr lang="en-US" dirty="0"/>
          </a:p>
          <a:p>
            <a:r>
              <a:rPr lang="en-US" dirty="0"/>
              <a:t>The ULN2003A inputs draw less then 1 mA when controlling the SSR.</a:t>
            </a:r>
          </a:p>
        </p:txBody>
      </p:sp>
      <p:pic>
        <p:nvPicPr>
          <p:cNvPr id="8" name="Picture 7"/>
          <p:cNvPicPr>
            <a:picLocks noChangeAspect="1"/>
          </p:cNvPicPr>
          <p:nvPr/>
        </p:nvPicPr>
        <p:blipFill>
          <a:blip r:embed="rId4"/>
          <a:stretch>
            <a:fillRect/>
          </a:stretch>
        </p:blipFill>
        <p:spPr>
          <a:xfrm>
            <a:off x="652375" y="4693496"/>
            <a:ext cx="1531594" cy="1243741"/>
          </a:xfrm>
          <a:prstGeom prst="rect">
            <a:avLst/>
          </a:prstGeom>
        </p:spPr>
      </p:pic>
      <p:sp>
        <p:nvSpPr>
          <p:cNvPr id="9" name="TextBox 8"/>
          <p:cNvSpPr txBox="1"/>
          <p:nvPr/>
        </p:nvSpPr>
        <p:spPr>
          <a:xfrm>
            <a:off x="7039560" y="3582445"/>
            <a:ext cx="3361037" cy="646331"/>
          </a:xfrm>
          <a:prstGeom prst="rect">
            <a:avLst/>
          </a:prstGeom>
          <a:noFill/>
        </p:spPr>
        <p:txBody>
          <a:bodyPr wrap="square" rtlCol="0">
            <a:spAutoFit/>
          </a:bodyPr>
          <a:lstStyle/>
          <a:p>
            <a:r>
              <a:rPr lang="en-US" dirty="0" smtClean="0">
                <a:solidFill>
                  <a:srgbClr val="FF0000"/>
                </a:solidFill>
              </a:rPr>
              <a:t>What is the voltage on pin 10 when pin 7 is 3.3 volts?</a:t>
            </a:r>
            <a:endParaRPr lang="en-US" dirty="0">
              <a:solidFill>
                <a:srgbClr val="FF0000"/>
              </a:solidFill>
            </a:endParaRPr>
          </a:p>
        </p:txBody>
      </p:sp>
      <p:sp>
        <p:nvSpPr>
          <p:cNvPr id="10" name="TextBox 9"/>
          <p:cNvSpPr txBox="1"/>
          <p:nvPr/>
        </p:nvSpPr>
        <p:spPr>
          <a:xfrm>
            <a:off x="7039560" y="4414302"/>
            <a:ext cx="3361037" cy="1200329"/>
          </a:xfrm>
          <a:prstGeom prst="rect">
            <a:avLst/>
          </a:prstGeom>
          <a:noFill/>
        </p:spPr>
        <p:txBody>
          <a:bodyPr wrap="square" rtlCol="0">
            <a:spAutoFit/>
          </a:bodyPr>
          <a:lstStyle/>
          <a:p>
            <a:r>
              <a:rPr lang="en-US" dirty="0" smtClean="0">
                <a:solidFill>
                  <a:srgbClr val="FF0000"/>
                </a:solidFill>
              </a:rPr>
              <a:t>Could this SSR handle a 200 watt lamp at 120 volts? How much current would flow through the SSR?</a:t>
            </a:r>
            <a:endParaRPr lang="en-US" dirty="0">
              <a:solidFill>
                <a:srgbClr val="FF0000"/>
              </a:solidFill>
            </a:endParaRPr>
          </a:p>
        </p:txBody>
      </p:sp>
    </p:spTree>
    <p:extLst>
      <p:ext uri="{BB962C8B-B14F-4D97-AF65-F5344CB8AC3E}">
        <p14:creationId xmlns:p14="http://schemas.microsoft.com/office/powerpoint/2010/main" val="394127728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81</a:t>
            </a:fld>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sp>
        <p:nvSpPr>
          <p:cNvPr id="7" name="Rectangle 6"/>
          <p:cNvSpPr/>
          <p:nvPr/>
        </p:nvSpPr>
        <p:spPr>
          <a:xfrm>
            <a:off x="1611949" y="220544"/>
            <a:ext cx="9234242" cy="1323439"/>
          </a:xfrm>
          <a:prstGeom prst="rect">
            <a:avLst/>
          </a:prstGeom>
        </p:spPr>
        <p:txBody>
          <a:bodyPr wrap="square">
            <a:spAutoFit/>
          </a:bodyPr>
          <a:lstStyle/>
          <a:p>
            <a:r>
              <a:rPr lang="en-US" sz="2000" dirty="0">
                <a:latin typeface="Calibri" panose="020F0502020204030204" pitchFamily="34" charset="0"/>
              </a:rPr>
              <a:t>OAC5 – Controls an AC signal using logic levels</a:t>
            </a:r>
            <a:r>
              <a:rPr lang="en-US" sz="2000" dirty="0" smtClean="0">
                <a:latin typeface="Calibri" panose="020F0502020204030204" pitchFamily="34" charset="0"/>
              </a:rPr>
              <a:t>. Current flowing through the LED energized a photo transistor.  A </a:t>
            </a:r>
            <a:r>
              <a:rPr lang="en-US" sz="2000" dirty="0" err="1" smtClean="0">
                <a:latin typeface="Calibri" panose="020F0502020204030204" pitchFamily="34" charset="0"/>
              </a:rPr>
              <a:t>triac</a:t>
            </a:r>
            <a:r>
              <a:rPr lang="en-US" sz="2000" dirty="0" smtClean="0">
                <a:latin typeface="Calibri" panose="020F0502020204030204" pitchFamily="34" charset="0"/>
              </a:rPr>
              <a:t> is energized using a zero voltage detection circuit.  The zero detection circuits used to energize the device only while the current is low, this helps to reduce spikes when turning the device on or off.</a:t>
            </a:r>
            <a:endParaRPr lang="en-US" sz="2000" dirty="0">
              <a:latin typeface="Calibri" panose="020F0502020204030204" pitchFamily="34" charset="0"/>
            </a:endParaRPr>
          </a:p>
        </p:txBody>
      </p:sp>
      <p:pic>
        <p:nvPicPr>
          <p:cNvPr id="3" name="Picture 2"/>
          <p:cNvPicPr>
            <a:picLocks noChangeAspect="1"/>
          </p:cNvPicPr>
          <p:nvPr/>
        </p:nvPicPr>
        <p:blipFill>
          <a:blip r:embed="rId2"/>
          <a:stretch>
            <a:fillRect/>
          </a:stretch>
        </p:blipFill>
        <p:spPr>
          <a:xfrm>
            <a:off x="8650514" y="1543983"/>
            <a:ext cx="2631066" cy="1921755"/>
          </a:xfrm>
          <a:prstGeom prst="rect">
            <a:avLst/>
          </a:prstGeom>
        </p:spPr>
      </p:pic>
      <p:pic>
        <p:nvPicPr>
          <p:cNvPr id="4" name="Picture 3"/>
          <p:cNvPicPr>
            <a:picLocks noChangeAspect="1"/>
          </p:cNvPicPr>
          <p:nvPr/>
        </p:nvPicPr>
        <p:blipFill>
          <a:blip r:embed="rId3"/>
          <a:stretch>
            <a:fillRect/>
          </a:stretch>
        </p:blipFill>
        <p:spPr>
          <a:xfrm>
            <a:off x="373200" y="1683704"/>
            <a:ext cx="7456823" cy="3882102"/>
          </a:xfrm>
          <a:prstGeom prst="rect">
            <a:avLst/>
          </a:prstGeom>
        </p:spPr>
      </p:pic>
      <p:pic>
        <p:nvPicPr>
          <p:cNvPr id="8" name="Picture 3"/>
          <p:cNvPicPr>
            <a:picLocks noChangeAspect="1" noChangeArrowheads="1"/>
          </p:cNvPicPr>
          <p:nvPr/>
        </p:nvPicPr>
        <p:blipFill>
          <a:blip r:embed="rId4" cstate="print"/>
          <a:srcRect/>
          <a:stretch>
            <a:fillRect/>
          </a:stretch>
        </p:blipFill>
        <p:spPr bwMode="auto">
          <a:xfrm>
            <a:off x="6096000" y="4030107"/>
            <a:ext cx="5570363" cy="1930972"/>
          </a:xfrm>
          <a:prstGeom prst="rect">
            <a:avLst/>
          </a:prstGeom>
          <a:noFill/>
          <a:ln w="9525">
            <a:noFill/>
            <a:miter lim="800000"/>
            <a:headEnd/>
            <a:tailEnd/>
          </a:ln>
        </p:spPr>
      </p:pic>
      <p:sp>
        <p:nvSpPr>
          <p:cNvPr id="9" name="TextBox 8"/>
          <p:cNvSpPr txBox="1"/>
          <p:nvPr/>
        </p:nvSpPr>
        <p:spPr>
          <a:xfrm>
            <a:off x="2017108" y="5117111"/>
            <a:ext cx="3361037" cy="646331"/>
          </a:xfrm>
          <a:prstGeom prst="rect">
            <a:avLst/>
          </a:prstGeom>
          <a:noFill/>
        </p:spPr>
        <p:txBody>
          <a:bodyPr wrap="square" rtlCol="0">
            <a:spAutoFit/>
          </a:bodyPr>
          <a:lstStyle/>
          <a:p>
            <a:r>
              <a:rPr lang="en-US" dirty="0" smtClean="0">
                <a:solidFill>
                  <a:srgbClr val="FF0000"/>
                </a:solidFill>
              </a:rPr>
              <a:t>This is the most common type of SSR?  T/F?</a:t>
            </a:r>
            <a:endParaRPr lang="en-US" dirty="0">
              <a:solidFill>
                <a:srgbClr val="FF0000"/>
              </a:solidFill>
            </a:endParaRPr>
          </a:p>
        </p:txBody>
      </p:sp>
      <p:sp>
        <p:nvSpPr>
          <p:cNvPr id="10" name="TextBox 9"/>
          <p:cNvSpPr txBox="1"/>
          <p:nvPr/>
        </p:nvSpPr>
        <p:spPr>
          <a:xfrm>
            <a:off x="2017107" y="5763442"/>
            <a:ext cx="3361037" cy="646331"/>
          </a:xfrm>
          <a:prstGeom prst="rect">
            <a:avLst/>
          </a:prstGeom>
          <a:noFill/>
        </p:spPr>
        <p:txBody>
          <a:bodyPr wrap="square" rtlCol="0">
            <a:spAutoFit/>
          </a:bodyPr>
          <a:lstStyle/>
          <a:p>
            <a:r>
              <a:rPr lang="en-US" dirty="0" smtClean="0">
                <a:solidFill>
                  <a:srgbClr val="FF0000"/>
                </a:solidFill>
              </a:rPr>
              <a:t>Why is the transistor required on the Arduino?</a:t>
            </a:r>
            <a:endParaRPr lang="en-US" dirty="0">
              <a:solidFill>
                <a:srgbClr val="FF0000"/>
              </a:solidFill>
            </a:endParaRPr>
          </a:p>
        </p:txBody>
      </p:sp>
    </p:spTree>
    <p:extLst>
      <p:ext uri="{BB962C8B-B14F-4D97-AF65-F5344CB8AC3E}">
        <p14:creationId xmlns:p14="http://schemas.microsoft.com/office/powerpoint/2010/main" val="6641005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82</a:t>
            </a:fld>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pic>
        <p:nvPicPr>
          <p:cNvPr id="4" name="Picture 3"/>
          <p:cNvPicPr>
            <a:picLocks noChangeAspect="1"/>
          </p:cNvPicPr>
          <p:nvPr/>
        </p:nvPicPr>
        <p:blipFill>
          <a:blip r:embed="rId2"/>
          <a:stretch>
            <a:fillRect/>
          </a:stretch>
        </p:blipFill>
        <p:spPr>
          <a:xfrm>
            <a:off x="1394218" y="798354"/>
            <a:ext cx="9956789" cy="4776207"/>
          </a:xfrm>
          <a:prstGeom prst="rect">
            <a:avLst/>
          </a:prstGeom>
        </p:spPr>
      </p:pic>
      <p:pic>
        <p:nvPicPr>
          <p:cNvPr id="8" name="Picture 2"/>
          <p:cNvPicPr>
            <a:picLocks noChangeAspect="1" noChangeArrowheads="1"/>
          </p:cNvPicPr>
          <p:nvPr/>
        </p:nvPicPr>
        <p:blipFill>
          <a:blip r:embed="rId3" cstate="print"/>
          <a:srcRect/>
          <a:stretch>
            <a:fillRect/>
          </a:stretch>
        </p:blipFill>
        <p:spPr bwMode="auto">
          <a:xfrm>
            <a:off x="879565" y="4591537"/>
            <a:ext cx="4022661" cy="1556262"/>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5712823" y="4495108"/>
            <a:ext cx="2146663" cy="1559977"/>
          </a:xfrm>
          <a:prstGeom prst="rect">
            <a:avLst/>
          </a:prstGeom>
        </p:spPr>
      </p:pic>
      <p:sp>
        <p:nvSpPr>
          <p:cNvPr id="7" name="Rectangle 6"/>
          <p:cNvSpPr/>
          <p:nvPr/>
        </p:nvSpPr>
        <p:spPr>
          <a:xfrm>
            <a:off x="1394218" y="168603"/>
            <a:ext cx="9128416" cy="1015663"/>
          </a:xfrm>
          <a:prstGeom prst="rect">
            <a:avLst/>
          </a:prstGeom>
        </p:spPr>
        <p:txBody>
          <a:bodyPr wrap="square">
            <a:spAutoFit/>
          </a:bodyPr>
          <a:lstStyle/>
          <a:p>
            <a:r>
              <a:rPr lang="en-US" sz="2000" dirty="0">
                <a:latin typeface="Calibri" panose="020F0502020204030204" pitchFamily="34" charset="0"/>
              </a:rPr>
              <a:t>IAC5 – Measures an AC input voltage </a:t>
            </a:r>
            <a:r>
              <a:rPr lang="en-US" sz="2000" dirty="0" smtClean="0">
                <a:latin typeface="Calibri" panose="020F0502020204030204" pitchFamily="34" charset="0"/>
              </a:rPr>
              <a:t>and converts </a:t>
            </a:r>
            <a:r>
              <a:rPr lang="en-US" sz="2000" dirty="0">
                <a:latin typeface="Calibri" panose="020F0502020204030204" pitchFamily="34" charset="0"/>
              </a:rPr>
              <a:t>it to a logic level</a:t>
            </a:r>
            <a:r>
              <a:rPr lang="en-US" sz="2000" dirty="0" smtClean="0">
                <a:latin typeface="Calibri" panose="020F0502020204030204" pitchFamily="34" charset="0"/>
              </a:rPr>
              <a:t>. The AC is converted to DC using a bridge rectifier.  The DC current activates an led which then turns on an LED and transistor causing the logic level to change.</a:t>
            </a:r>
            <a:endParaRPr lang="en-US" sz="2000" dirty="0">
              <a:latin typeface="Calibri" panose="020F0502020204030204" pitchFamily="34" charset="0"/>
            </a:endParaRPr>
          </a:p>
        </p:txBody>
      </p:sp>
      <p:sp>
        <p:nvSpPr>
          <p:cNvPr id="9" name="TextBox 8"/>
          <p:cNvSpPr txBox="1"/>
          <p:nvPr/>
        </p:nvSpPr>
        <p:spPr>
          <a:xfrm>
            <a:off x="8420491" y="5370949"/>
            <a:ext cx="3361037" cy="646331"/>
          </a:xfrm>
          <a:prstGeom prst="rect">
            <a:avLst/>
          </a:prstGeom>
          <a:noFill/>
        </p:spPr>
        <p:txBody>
          <a:bodyPr wrap="square" rtlCol="0">
            <a:spAutoFit/>
          </a:bodyPr>
          <a:lstStyle/>
          <a:p>
            <a:r>
              <a:rPr lang="en-US" dirty="0" smtClean="0">
                <a:solidFill>
                  <a:srgbClr val="FF0000"/>
                </a:solidFill>
              </a:rPr>
              <a:t>What is the purpose of the bridge rectifier?</a:t>
            </a:r>
            <a:endParaRPr lang="en-US" dirty="0">
              <a:solidFill>
                <a:srgbClr val="FF0000"/>
              </a:solidFill>
            </a:endParaRPr>
          </a:p>
        </p:txBody>
      </p:sp>
    </p:spTree>
    <p:extLst>
      <p:ext uri="{BB962C8B-B14F-4D97-AF65-F5344CB8AC3E}">
        <p14:creationId xmlns:p14="http://schemas.microsoft.com/office/powerpoint/2010/main" val="33761929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83</a:t>
            </a:fld>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sp>
        <p:nvSpPr>
          <p:cNvPr id="7" name="Rectangle 6"/>
          <p:cNvSpPr/>
          <p:nvPr/>
        </p:nvSpPr>
        <p:spPr>
          <a:xfrm>
            <a:off x="1524000" y="194798"/>
            <a:ext cx="8084234" cy="400110"/>
          </a:xfrm>
          <a:prstGeom prst="rect">
            <a:avLst/>
          </a:prstGeom>
        </p:spPr>
        <p:txBody>
          <a:bodyPr wrap="square">
            <a:spAutoFit/>
          </a:bodyPr>
          <a:lstStyle/>
          <a:p>
            <a:r>
              <a:rPr lang="en-US" sz="2000" dirty="0">
                <a:latin typeface="Calibri" panose="020F0502020204030204" pitchFamily="34" charset="0"/>
              </a:rPr>
              <a:t>IDC5 – Measures an DC input voltage and converts it to a logic level.</a:t>
            </a:r>
          </a:p>
        </p:txBody>
      </p:sp>
      <p:pic>
        <p:nvPicPr>
          <p:cNvPr id="3" name="Picture 2"/>
          <p:cNvPicPr>
            <a:picLocks noChangeAspect="1"/>
          </p:cNvPicPr>
          <p:nvPr/>
        </p:nvPicPr>
        <p:blipFill>
          <a:blip r:embed="rId2"/>
          <a:stretch>
            <a:fillRect/>
          </a:stretch>
        </p:blipFill>
        <p:spPr>
          <a:xfrm>
            <a:off x="813617" y="703946"/>
            <a:ext cx="3091305" cy="2325089"/>
          </a:xfrm>
          <a:prstGeom prst="rect">
            <a:avLst/>
          </a:prstGeom>
        </p:spPr>
      </p:pic>
      <p:pic>
        <p:nvPicPr>
          <p:cNvPr id="8" name="Picture 3"/>
          <p:cNvPicPr>
            <a:picLocks noChangeAspect="1" noChangeArrowheads="1"/>
          </p:cNvPicPr>
          <p:nvPr/>
        </p:nvPicPr>
        <p:blipFill>
          <a:blip r:embed="rId3" cstate="print"/>
          <a:srcRect/>
          <a:stretch>
            <a:fillRect/>
          </a:stretch>
        </p:blipFill>
        <p:spPr bwMode="auto">
          <a:xfrm>
            <a:off x="5131827" y="778975"/>
            <a:ext cx="5379896" cy="2206910"/>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1861548" y="3072186"/>
            <a:ext cx="8220075" cy="3466727"/>
          </a:xfrm>
          <a:prstGeom prst="rect">
            <a:avLst/>
          </a:prstGeom>
        </p:spPr>
      </p:pic>
      <p:sp>
        <p:nvSpPr>
          <p:cNvPr id="9" name="TextBox 8"/>
          <p:cNvSpPr txBox="1"/>
          <p:nvPr/>
        </p:nvSpPr>
        <p:spPr>
          <a:xfrm>
            <a:off x="855218" y="5411445"/>
            <a:ext cx="3361037" cy="923330"/>
          </a:xfrm>
          <a:prstGeom prst="rect">
            <a:avLst/>
          </a:prstGeom>
          <a:noFill/>
          <a:ln w="15875">
            <a:solidFill>
              <a:schemeClr val="accent1"/>
            </a:solidFill>
          </a:ln>
        </p:spPr>
        <p:txBody>
          <a:bodyPr wrap="square" rtlCol="0">
            <a:spAutoFit/>
          </a:bodyPr>
          <a:lstStyle/>
          <a:p>
            <a:r>
              <a:rPr lang="en-US" dirty="0" smtClean="0">
                <a:solidFill>
                  <a:srgbClr val="FF0000"/>
                </a:solidFill>
              </a:rPr>
              <a:t>How much power is dissipated by the load when the supply is 24 volts and the load is 40 ohms?</a:t>
            </a:r>
            <a:endParaRPr lang="en-US" dirty="0">
              <a:solidFill>
                <a:srgbClr val="FF0000"/>
              </a:solidFill>
            </a:endParaRPr>
          </a:p>
        </p:txBody>
      </p:sp>
      <p:sp>
        <p:nvSpPr>
          <p:cNvPr id="10" name="TextBox 9"/>
          <p:cNvSpPr txBox="1"/>
          <p:nvPr/>
        </p:nvSpPr>
        <p:spPr>
          <a:xfrm>
            <a:off x="855218" y="3138073"/>
            <a:ext cx="4034023" cy="646331"/>
          </a:xfrm>
          <a:prstGeom prst="rect">
            <a:avLst/>
          </a:prstGeom>
          <a:noFill/>
          <a:ln w="22225">
            <a:solidFill>
              <a:schemeClr val="accent1"/>
            </a:solidFill>
          </a:ln>
        </p:spPr>
        <p:txBody>
          <a:bodyPr wrap="square" rtlCol="0">
            <a:spAutoFit/>
          </a:bodyPr>
          <a:lstStyle/>
          <a:p>
            <a:r>
              <a:rPr lang="en-US" dirty="0" smtClean="0">
                <a:solidFill>
                  <a:srgbClr val="FF0000"/>
                </a:solidFill>
              </a:rPr>
              <a:t>This device can be used to interface an Arduino input to a PLC output? T/F</a:t>
            </a:r>
            <a:endParaRPr lang="en-US" dirty="0">
              <a:solidFill>
                <a:srgbClr val="FF0000"/>
              </a:solidFill>
            </a:endParaRPr>
          </a:p>
        </p:txBody>
      </p:sp>
    </p:spTree>
    <p:extLst>
      <p:ext uri="{BB962C8B-B14F-4D97-AF65-F5344CB8AC3E}">
        <p14:creationId xmlns:p14="http://schemas.microsoft.com/office/powerpoint/2010/main" val="21504944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84</a:t>
            </a:fld>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sp>
        <p:nvSpPr>
          <p:cNvPr id="7" name="Rectangle 6"/>
          <p:cNvSpPr/>
          <p:nvPr/>
        </p:nvSpPr>
        <p:spPr>
          <a:xfrm>
            <a:off x="807720" y="128152"/>
            <a:ext cx="4572000" cy="707886"/>
          </a:xfrm>
          <a:prstGeom prst="rect">
            <a:avLst/>
          </a:prstGeom>
        </p:spPr>
        <p:txBody>
          <a:bodyPr>
            <a:spAutoFit/>
          </a:bodyPr>
          <a:lstStyle/>
          <a:p>
            <a:r>
              <a:rPr lang="en-US" sz="2000" dirty="0">
                <a:latin typeface="Calibri" panose="020F0502020204030204" pitchFamily="34" charset="0"/>
              </a:rPr>
              <a:t>ODC5 – Controls A DC voltage using logic levels.</a:t>
            </a:r>
          </a:p>
        </p:txBody>
      </p:sp>
      <p:pic>
        <p:nvPicPr>
          <p:cNvPr id="3" name="Picture 2"/>
          <p:cNvPicPr>
            <a:picLocks noChangeAspect="1"/>
          </p:cNvPicPr>
          <p:nvPr/>
        </p:nvPicPr>
        <p:blipFill>
          <a:blip r:embed="rId2"/>
          <a:stretch>
            <a:fillRect/>
          </a:stretch>
        </p:blipFill>
        <p:spPr>
          <a:xfrm>
            <a:off x="8671242" y="702526"/>
            <a:ext cx="2735127" cy="2131167"/>
          </a:xfrm>
          <a:prstGeom prst="rect">
            <a:avLst/>
          </a:prstGeom>
        </p:spPr>
      </p:pic>
      <p:pic>
        <p:nvPicPr>
          <p:cNvPr id="4" name="Picture 3"/>
          <p:cNvPicPr>
            <a:picLocks noChangeAspect="1"/>
          </p:cNvPicPr>
          <p:nvPr/>
        </p:nvPicPr>
        <p:blipFill>
          <a:blip r:embed="rId3"/>
          <a:stretch>
            <a:fillRect/>
          </a:stretch>
        </p:blipFill>
        <p:spPr>
          <a:xfrm>
            <a:off x="878223" y="1650364"/>
            <a:ext cx="7501030" cy="3785221"/>
          </a:xfrm>
          <a:prstGeom prst="rect">
            <a:avLst/>
          </a:prstGeom>
        </p:spPr>
      </p:pic>
      <p:pic>
        <p:nvPicPr>
          <p:cNvPr id="8" name="Picture 3"/>
          <p:cNvPicPr>
            <a:picLocks noChangeAspect="1" noChangeArrowheads="1"/>
          </p:cNvPicPr>
          <p:nvPr/>
        </p:nvPicPr>
        <p:blipFill>
          <a:blip r:embed="rId4" cstate="print"/>
          <a:srcRect/>
          <a:stretch>
            <a:fillRect/>
          </a:stretch>
        </p:blipFill>
        <p:spPr bwMode="auto">
          <a:xfrm>
            <a:off x="4990011" y="3754459"/>
            <a:ext cx="5368583" cy="2263164"/>
          </a:xfrm>
          <a:prstGeom prst="rect">
            <a:avLst/>
          </a:prstGeom>
          <a:noFill/>
          <a:ln w="9525">
            <a:noFill/>
            <a:miter lim="800000"/>
            <a:headEnd/>
            <a:tailEnd/>
          </a:ln>
        </p:spPr>
      </p:pic>
      <p:sp>
        <p:nvSpPr>
          <p:cNvPr id="9" name="TextBox 8"/>
          <p:cNvSpPr txBox="1"/>
          <p:nvPr/>
        </p:nvSpPr>
        <p:spPr>
          <a:xfrm>
            <a:off x="1413201" y="5451146"/>
            <a:ext cx="3361037" cy="646331"/>
          </a:xfrm>
          <a:prstGeom prst="rect">
            <a:avLst/>
          </a:prstGeom>
          <a:noFill/>
          <a:ln w="19050">
            <a:solidFill>
              <a:schemeClr val="accent1"/>
            </a:solidFill>
          </a:ln>
        </p:spPr>
        <p:txBody>
          <a:bodyPr wrap="square" rtlCol="0">
            <a:spAutoFit/>
          </a:bodyPr>
          <a:lstStyle/>
          <a:p>
            <a:r>
              <a:rPr lang="en-US" dirty="0" smtClean="0">
                <a:solidFill>
                  <a:srgbClr val="FF0000"/>
                </a:solidFill>
              </a:rPr>
              <a:t>When are diodes required at the output?</a:t>
            </a:r>
            <a:endParaRPr lang="en-US" dirty="0">
              <a:solidFill>
                <a:srgbClr val="FF0000"/>
              </a:solidFill>
            </a:endParaRPr>
          </a:p>
        </p:txBody>
      </p:sp>
      <p:sp>
        <p:nvSpPr>
          <p:cNvPr id="10" name="TextBox 9"/>
          <p:cNvSpPr txBox="1"/>
          <p:nvPr/>
        </p:nvSpPr>
        <p:spPr>
          <a:xfrm>
            <a:off x="1937569" y="771745"/>
            <a:ext cx="4034023" cy="646331"/>
          </a:xfrm>
          <a:prstGeom prst="rect">
            <a:avLst/>
          </a:prstGeom>
          <a:noFill/>
          <a:ln w="22225">
            <a:solidFill>
              <a:schemeClr val="accent1"/>
            </a:solidFill>
          </a:ln>
        </p:spPr>
        <p:txBody>
          <a:bodyPr wrap="square" rtlCol="0">
            <a:spAutoFit/>
          </a:bodyPr>
          <a:lstStyle/>
          <a:p>
            <a:r>
              <a:rPr lang="en-US" dirty="0" smtClean="0">
                <a:solidFill>
                  <a:srgbClr val="FF0000"/>
                </a:solidFill>
              </a:rPr>
              <a:t>This device can be used to interface an Arduino output to a PLC input? T/F</a:t>
            </a:r>
            <a:endParaRPr lang="en-US" dirty="0">
              <a:solidFill>
                <a:srgbClr val="FF0000"/>
              </a:solidFill>
            </a:endParaRPr>
          </a:p>
        </p:txBody>
      </p:sp>
    </p:spTree>
    <p:extLst>
      <p:ext uri="{BB962C8B-B14F-4D97-AF65-F5344CB8AC3E}">
        <p14:creationId xmlns:p14="http://schemas.microsoft.com/office/powerpoint/2010/main" val="31348406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3040" y="271153"/>
            <a:ext cx="4565481"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Transducer Specs</a:t>
            </a:r>
          </a:p>
        </p:txBody>
      </p:sp>
      <p:sp>
        <p:nvSpPr>
          <p:cNvPr id="5" name="Slide Number Placeholder 4"/>
          <p:cNvSpPr>
            <a:spLocks noGrp="1"/>
          </p:cNvSpPr>
          <p:nvPr>
            <p:ph type="sldNum" sz="quarter" idx="12"/>
          </p:nvPr>
        </p:nvSpPr>
        <p:spPr/>
        <p:txBody>
          <a:bodyPr/>
          <a:lstStyle/>
          <a:p>
            <a:fld id="{22150E63-65CC-47B2-A18E-A3315FA4CD7F}" type="slidenum">
              <a:rPr lang="en-US" smtClean="0"/>
              <a:t>85</a:t>
            </a:fld>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pic>
        <p:nvPicPr>
          <p:cNvPr id="2" name="Picture 1"/>
          <p:cNvPicPr>
            <a:picLocks noChangeAspect="1"/>
          </p:cNvPicPr>
          <p:nvPr/>
        </p:nvPicPr>
        <p:blipFill>
          <a:blip r:embed="rId3"/>
          <a:stretch>
            <a:fillRect/>
          </a:stretch>
        </p:blipFill>
        <p:spPr>
          <a:xfrm>
            <a:off x="650039" y="1110247"/>
            <a:ext cx="4975741" cy="5121230"/>
          </a:xfrm>
          <a:prstGeom prst="rect">
            <a:avLst/>
          </a:prstGeom>
        </p:spPr>
      </p:pic>
      <p:pic>
        <p:nvPicPr>
          <p:cNvPr id="3" name="Picture 2"/>
          <p:cNvPicPr>
            <a:picLocks noChangeAspect="1"/>
          </p:cNvPicPr>
          <p:nvPr/>
        </p:nvPicPr>
        <p:blipFill>
          <a:blip r:embed="rId4"/>
          <a:stretch>
            <a:fillRect/>
          </a:stretch>
        </p:blipFill>
        <p:spPr>
          <a:xfrm>
            <a:off x="8077201" y="271153"/>
            <a:ext cx="2304196" cy="905017"/>
          </a:xfrm>
          <a:prstGeom prst="rect">
            <a:avLst/>
          </a:prstGeom>
        </p:spPr>
      </p:pic>
      <p:sp>
        <p:nvSpPr>
          <p:cNvPr id="7" name="Rectangle 6"/>
          <p:cNvSpPr/>
          <p:nvPr/>
        </p:nvSpPr>
        <p:spPr>
          <a:xfrm>
            <a:off x="5625781" y="1309140"/>
            <a:ext cx="6303622" cy="3785652"/>
          </a:xfrm>
          <a:prstGeom prst="rect">
            <a:avLst/>
          </a:prstGeom>
        </p:spPr>
        <p:txBody>
          <a:bodyPr wrap="square">
            <a:spAutoFit/>
          </a:bodyPr>
          <a:lstStyle/>
          <a:p>
            <a:r>
              <a:rPr lang="en-US" sz="2400" dirty="0">
                <a:latin typeface="Calibri" panose="020F0502020204030204" pitchFamily="34" charset="0"/>
              </a:rPr>
              <a:t>A transducer converts one signal form to another</a:t>
            </a:r>
            <a:r>
              <a:rPr lang="en-US" sz="2400" dirty="0" smtClean="0">
                <a:latin typeface="Calibri" panose="020F0502020204030204" pitchFamily="34" charset="0"/>
              </a:rPr>
              <a:t>.</a:t>
            </a:r>
          </a:p>
          <a:p>
            <a:endParaRPr lang="en-US" sz="2400" dirty="0">
              <a:latin typeface="Calibri" panose="020F0502020204030204" pitchFamily="34" charset="0"/>
            </a:endParaRPr>
          </a:p>
          <a:p>
            <a:r>
              <a:rPr lang="en-US" sz="2400" dirty="0" smtClean="0">
                <a:latin typeface="Calibri" panose="020F0502020204030204" pitchFamily="34" charset="0"/>
              </a:rPr>
              <a:t>Examples:</a:t>
            </a:r>
          </a:p>
          <a:p>
            <a:endParaRPr lang="en-US" sz="2400" dirty="0">
              <a:latin typeface="Calibri" panose="020F0502020204030204" pitchFamily="34" charset="0"/>
            </a:endParaRPr>
          </a:p>
          <a:p>
            <a:r>
              <a:rPr lang="en-US" sz="2400" dirty="0" smtClean="0">
                <a:latin typeface="Calibri" panose="020F0502020204030204" pitchFamily="34" charset="0"/>
              </a:rPr>
              <a:t>Resistance to voltage:  0-100 ohms to 0- 10 volts.</a:t>
            </a:r>
          </a:p>
          <a:p>
            <a:r>
              <a:rPr lang="en-US" sz="2400" dirty="0" smtClean="0">
                <a:latin typeface="Calibri" panose="020F0502020204030204" pitchFamily="34" charset="0"/>
              </a:rPr>
              <a:t>Voltage to current:   0-10  to 4-20 mA.</a:t>
            </a:r>
          </a:p>
          <a:p>
            <a:r>
              <a:rPr lang="en-US" sz="2400" dirty="0" smtClean="0">
                <a:latin typeface="Calibri" panose="020F0502020204030204" pitchFamily="34" charset="0"/>
              </a:rPr>
              <a:t>Current to Voltage: 4 to 20 mA  to 0 to 5 volts.</a:t>
            </a:r>
          </a:p>
          <a:p>
            <a:endParaRPr lang="en-US" sz="2400" dirty="0">
              <a:latin typeface="Calibri" panose="020F0502020204030204" pitchFamily="34" charset="0"/>
            </a:endParaRPr>
          </a:p>
          <a:p>
            <a:endParaRPr lang="en-US" sz="2400" dirty="0" smtClean="0">
              <a:latin typeface="Calibri" panose="020F0502020204030204" pitchFamily="34" charset="0"/>
            </a:endParaRPr>
          </a:p>
          <a:p>
            <a:endParaRPr lang="en-US" sz="2400" dirty="0">
              <a:latin typeface="Calibri" panose="020F0502020204030204" pitchFamily="34" charset="0"/>
            </a:endParaRPr>
          </a:p>
        </p:txBody>
      </p:sp>
      <p:sp>
        <p:nvSpPr>
          <p:cNvPr id="8" name="Rectangle 7"/>
          <p:cNvSpPr/>
          <p:nvPr/>
        </p:nvSpPr>
        <p:spPr>
          <a:xfrm>
            <a:off x="3245186" y="2086848"/>
            <a:ext cx="2380594" cy="512379"/>
          </a:xfrm>
          <a:prstGeom prst="rect">
            <a:avLst/>
          </a:prstGeom>
          <a:solidFill>
            <a:srgbClr val="FFFF00">
              <a:alpha val="22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37909" y="3216871"/>
            <a:ext cx="2380594" cy="512379"/>
          </a:xfrm>
          <a:prstGeom prst="rect">
            <a:avLst/>
          </a:prstGeom>
          <a:solidFill>
            <a:srgbClr val="FFFF00">
              <a:alpha val="22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948083" y="5016803"/>
            <a:ext cx="3361037" cy="646331"/>
          </a:xfrm>
          <a:prstGeom prst="rect">
            <a:avLst/>
          </a:prstGeom>
          <a:noFill/>
        </p:spPr>
        <p:txBody>
          <a:bodyPr wrap="square" rtlCol="0">
            <a:spAutoFit/>
          </a:bodyPr>
          <a:lstStyle/>
          <a:p>
            <a:r>
              <a:rPr lang="en-US" dirty="0" smtClean="0">
                <a:solidFill>
                  <a:srgbClr val="FF0000"/>
                </a:solidFill>
              </a:rPr>
              <a:t>List 5 common instrumentation signals ranges?</a:t>
            </a:r>
            <a:endParaRPr lang="en-US" dirty="0">
              <a:solidFill>
                <a:srgbClr val="FF0000"/>
              </a:solidFill>
            </a:endParaRPr>
          </a:p>
        </p:txBody>
      </p:sp>
      <p:sp>
        <p:nvSpPr>
          <p:cNvPr id="11" name="TextBox 10"/>
          <p:cNvSpPr txBox="1"/>
          <p:nvPr/>
        </p:nvSpPr>
        <p:spPr>
          <a:xfrm>
            <a:off x="5948083" y="4102971"/>
            <a:ext cx="3361037" cy="646331"/>
          </a:xfrm>
          <a:prstGeom prst="rect">
            <a:avLst/>
          </a:prstGeom>
          <a:noFill/>
        </p:spPr>
        <p:txBody>
          <a:bodyPr wrap="square" rtlCol="0">
            <a:spAutoFit/>
          </a:bodyPr>
          <a:lstStyle/>
          <a:p>
            <a:r>
              <a:rPr lang="en-US" dirty="0" smtClean="0">
                <a:solidFill>
                  <a:srgbClr val="FF0000"/>
                </a:solidFill>
              </a:rPr>
              <a:t>What power supply voltage is required for this device?</a:t>
            </a:r>
            <a:endParaRPr lang="en-US" dirty="0">
              <a:solidFill>
                <a:srgbClr val="FF0000"/>
              </a:solidFill>
            </a:endParaRPr>
          </a:p>
        </p:txBody>
      </p:sp>
    </p:spTree>
    <p:extLst>
      <p:ext uri="{BB962C8B-B14F-4D97-AF65-F5344CB8AC3E}">
        <p14:creationId xmlns:p14="http://schemas.microsoft.com/office/powerpoint/2010/main" val="58936842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2150E63-65CC-47B2-A18E-A3315FA4CD7F}" type="slidenum">
              <a:rPr lang="en-US" smtClean="0"/>
              <a:t>86</a:t>
            </a:fld>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pic>
        <p:nvPicPr>
          <p:cNvPr id="2" name="Picture 1"/>
          <p:cNvPicPr>
            <a:picLocks noChangeAspect="1"/>
          </p:cNvPicPr>
          <p:nvPr/>
        </p:nvPicPr>
        <p:blipFill>
          <a:blip r:embed="rId3"/>
          <a:stretch>
            <a:fillRect/>
          </a:stretch>
        </p:blipFill>
        <p:spPr>
          <a:xfrm>
            <a:off x="1840529" y="162222"/>
            <a:ext cx="4076700" cy="5762625"/>
          </a:xfrm>
          <a:prstGeom prst="rect">
            <a:avLst/>
          </a:prstGeom>
        </p:spPr>
      </p:pic>
      <p:pic>
        <p:nvPicPr>
          <p:cNvPr id="3" name="Picture 2"/>
          <p:cNvPicPr>
            <a:picLocks noChangeAspect="1"/>
          </p:cNvPicPr>
          <p:nvPr/>
        </p:nvPicPr>
        <p:blipFill>
          <a:blip r:embed="rId4"/>
          <a:stretch>
            <a:fillRect/>
          </a:stretch>
        </p:blipFill>
        <p:spPr>
          <a:xfrm>
            <a:off x="5592739" y="986847"/>
            <a:ext cx="4319942" cy="822846"/>
          </a:xfrm>
          <a:prstGeom prst="rect">
            <a:avLst/>
          </a:prstGeom>
        </p:spPr>
      </p:pic>
      <p:pic>
        <p:nvPicPr>
          <p:cNvPr id="7" name="Picture 6"/>
          <p:cNvPicPr>
            <a:picLocks noChangeAspect="1"/>
          </p:cNvPicPr>
          <p:nvPr/>
        </p:nvPicPr>
        <p:blipFill>
          <a:blip r:embed="rId5"/>
          <a:stretch>
            <a:fillRect/>
          </a:stretch>
        </p:blipFill>
        <p:spPr>
          <a:xfrm>
            <a:off x="6758765" y="162221"/>
            <a:ext cx="2852597" cy="877722"/>
          </a:xfrm>
          <a:prstGeom prst="rect">
            <a:avLst/>
          </a:prstGeom>
        </p:spPr>
      </p:pic>
      <p:sp>
        <p:nvSpPr>
          <p:cNvPr id="8" name="Rectangle 7"/>
          <p:cNvSpPr/>
          <p:nvPr/>
        </p:nvSpPr>
        <p:spPr>
          <a:xfrm>
            <a:off x="5430494" y="1785406"/>
            <a:ext cx="4644432" cy="3785652"/>
          </a:xfrm>
          <a:prstGeom prst="rect">
            <a:avLst/>
          </a:prstGeom>
        </p:spPr>
        <p:txBody>
          <a:bodyPr wrap="square">
            <a:spAutoFit/>
          </a:bodyPr>
          <a:lstStyle/>
          <a:p>
            <a:r>
              <a:rPr lang="en-US" sz="2400" dirty="0">
                <a:latin typeface="Calibri" panose="020F0502020204030204" pitchFamily="34" charset="0"/>
              </a:rPr>
              <a:t>A set of jumpers are used to select the input and output signal range. Examples:</a:t>
            </a:r>
          </a:p>
          <a:p>
            <a:endParaRPr lang="en-US" sz="2400" dirty="0">
              <a:latin typeface="Calibri" panose="020F0502020204030204" pitchFamily="34" charset="0"/>
            </a:endParaRPr>
          </a:p>
          <a:p>
            <a:r>
              <a:rPr lang="en-US" sz="2400" dirty="0">
                <a:latin typeface="Calibri" panose="020F0502020204030204" pitchFamily="34" charset="0"/>
              </a:rPr>
              <a:t>0-20 mA</a:t>
            </a:r>
          </a:p>
          <a:p>
            <a:r>
              <a:rPr lang="en-US" sz="2400" dirty="0">
                <a:latin typeface="Calibri" panose="020F0502020204030204" pitchFamily="34" charset="0"/>
              </a:rPr>
              <a:t>4-20 mA</a:t>
            </a:r>
          </a:p>
          <a:p>
            <a:r>
              <a:rPr lang="en-US" sz="2400" dirty="0">
                <a:latin typeface="Calibri" panose="020F0502020204030204" pitchFamily="34" charset="0"/>
              </a:rPr>
              <a:t>0 – 10 VDC</a:t>
            </a:r>
          </a:p>
          <a:p>
            <a:r>
              <a:rPr lang="en-US" sz="2400" dirty="0">
                <a:latin typeface="Calibri" panose="020F0502020204030204" pitchFamily="34" charset="0"/>
              </a:rPr>
              <a:t>2-10 VDC</a:t>
            </a:r>
          </a:p>
          <a:p>
            <a:r>
              <a:rPr lang="en-US" sz="2400" dirty="0">
                <a:latin typeface="Calibri" panose="020F0502020204030204" pitchFamily="34" charset="0"/>
              </a:rPr>
              <a:t>0-5 VDC</a:t>
            </a:r>
          </a:p>
          <a:p>
            <a:r>
              <a:rPr lang="en-US" sz="2400" dirty="0">
                <a:latin typeface="Calibri" panose="020F0502020204030204" pitchFamily="34" charset="0"/>
              </a:rPr>
              <a:t>1-5 VDC</a:t>
            </a:r>
            <a:endParaRPr lang="en-US" sz="2400" dirty="0"/>
          </a:p>
        </p:txBody>
      </p:sp>
      <p:sp>
        <p:nvSpPr>
          <p:cNvPr id="11" name="TextBox 10"/>
          <p:cNvSpPr txBox="1"/>
          <p:nvPr/>
        </p:nvSpPr>
        <p:spPr>
          <a:xfrm>
            <a:off x="7109254" y="2971212"/>
            <a:ext cx="3361037" cy="923330"/>
          </a:xfrm>
          <a:prstGeom prst="rect">
            <a:avLst/>
          </a:prstGeom>
          <a:noFill/>
        </p:spPr>
        <p:txBody>
          <a:bodyPr wrap="square" rtlCol="0">
            <a:spAutoFit/>
          </a:bodyPr>
          <a:lstStyle/>
          <a:p>
            <a:r>
              <a:rPr lang="en-US" dirty="0" smtClean="0">
                <a:solidFill>
                  <a:srgbClr val="FF0000"/>
                </a:solidFill>
              </a:rPr>
              <a:t>Circle the setting to select an input of 4-20 mA and an output of 2-10 volts?</a:t>
            </a:r>
            <a:endParaRPr lang="en-US" dirty="0">
              <a:solidFill>
                <a:srgbClr val="FF0000"/>
              </a:solidFill>
            </a:endParaRPr>
          </a:p>
        </p:txBody>
      </p:sp>
    </p:spTree>
    <p:extLst>
      <p:ext uri="{BB962C8B-B14F-4D97-AF65-F5344CB8AC3E}">
        <p14:creationId xmlns:p14="http://schemas.microsoft.com/office/powerpoint/2010/main" val="20953575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0834" y="242701"/>
            <a:ext cx="6153928" cy="830997"/>
          </a:xfrm>
          <a:prstGeom prst="rect">
            <a:avLst/>
          </a:prstGeom>
          <a:noFill/>
        </p:spPr>
        <p:txBody>
          <a:bodyPr wrap="non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Omega T/C Transducer</a:t>
            </a:r>
          </a:p>
        </p:txBody>
      </p:sp>
      <p:sp>
        <p:nvSpPr>
          <p:cNvPr id="5" name="Slide Number Placeholder 4"/>
          <p:cNvSpPr>
            <a:spLocks noGrp="1"/>
          </p:cNvSpPr>
          <p:nvPr>
            <p:ph type="sldNum" sz="quarter" idx="12"/>
          </p:nvPr>
        </p:nvSpPr>
        <p:spPr/>
        <p:txBody>
          <a:bodyPr/>
          <a:lstStyle/>
          <a:p>
            <a:fld id="{22150E63-65CC-47B2-A18E-A3315FA4CD7F}" type="slidenum">
              <a:rPr lang="en-US" smtClean="0"/>
              <a:t>87</a:t>
            </a:fld>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pic>
        <p:nvPicPr>
          <p:cNvPr id="2" name="Picture 1"/>
          <p:cNvPicPr>
            <a:picLocks noChangeAspect="1"/>
          </p:cNvPicPr>
          <p:nvPr/>
        </p:nvPicPr>
        <p:blipFill>
          <a:blip r:embed="rId3"/>
          <a:stretch>
            <a:fillRect/>
          </a:stretch>
        </p:blipFill>
        <p:spPr>
          <a:xfrm>
            <a:off x="4650639" y="1454384"/>
            <a:ext cx="1965308" cy="3806971"/>
          </a:xfrm>
          <a:prstGeom prst="rect">
            <a:avLst/>
          </a:prstGeom>
        </p:spPr>
      </p:pic>
      <p:pic>
        <p:nvPicPr>
          <p:cNvPr id="8" name="Picture 7"/>
          <p:cNvPicPr>
            <a:picLocks noChangeAspect="1"/>
          </p:cNvPicPr>
          <p:nvPr/>
        </p:nvPicPr>
        <p:blipFill>
          <a:blip r:embed="rId4"/>
          <a:stretch>
            <a:fillRect/>
          </a:stretch>
        </p:blipFill>
        <p:spPr>
          <a:xfrm>
            <a:off x="6615948" y="1108668"/>
            <a:ext cx="3955691" cy="3231321"/>
          </a:xfrm>
          <a:prstGeom prst="rect">
            <a:avLst/>
          </a:prstGeom>
        </p:spPr>
      </p:pic>
      <p:pic>
        <p:nvPicPr>
          <p:cNvPr id="9" name="Picture 8"/>
          <p:cNvPicPr>
            <a:picLocks noChangeAspect="1"/>
          </p:cNvPicPr>
          <p:nvPr/>
        </p:nvPicPr>
        <p:blipFill>
          <a:blip r:embed="rId5"/>
          <a:stretch>
            <a:fillRect/>
          </a:stretch>
        </p:blipFill>
        <p:spPr>
          <a:xfrm>
            <a:off x="7935676" y="4452139"/>
            <a:ext cx="2275125" cy="1108394"/>
          </a:xfrm>
          <a:prstGeom prst="rect">
            <a:avLst/>
          </a:prstGeom>
        </p:spPr>
      </p:pic>
      <p:sp>
        <p:nvSpPr>
          <p:cNvPr id="3" name="Rectangle 2"/>
          <p:cNvSpPr/>
          <p:nvPr/>
        </p:nvSpPr>
        <p:spPr>
          <a:xfrm>
            <a:off x="1815790" y="1037369"/>
            <a:ext cx="2832410" cy="5078313"/>
          </a:xfrm>
          <a:prstGeom prst="rect">
            <a:avLst/>
          </a:prstGeom>
        </p:spPr>
        <p:txBody>
          <a:bodyPr wrap="square">
            <a:spAutoFit/>
          </a:bodyPr>
          <a:lstStyle/>
          <a:p>
            <a:r>
              <a:rPr lang="en-US" dirty="0">
                <a:latin typeface="Calibri" panose="020F0502020204030204" pitchFamily="34" charset="0"/>
              </a:rPr>
              <a:t>This converter is powered by</a:t>
            </a:r>
          </a:p>
          <a:p>
            <a:r>
              <a:rPr lang="en-US" dirty="0">
                <a:latin typeface="Calibri" panose="020F0502020204030204" pitchFamily="34" charset="0"/>
              </a:rPr>
              <a:t>24 VDC.</a:t>
            </a:r>
          </a:p>
          <a:p>
            <a:endParaRPr lang="en-US" dirty="0">
              <a:latin typeface="Calibri" panose="020F0502020204030204" pitchFamily="34" charset="0"/>
            </a:endParaRPr>
          </a:p>
          <a:p>
            <a:r>
              <a:rPr lang="en-US" dirty="0">
                <a:latin typeface="Calibri" panose="020F0502020204030204" pitchFamily="34" charset="0"/>
              </a:rPr>
              <a:t>The input can be a type “K”, “T” or “J” thermocouple selected using jumpers.</a:t>
            </a:r>
          </a:p>
          <a:p>
            <a:endParaRPr lang="en-US" dirty="0">
              <a:latin typeface="Calibri" panose="020F0502020204030204" pitchFamily="34" charset="0"/>
            </a:endParaRPr>
          </a:p>
          <a:p>
            <a:r>
              <a:rPr lang="en-US" dirty="0">
                <a:latin typeface="Calibri" panose="020F0502020204030204" pitchFamily="34" charset="0"/>
              </a:rPr>
              <a:t>The device includes cold junction compensation.</a:t>
            </a:r>
          </a:p>
          <a:p>
            <a:endParaRPr lang="en-US" dirty="0">
              <a:latin typeface="Calibri" panose="020F0502020204030204" pitchFamily="34" charset="0"/>
            </a:endParaRPr>
          </a:p>
          <a:p>
            <a:r>
              <a:rPr lang="en-US" dirty="0">
                <a:latin typeface="Calibri" panose="020F0502020204030204" pitchFamily="34" charset="0"/>
              </a:rPr>
              <a:t>The output is jumper selectable for 4 to 20 mA or 0 to 10 volts.</a:t>
            </a:r>
          </a:p>
          <a:p>
            <a:endParaRPr lang="en-US" dirty="0">
              <a:latin typeface="Calibri" panose="020F0502020204030204" pitchFamily="34" charset="0"/>
            </a:endParaRPr>
          </a:p>
          <a:p>
            <a:r>
              <a:rPr lang="en-US" dirty="0">
                <a:latin typeface="Calibri" panose="020F0502020204030204" pitchFamily="34" charset="0"/>
              </a:rPr>
              <a:t>The device is calibrated using zero and span adjustments.</a:t>
            </a:r>
            <a:endParaRPr lang="en-US" dirty="0"/>
          </a:p>
        </p:txBody>
      </p:sp>
      <p:sp>
        <p:nvSpPr>
          <p:cNvPr id="10" name="TextBox 9"/>
          <p:cNvSpPr txBox="1"/>
          <p:nvPr/>
        </p:nvSpPr>
        <p:spPr>
          <a:xfrm>
            <a:off x="4287410" y="5248427"/>
            <a:ext cx="3587963" cy="646331"/>
          </a:xfrm>
          <a:prstGeom prst="rect">
            <a:avLst/>
          </a:prstGeom>
          <a:noFill/>
        </p:spPr>
        <p:txBody>
          <a:bodyPr wrap="square" rtlCol="0">
            <a:spAutoFit/>
          </a:bodyPr>
          <a:lstStyle/>
          <a:p>
            <a:r>
              <a:rPr lang="en-US" dirty="0" smtClean="0">
                <a:solidFill>
                  <a:srgbClr val="FF0000"/>
                </a:solidFill>
              </a:rPr>
              <a:t>The _____ wire on a thermocouple is the negative signal? </a:t>
            </a:r>
            <a:endParaRPr lang="en-US" dirty="0">
              <a:solidFill>
                <a:srgbClr val="FF0000"/>
              </a:solidFill>
            </a:endParaRPr>
          </a:p>
        </p:txBody>
      </p:sp>
    </p:spTree>
    <p:extLst>
      <p:ext uri="{BB962C8B-B14F-4D97-AF65-F5344CB8AC3E}">
        <p14:creationId xmlns:p14="http://schemas.microsoft.com/office/powerpoint/2010/main" val="968277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38325" y="276225"/>
            <a:ext cx="8515350" cy="6305550"/>
          </a:xfrm>
          <a:prstGeom prst="rect">
            <a:avLst/>
          </a:prstGeom>
        </p:spPr>
      </p:pic>
      <p:pic>
        <p:nvPicPr>
          <p:cNvPr id="3" name="Picture 2"/>
          <p:cNvPicPr>
            <a:picLocks noChangeAspect="1"/>
          </p:cNvPicPr>
          <p:nvPr/>
        </p:nvPicPr>
        <p:blipFill>
          <a:blip r:embed="rId3"/>
          <a:stretch>
            <a:fillRect/>
          </a:stretch>
        </p:blipFill>
        <p:spPr>
          <a:xfrm>
            <a:off x="893290" y="5555005"/>
            <a:ext cx="2039380" cy="413977"/>
          </a:xfrm>
          <a:prstGeom prst="rect">
            <a:avLst/>
          </a:prstGeom>
        </p:spPr>
      </p:pic>
      <p:sp>
        <p:nvSpPr>
          <p:cNvPr id="5" name="TextBox 4"/>
          <p:cNvSpPr txBox="1"/>
          <p:nvPr/>
        </p:nvSpPr>
        <p:spPr>
          <a:xfrm>
            <a:off x="838200" y="3700300"/>
            <a:ext cx="3361037" cy="1477328"/>
          </a:xfrm>
          <a:prstGeom prst="rect">
            <a:avLst/>
          </a:prstGeom>
          <a:noFill/>
        </p:spPr>
        <p:txBody>
          <a:bodyPr wrap="square" rtlCol="0">
            <a:spAutoFit/>
          </a:bodyPr>
          <a:lstStyle/>
          <a:p>
            <a:r>
              <a:rPr lang="en-US" dirty="0" smtClean="0">
                <a:solidFill>
                  <a:srgbClr val="FF0000"/>
                </a:solidFill>
              </a:rPr>
              <a:t>The Darlington pair transistor has a very _________ Beta?</a:t>
            </a:r>
          </a:p>
          <a:p>
            <a:endParaRPr lang="en-US" dirty="0">
              <a:solidFill>
                <a:srgbClr val="FF0000"/>
              </a:solidFill>
            </a:endParaRPr>
          </a:p>
          <a:p>
            <a:r>
              <a:rPr lang="en-US" dirty="0" smtClean="0">
                <a:solidFill>
                  <a:srgbClr val="FF0000"/>
                </a:solidFill>
              </a:rPr>
              <a:t>When using inductive loads pin 9 must connect to the _______ ?</a:t>
            </a:r>
            <a:endParaRPr lang="en-US" dirty="0">
              <a:solidFill>
                <a:srgbClr val="FF0000"/>
              </a:solidFill>
            </a:endParaRPr>
          </a:p>
        </p:txBody>
      </p:sp>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6" name="Slide Number Placeholder 5"/>
          <p:cNvSpPr>
            <a:spLocks noGrp="1"/>
          </p:cNvSpPr>
          <p:nvPr>
            <p:ph type="sldNum" sz="quarter" idx="12"/>
          </p:nvPr>
        </p:nvSpPr>
        <p:spPr/>
        <p:txBody>
          <a:bodyPr/>
          <a:lstStyle/>
          <a:p>
            <a:fld id="{D23DE8D9-88C0-4FA4-9A1A-95E1ED9A7760}" type="slidenum">
              <a:rPr lang="en-US" smtClean="0"/>
              <a:t>88</a:t>
            </a:fld>
            <a:endParaRPr lang="en-US"/>
          </a:p>
        </p:txBody>
      </p:sp>
      <p:pic>
        <p:nvPicPr>
          <p:cNvPr id="7" name="Picture 6"/>
          <p:cNvPicPr>
            <a:picLocks noChangeAspect="1"/>
          </p:cNvPicPr>
          <p:nvPr/>
        </p:nvPicPr>
        <p:blipFill>
          <a:blip r:embed="rId4"/>
          <a:stretch>
            <a:fillRect/>
          </a:stretch>
        </p:blipFill>
        <p:spPr>
          <a:xfrm>
            <a:off x="9140458" y="2951298"/>
            <a:ext cx="2096918" cy="2938756"/>
          </a:xfrm>
          <a:prstGeom prst="rect">
            <a:avLst/>
          </a:prstGeom>
        </p:spPr>
      </p:pic>
    </p:spTree>
    <p:extLst>
      <p:ext uri="{BB962C8B-B14F-4D97-AF65-F5344CB8AC3E}">
        <p14:creationId xmlns:p14="http://schemas.microsoft.com/office/powerpoint/2010/main" val="21808944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4246" y="543697"/>
            <a:ext cx="7534275" cy="5638800"/>
          </a:xfrm>
          <a:prstGeom prst="rect">
            <a:avLst/>
          </a:prstGeom>
        </p:spPr>
      </p:pic>
      <p:pic>
        <p:nvPicPr>
          <p:cNvPr id="6" name="Picture 5"/>
          <p:cNvPicPr>
            <a:picLocks noChangeAspect="1"/>
          </p:cNvPicPr>
          <p:nvPr/>
        </p:nvPicPr>
        <p:blipFill>
          <a:blip r:embed="rId3"/>
          <a:stretch>
            <a:fillRect/>
          </a:stretch>
        </p:blipFill>
        <p:spPr>
          <a:xfrm>
            <a:off x="7969592" y="974767"/>
            <a:ext cx="2039380" cy="413977"/>
          </a:xfrm>
          <a:prstGeom prst="rect">
            <a:avLst/>
          </a:prstGeom>
        </p:spPr>
      </p:pic>
      <p:sp>
        <p:nvSpPr>
          <p:cNvPr id="4" name="TextBox 3"/>
          <p:cNvSpPr txBox="1"/>
          <p:nvPr/>
        </p:nvSpPr>
        <p:spPr>
          <a:xfrm>
            <a:off x="6647935" y="1904451"/>
            <a:ext cx="3361037" cy="923330"/>
          </a:xfrm>
          <a:prstGeom prst="rect">
            <a:avLst/>
          </a:prstGeom>
          <a:noFill/>
        </p:spPr>
        <p:txBody>
          <a:bodyPr wrap="square" rtlCol="0">
            <a:spAutoFit/>
          </a:bodyPr>
          <a:lstStyle/>
          <a:p>
            <a:r>
              <a:rPr lang="en-US" dirty="0" smtClean="0">
                <a:solidFill>
                  <a:srgbClr val="FF0000"/>
                </a:solidFill>
              </a:rPr>
              <a:t>When turned on the voltage between the CE junction is very ________?</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D23DE8D9-88C0-4FA4-9A1A-95E1ED9A7760}" type="slidenum">
              <a:rPr lang="en-US" smtClean="0"/>
              <a:t>89</a:t>
            </a:fld>
            <a:endParaRPr lang="en-US"/>
          </a:p>
        </p:txBody>
      </p:sp>
    </p:spTree>
    <p:extLst>
      <p:ext uri="{BB962C8B-B14F-4D97-AF65-F5344CB8AC3E}">
        <p14:creationId xmlns:p14="http://schemas.microsoft.com/office/powerpoint/2010/main" val="3371119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dirty="0" smtClean="0"/>
              <a:t>CAM8302E  F2018 Exam Review</a:t>
            </a:r>
            <a:endParaRPr lang="en-US" dirty="0"/>
          </a:p>
        </p:txBody>
      </p:sp>
      <p:sp>
        <p:nvSpPr>
          <p:cNvPr id="4" name="Slide Number Placeholder 3"/>
          <p:cNvSpPr>
            <a:spLocks noGrp="1"/>
          </p:cNvSpPr>
          <p:nvPr>
            <p:ph type="sldNum" sz="quarter" idx="12"/>
          </p:nvPr>
        </p:nvSpPr>
        <p:spPr/>
        <p:txBody>
          <a:bodyPr/>
          <a:lstStyle/>
          <a:p>
            <a:pPr>
              <a:defRPr/>
            </a:pPr>
            <a:fld id="{7F0F21DB-FB0B-450C-AEE5-B66240B564DA}" type="slidenum">
              <a:rPr lang="en-US" smtClean="0"/>
              <a:pPr>
                <a:defRPr/>
              </a:pPr>
              <a:t>9</a:t>
            </a:fld>
            <a:endParaRPr lang="en-US" dirty="0"/>
          </a:p>
        </p:txBody>
      </p:sp>
      <p:sp>
        <p:nvSpPr>
          <p:cNvPr id="14" name="Rectangle 13"/>
          <p:cNvSpPr/>
          <p:nvPr/>
        </p:nvSpPr>
        <p:spPr>
          <a:xfrm>
            <a:off x="3879736" y="152007"/>
            <a:ext cx="4432528" cy="369332"/>
          </a:xfrm>
          <a:prstGeom prst="rect">
            <a:avLst/>
          </a:prstGeom>
        </p:spPr>
        <p:txBody>
          <a:bodyPr wrap="square">
            <a:spAutoFit/>
          </a:bodyPr>
          <a:lstStyle/>
          <a:p>
            <a:r>
              <a:rPr lang="en-US" dirty="0">
                <a:latin typeface="Calibri" panose="020F0502020204030204" pitchFamily="34" charset="0"/>
              </a:rPr>
              <a:t>myDAQ/Arduino Sensors – Photocell</a:t>
            </a:r>
            <a:endParaRPr lang="en-US" dirty="0"/>
          </a:p>
        </p:txBody>
      </p:sp>
      <p:pic>
        <p:nvPicPr>
          <p:cNvPr id="3" name="Picture 2"/>
          <p:cNvPicPr>
            <a:picLocks noChangeAspect="1"/>
          </p:cNvPicPr>
          <p:nvPr/>
        </p:nvPicPr>
        <p:blipFill>
          <a:blip r:embed="rId2"/>
          <a:stretch>
            <a:fillRect/>
          </a:stretch>
        </p:blipFill>
        <p:spPr>
          <a:xfrm>
            <a:off x="1752600" y="791436"/>
            <a:ext cx="3647012" cy="4067175"/>
          </a:xfrm>
          <a:prstGeom prst="rect">
            <a:avLst/>
          </a:prstGeom>
        </p:spPr>
      </p:pic>
      <p:sp>
        <p:nvSpPr>
          <p:cNvPr id="6" name="Rectangle 5"/>
          <p:cNvSpPr/>
          <p:nvPr/>
        </p:nvSpPr>
        <p:spPr>
          <a:xfrm>
            <a:off x="1676400" y="5015087"/>
            <a:ext cx="4648200" cy="1277273"/>
          </a:xfrm>
          <a:prstGeom prst="rect">
            <a:avLst/>
          </a:prstGeom>
        </p:spPr>
        <p:txBody>
          <a:bodyPr wrap="square">
            <a:spAutoFit/>
          </a:bodyPr>
          <a:lstStyle/>
          <a:p>
            <a:r>
              <a:rPr lang="en-US" sz="1100" dirty="0">
                <a:solidFill>
                  <a:srgbClr val="252525"/>
                </a:solidFill>
                <a:latin typeface="Arial" panose="020B0604020202020204" pitchFamily="34" charset="0"/>
              </a:rPr>
              <a:t>(Wikipedia) Illuminance is a measure of how much </a:t>
            </a:r>
            <a:r>
              <a:rPr lang="en-US" sz="1100" dirty="0">
                <a:solidFill>
                  <a:srgbClr val="0B0080"/>
                </a:solidFill>
                <a:latin typeface="Arial" panose="020B0604020202020204" pitchFamily="34" charset="0"/>
                <a:hlinkClick r:id="rId3" tooltip="Luminous flux"/>
              </a:rPr>
              <a:t>luminous flux</a:t>
            </a:r>
            <a:r>
              <a:rPr lang="en-US" sz="1100" dirty="0">
                <a:solidFill>
                  <a:srgbClr val="252525"/>
                </a:solidFill>
                <a:latin typeface="Arial" panose="020B0604020202020204" pitchFamily="34" charset="0"/>
              </a:rPr>
              <a:t> is spread over a given area. One can think of luminous flux (measured in </a:t>
            </a:r>
            <a:r>
              <a:rPr lang="en-US" sz="1100" dirty="0">
                <a:solidFill>
                  <a:srgbClr val="0B0080"/>
                </a:solidFill>
                <a:latin typeface="Arial" panose="020B0604020202020204" pitchFamily="34" charset="0"/>
                <a:hlinkClick r:id="rId4" tooltip="Lumen (unit)"/>
              </a:rPr>
              <a:t>lumens</a:t>
            </a:r>
            <a:r>
              <a:rPr lang="en-US" sz="1100" dirty="0">
                <a:solidFill>
                  <a:srgbClr val="252525"/>
                </a:solidFill>
                <a:latin typeface="Arial" panose="020B0604020202020204" pitchFamily="34" charset="0"/>
              </a:rPr>
              <a:t>) as a measure of the total "amount" of visible light present, and the illuminance as a measure of the intensity of illumination on a surface. A given amount of light will illuminate a surface more dimly if it is spread over a larger area, so illuminance (lux) is inversely proportional to area when the luminous flux (lumens) is held constant.</a:t>
            </a:r>
            <a:endParaRPr lang="en-US" sz="1100" dirty="0"/>
          </a:p>
        </p:txBody>
      </p:sp>
      <p:pic>
        <p:nvPicPr>
          <p:cNvPr id="7" name="Picture 6"/>
          <p:cNvPicPr>
            <a:picLocks noChangeAspect="1"/>
          </p:cNvPicPr>
          <p:nvPr/>
        </p:nvPicPr>
        <p:blipFill>
          <a:blip r:embed="rId5"/>
          <a:stretch>
            <a:fillRect/>
          </a:stretch>
        </p:blipFill>
        <p:spPr>
          <a:xfrm>
            <a:off x="6732815" y="914400"/>
            <a:ext cx="2867025" cy="2039606"/>
          </a:xfrm>
          <a:prstGeom prst="rect">
            <a:avLst/>
          </a:prstGeom>
        </p:spPr>
      </p:pic>
      <p:pic>
        <p:nvPicPr>
          <p:cNvPr id="8" name="Picture 7"/>
          <p:cNvPicPr>
            <a:picLocks noChangeAspect="1"/>
          </p:cNvPicPr>
          <p:nvPr/>
        </p:nvPicPr>
        <p:blipFill>
          <a:blip r:embed="rId6"/>
          <a:stretch>
            <a:fillRect/>
          </a:stretch>
        </p:blipFill>
        <p:spPr>
          <a:xfrm>
            <a:off x="5601653" y="2743201"/>
            <a:ext cx="1476375" cy="2295525"/>
          </a:xfrm>
          <a:prstGeom prst="rect">
            <a:avLst/>
          </a:prstGeom>
        </p:spPr>
      </p:pic>
      <p:pic>
        <p:nvPicPr>
          <p:cNvPr id="9" name="Picture 8"/>
          <p:cNvPicPr>
            <a:picLocks noChangeAspect="1"/>
          </p:cNvPicPr>
          <p:nvPr/>
        </p:nvPicPr>
        <p:blipFill>
          <a:blip r:embed="rId7"/>
          <a:stretch>
            <a:fillRect/>
          </a:stretch>
        </p:blipFill>
        <p:spPr>
          <a:xfrm>
            <a:off x="1737360" y="528941"/>
            <a:ext cx="3486150" cy="285750"/>
          </a:xfrm>
          <a:prstGeom prst="rect">
            <a:avLst/>
          </a:prstGeom>
        </p:spPr>
      </p:pic>
      <p:sp>
        <p:nvSpPr>
          <p:cNvPr id="10" name="Rectangle 9"/>
          <p:cNvSpPr/>
          <p:nvPr/>
        </p:nvSpPr>
        <p:spPr>
          <a:xfrm>
            <a:off x="7350988" y="3154621"/>
            <a:ext cx="2539772" cy="1815882"/>
          </a:xfrm>
          <a:prstGeom prst="rect">
            <a:avLst/>
          </a:prstGeom>
        </p:spPr>
        <p:txBody>
          <a:bodyPr wrap="square">
            <a:spAutoFit/>
          </a:bodyPr>
          <a:lstStyle/>
          <a:p>
            <a:r>
              <a:rPr lang="en-US" sz="1400" dirty="0">
                <a:latin typeface="Calibri" panose="020F0502020204030204" pitchFamily="34" charset="0"/>
              </a:rPr>
              <a:t>The photocell resistance decreases with higher visible light and increases in darkness.</a:t>
            </a:r>
          </a:p>
          <a:p>
            <a:endParaRPr lang="en-US" sz="1400" dirty="0">
              <a:latin typeface="Calibri" panose="020F0502020204030204" pitchFamily="34" charset="0"/>
            </a:endParaRPr>
          </a:p>
          <a:p>
            <a:r>
              <a:rPr lang="en-US" sz="1400" dirty="0">
                <a:latin typeface="Calibri" panose="020F0502020204030204" pitchFamily="34" charset="0"/>
              </a:rPr>
              <a:t>Placed in a voltage divider circuit, as shown, the output voltage will increase when exposed to brighter light levels.</a:t>
            </a:r>
            <a:endParaRPr lang="en-US" sz="1400" dirty="0"/>
          </a:p>
        </p:txBody>
      </p:sp>
      <p:sp>
        <p:nvSpPr>
          <p:cNvPr id="28" name="Rectangle 27"/>
          <p:cNvSpPr/>
          <p:nvPr/>
        </p:nvSpPr>
        <p:spPr>
          <a:xfrm>
            <a:off x="7192222" y="6224847"/>
            <a:ext cx="1617559" cy="307777"/>
          </a:xfrm>
          <a:prstGeom prst="rect">
            <a:avLst/>
          </a:prstGeom>
        </p:spPr>
        <p:txBody>
          <a:bodyPr wrap="none">
            <a:spAutoFit/>
          </a:bodyPr>
          <a:lstStyle/>
          <a:p>
            <a:r>
              <a:rPr lang="en-US" sz="1400" dirty="0">
                <a:solidFill>
                  <a:srgbClr val="FF0000"/>
                </a:solidFill>
                <a:latin typeface="Calibri" panose="020F0502020204030204" pitchFamily="34" charset="0"/>
              </a:rPr>
              <a:t>200 ohms - daylight</a:t>
            </a:r>
            <a:endParaRPr lang="en-US" sz="1400" dirty="0">
              <a:solidFill>
                <a:srgbClr val="FF0000"/>
              </a:solidFill>
            </a:endParaRPr>
          </a:p>
        </p:txBody>
      </p:sp>
      <p:sp>
        <p:nvSpPr>
          <p:cNvPr id="29" name="Rectangle 28"/>
          <p:cNvSpPr/>
          <p:nvPr/>
        </p:nvSpPr>
        <p:spPr>
          <a:xfrm>
            <a:off x="7190600" y="5675494"/>
            <a:ext cx="2048766" cy="307777"/>
          </a:xfrm>
          <a:prstGeom prst="rect">
            <a:avLst/>
          </a:prstGeom>
        </p:spPr>
        <p:txBody>
          <a:bodyPr wrap="none">
            <a:spAutoFit/>
          </a:bodyPr>
          <a:lstStyle/>
          <a:p>
            <a:r>
              <a:rPr lang="en-US" sz="1400" dirty="0">
                <a:solidFill>
                  <a:srgbClr val="FF0000"/>
                </a:solidFill>
                <a:latin typeface="Calibri" panose="020F0502020204030204" pitchFamily="34" charset="0"/>
              </a:rPr>
              <a:t>2.0 k ohms office  lighting</a:t>
            </a:r>
            <a:endParaRPr lang="en-US" sz="1400" dirty="0">
              <a:solidFill>
                <a:srgbClr val="FF0000"/>
              </a:solidFill>
            </a:endParaRPr>
          </a:p>
        </p:txBody>
      </p:sp>
      <p:sp>
        <p:nvSpPr>
          <p:cNvPr id="30" name="Rectangle 29"/>
          <p:cNvSpPr/>
          <p:nvPr/>
        </p:nvSpPr>
        <p:spPr>
          <a:xfrm>
            <a:off x="7190600" y="5089437"/>
            <a:ext cx="1820050" cy="307777"/>
          </a:xfrm>
          <a:prstGeom prst="rect">
            <a:avLst/>
          </a:prstGeom>
        </p:spPr>
        <p:txBody>
          <a:bodyPr wrap="none">
            <a:spAutoFit/>
          </a:bodyPr>
          <a:lstStyle/>
          <a:p>
            <a:r>
              <a:rPr lang="en-US" sz="1400" dirty="0">
                <a:solidFill>
                  <a:srgbClr val="FF0000"/>
                </a:solidFill>
                <a:latin typeface="Calibri" panose="020F0502020204030204" pitchFamily="34" charset="0"/>
              </a:rPr>
              <a:t>200 k ohms dark room</a:t>
            </a:r>
            <a:endParaRPr lang="en-US" sz="1400" dirty="0">
              <a:solidFill>
                <a:srgbClr val="FF0000"/>
              </a:solidFill>
            </a:endParaRPr>
          </a:p>
        </p:txBody>
      </p:sp>
      <p:cxnSp>
        <p:nvCxnSpPr>
          <p:cNvPr id="13" name="Straight Arrow Connector 12"/>
          <p:cNvCxnSpPr/>
          <p:nvPr/>
        </p:nvCxnSpPr>
        <p:spPr>
          <a:xfrm>
            <a:off x="7162800" y="5178956"/>
            <a:ext cx="0" cy="12254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324865" y="2430786"/>
            <a:ext cx="2681391" cy="523220"/>
          </a:xfrm>
          <a:prstGeom prst="rect">
            <a:avLst/>
          </a:prstGeom>
        </p:spPr>
        <p:txBody>
          <a:bodyPr wrap="square">
            <a:spAutoFit/>
          </a:bodyPr>
          <a:lstStyle/>
          <a:p>
            <a:r>
              <a:rPr lang="en-US" sz="1400" dirty="0" smtClean="0">
                <a:solidFill>
                  <a:srgbClr val="FF0000"/>
                </a:solidFill>
                <a:latin typeface="Calibri" panose="020F0502020204030204" pitchFamily="34" charset="0"/>
              </a:rPr>
              <a:t>In a dark room the AN0 voltage will be about ______ volts?</a:t>
            </a:r>
            <a:endParaRPr lang="en-US" sz="1400" dirty="0">
              <a:solidFill>
                <a:srgbClr val="FF0000"/>
              </a:solidFill>
            </a:endParaRPr>
          </a:p>
        </p:txBody>
      </p:sp>
    </p:spTree>
    <p:extLst>
      <p:ext uri="{BB962C8B-B14F-4D97-AF65-F5344CB8AC3E}">
        <p14:creationId xmlns:p14="http://schemas.microsoft.com/office/powerpoint/2010/main" val="19417412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2338" y="423734"/>
            <a:ext cx="8601075" cy="5829300"/>
          </a:xfrm>
          <a:prstGeom prst="rect">
            <a:avLst/>
          </a:prstGeom>
        </p:spPr>
      </p:pic>
      <p:pic>
        <p:nvPicPr>
          <p:cNvPr id="4" name="Picture 3"/>
          <p:cNvPicPr>
            <a:picLocks noChangeAspect="1"/>
          </p:cNvPicPr>
          <p:nvPr/>
        </p:nvPicPr>
        <p:blipFill>
          <a:blip r:embed="rId3"/>
          <a:stretch>
            <a:fillRect/>
          </a:stretch>
        </p:blipFill>
        <p:spPr>
          <a:xfrm>
            <a:off x="7969592" y="974767"/>
            <a:ext cx="2039380" cy="413977"/>
          </a:xfrm>
          <a:prstGeom prst="rect">
            <a:avLst/>
          </a:prstGeom>
        </p:spPr>
      </p:pic>
      <p:sp>
        <p:nvSpPr>
          <p:cNvPr id="5" name="TextBox 4"/>
          <p:cNvSpPr txBox="1"/>
          <p:nvPr/>
        </p:nvSpPr>
        <p:spPr>
          <a:xfrm>
            <a:off x="906162" y="1607890"/>
            <a:ext cx="3361037" cy="646331"/>
          </a:xfrm>
          <a:prstGeom prst="rect">
            <a:avLst/>
          </a:prstGeom>
          <a:noFill/>
        </p:spPr>
        <p:txBody>
          <a:bodyPr wrap="square" rtlCol="0">
            <a:spAutoFit/>
          </a:bodyPr>
          <a:lstStyle/>
          <a:p>
            <a:r>
              <a:rPr lang="en-US" dirty="0" err="1" smtClean="0">
                <a:solidFill>
                  <a:srgbClr val="FF0000"/>
                </a:solidFill>
              </a:rPr>
              <a:t>Triacs</a:t>
            </a:r>
            <a:r>
              <a:rPr lang="en-US" dirty="0" smtClean="0">
                <a:solidFill>
                  <a:srgbClr val="FF0000"/>
                </a:solidFill>
              </a:rPr>
              <a:t> have ______ leads and usually control an ______ load?</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US" smtClean="0"/>
              <a:t>CAM8302E  F2018 Exam Review</a:t>
            </a:r>
            <a:endParaRPr lang="en-US"/>
          </a:p>
        </p:txBody>
      </p:sp>
      <p:sp>
        <p:nvSpPr>
          <p:cNvPr id="6" name="Slide Number Placeholder 5"/>
          <p:cNvSpPr>
            <a:spLocks noGrp="1"/>
          </p:cNvSpPr>
          <p:nvPr>
            <p:ph type="sldNum" sz="quarter" idx="12"/>
          </p:nvPr>
        </p:nvSpPr>
        <p:spPr/>
        <p:txBody>
          <a:bodyPr/>
          <a:lstStyle/>
          <a:p>
            <a:fld id="{D23DE8D9-88C0-4FA4-9A1A-95E1ED9A7760}" type="slidenum">
              <a:rPr lang="en-US" smtClean="0"/>
              <a:t>90</a:t>
            </a:fld>
            <a:endParaRPr lang="en-US"/>
          </a:p>
        </p:txBody>
      </p:sp>
    </p:spTree>
    <p:extLst>
      <p:ext uri="{BB962C8B-B14F-4D97-AF65-F5344CB8AC3E}">
        <p14:creationId xmlns:p14="http://schemas.microsoft.com/office/powerpoint/2010/main" val="25156644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8446" y="208649"/>
            <a:ext cx="2039380" cy="413977"/>
          </a:xfrm>
          <a:prstGeom prst="rect">
            <a:avLst/>
          </a:prstGeom>
        </p:spPr>
      </p:pic>
      <p:sp>
        <p:nvSpPr>
          <p:cNvPr id="6" name="Rectangle 5"/>
          <p:cNvSpPr/>
          <p:nvPr/>
        </p:nvSpPr>
        <p:spPr>
          <a:xfrm>
            <a:off x="3304336" y="208649"/>
            <a:ext cx="3622723" cy="646331"/>
          </a:xfrm>
          <a:prstGeom prst="rect">
            <a:avLst/>
          </a:prstGeom>
        </p:spPr>
        <p:txBody>
          <a:bodyPr wrap="none">
            <a:spAutoFit/>
          </a:bodyPr>
          <a:lstStyle/>
          <a:p>
            <a:r>
              <a:rPr lang="en-US" dirty="0">
                <a:hlinkClick r:id="rId3"/>
              </a:rPr>
              <a:t>http://www.electronics-tutorials.ws</a:t>
            </a:r>
            <a:r>
              <a:rPr lang="en-US" dirty="0" smtClean="0">
                <a:hlinkClick r:id="rId3"/>
              </a:rPr>
              <a:t>/</a:t>
            </a:r>
            <a:endParaRPr lang="en-US" dirty="0" smtClean="0"/>
          </a:p>
          <a:p>
            <a:endParaRPr lang="en-US" dirty="0"/>
          </a:p>
        </p:txBody>
      </p:sp>
      <p:pic>
        <p:nvPicPr>
          <p:cNvPr id="5" name="Picture 4"/>
          <p:cNvPicPr>
            <a:picLocks noChangeAspect="1"/>
          </p:cNvPicPr>
          <p:nvPr/>
        </p:nvPicPr>
        <p:blipFill>
          <a:blip r:embed="rId4"/>
          <a:stretch>
            <a:fillRect/>
          </a:stretch>
        </p:blipFill>
        <p:spPr>
          <a:xfrm>
            <a:off x="580834" y="1192316"/>
            <a:ext cx="10772966" cy="2951316"/>
          </a:xfrm>
          <a:prstGeom prst="rect">
            <a:avLst/>
          </a:prstGeom>
        </p:spPr>
      </p:pic>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3" name="Slide Number Placeholder 2"/>
          <p:cNvSpPr>
            <a:spLocks noGrp="1"/>
          </p:cNvSpPr>
          <p:nvPr>
            <p:ph type="sldNum" sz="quarter" idx="12"/>
          </p:nvPr>
        </p:nvSpPr>
        <p:spPr/>
        <p:txBody>
          <a:bodyPr/>
          <a:lstStyle/>
          <a:p>
            <a:fld id="{D23DE8D9-88C0-4FA4-9A1A-95E1ED9A7760}" type="slidenum">
              <a:rPr lang="en-US" smtClean="0"/>
              <a:t>91</a:t>
            </a:fld>
            <a:endParaRPr lang="en-US"/>
          </a:p>
        </p:txBody>
      </p:sp>
      <p:sp>
        <p:nvSpPr>
          <p:cNvPr id="7" name="TextBox 6"/>
          <p:cNvSpPr txBox="1"/>
          <p:nvPr/>
        </p:nvSpPr>
        <p:spPr>
          <a:xfrm>
            <a:off x="939114" y="4004187"/>
            <a:ext cx="3361037" cy="1754326"/>
          </a:xfrm>
          <a:prstGeom prst="rect">
            <a:avLst/>
          </a:prstGeom>
          <a:noFill/>
        </p:spPr>
        <p:txBody>
          <a:bodyPr wrap="square" rtlCol="0">
            <a:spAutoFit/>
          </a:bodyPr>
          <a:lstStyle/>
          <a:p>
            <a:r>
              <a:rPr lang="en-US" dirty="0" smtClean="0">
                <a:solidFill>
                  <a:srgbClr val="FF0000"/>
                </a:solidFill>
              </a:rPr>
              <a:t>The MOSFET source connects to __________?</a:t>
            </a:r>
          </a:p>
          <a:p>
            <a:endParaRPr lang="en-US" dirty="0">
              <a:solidFill>
                <a:srgbClr val="FF0000"/>
              </a:solidFill>
            </a:endParaRPr>
          </a:p>
          <a:p>
            <a:r>
              <a:rPr lang="en-US" dirty="0" smtClean="0">
                <a:solidFill>
                  <a:srgbClr val="FF0000"/>
                </a:solidFill>
              </a:rPr>
              <a:t>To “turn ON” the MOSFET the gate voltage must be _________ than the trigger voltage?</a:t>
            </a:r>
            <a:endParaRPr lang="en-US" dirty="0">
              <a:solidFill>
                <a:srgbClr val="FF0000"/>
              </a:solidFill>
            </a:endParaRPr>
          </a:p>
        </p:txBody>
      </p:sp>
      <p:sp>
        <p:nvSpPr>
          <p:cNvPr id="8" name="TextBox 7"/>
          <p:cNvSpPr txBox="1"/>
          <p:nvPr/>
        </p:nvSpPr>
        <p:spPr>
          <a:xfrm>
            <a:off x="4959178" y="4835183"/>
            <a:ext cx="3361037" cy="923330"/>
          </a:xfrm>
          <a:prstGeom prst="rect">
            <a:avLst/>
          </a:prstGeom>
          <a:noFill/>
        </p:spPr>
        <p:txBody>
          <a:bodyPr wrap="square" rtlCol="0">
            <a:spAutoFit/>
          </a:bodyPr>
          <a:lstStyle/>
          <a:p>
            <a:r>
              <a:rPr lang="en-US" dirty="0" smtClean="0">
                <a:solidFill>
                  <a:srgbClr val="FF0000"/>
                </a:solidFill>
              </a:rPr>
              <a:t>The MOSFET on resistance is very ________ the off resistance is very _________?</a:t>
            </a:r>
            <a:endParaRPr lang="en-US" dirty="0">
              <a:solidFill>
                <a:srgbClr val="FF0000"/>
              </a:solidFill>
            </a:endParaRPr>
          </a:p>
        </p:txBody>
      </p:sp>
    </p:spTree>
    <p:extLst>
      <p:ext uri="{BB962C8B-B14F-4D97-AF65-F5344CB8AC3E}">
        <p14:creationId xmlns:p14="http://schemas.microsoft.com/office/powerpoint/2010/main" val="24848956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8446" y="208649"/>
            <a:ext cx="2039380" cy="413977"/>
          </a:xfrm>
          <a:prstGeom prst="rect">
            <a:avLst/>
          </a:prstGeom>
        </p:spPr>
      </p:pic>
      <p:sp>
        <p:nvSpPr>
          <p:cNvPr id="6" name="Rectangle 5"/>
          <p:cNvSpPr/>
          <p:nvPr/>
        </p:nvSpPr>
        <p:spPr>
          <a:xfrm>
            <a:off x="3304336" y="208649"/>
            <a:ext cx="3622723" cy="646331"/>
          </a:xfrm>
          <a:prstGeom prst="rect">
            <a:avLst/>
          </a:prstGeom>
        </p:spPr>
        <p:txBody>
          <a:bodyPr wrap="none">
            <a:spAutoFit/>
          </a:bodyPr>
          <a:lstStyle/>
          <a:p>
            <a:r>
              <a:rPr lang="en-US" dirty="0">
                <a:hlinkClick r:id="rId3"/>
              </a:rPr>
              <a:t>http://www.electronics-tutorials.ws</a:t>
            </a:r>
            <a:r>
              <a:rPr lang="en-US" dirty="0" smtClean="0">
                <a:hlinkClick r:id="rId3"/>
              </a:rPr>
              <a:t>/</a:t>
            </a:r>
            <a:endParaRPr lang="en-US" dirty="0" smtClean="0"/>
          </a:p>
          <a:p>
            <a:endParaRPr lang="en-US" dirty="0"/>
          </a:p>
        </p:txBody>
      </p:sp>
      <p:pic>
        <p:nvPicPr>
          <p:cNvPr id="2" name="Picture 1"/>
          <p:cNvPicPr>
            <a:picLocks noChangeAspect="1"/>
          </p:cNvPicPr>
          <p:nvPr/>
        </p:nvPicPr>
        <p:blipFill>
          <a:blip r:embed="rId4"/>
          <a:stretch>
            <a:fillRect/>
          </a:stretch>
        </p:blipFill>
        <p:spPr>
          <a:xfrm>
            <a:off x="508559" y="1054443"/>
            <a:ext cx="6875128" cy="5189066"/>
          </a:xfrm>
          <a:prstGeom prst="rect">
            <a:avLst/>
          </a:prstGeom>
        </p:spPr>
      </p:pic>
      <p:sp>
        <p:nvSpPr>
          <p:cNvPr id="5" name="TextBox 4"/>
          <p:cNvSpPr txBox="1"/>
          <p:nvPr/>
        </p:nvSpPr>
        <p:spPr>
          <a:xfrm>
            <a:off x="7735330" y="1410182"/>
            <a:ext cx="3361037" cy="4247317"/>
          </a:xfrm>
          <a:prstGeom prst="rect">
            <a:avLst/>
          </a:prstGeom>
          <a:noFill/>
        </p:spPr>
        <p:txBody>
          <a:bodyPr wrap="square" rtlCol="0">
            <a:spAutoFit/>
          </a:bodyPr>
          <a:lstStyle/>
          <a:p>
            <a:r>
              <a:rPr lang="en-US" dirty="0" smtClean="0">
                <a:solidFill>
                  <a:srgbClr val="FF0000"/>
                </a:solidFill>
              </a:rPr>
              <a:t>A stepper motor with a step angle of 1.8 degrees per step has _____ steps per revolution?</a:t>
            </a:r>
          </a:p>
          <a:p>
            <a:endParaRPr lang="en-US" dirty="0">
              <a:solidFill>
                <a:srgbClr val="FF0000"/>
              </a:solidFill>
            </a:endParaRPr>
          </a:p>
          <a:p>
            <a:endParaRPr lang="en-US" dirty="0" smtClean="0">
              <a:solidFill>
                <a:srgbClr val="FF0000"/>
              </a:solidFill>
            </a:endParaRPr>
          </a:p>
          <a:p>
            <a:r>
              <a:rPr lang="en-US" dirty="0" smtClean="0">
                <a:solidFill>
                  <a:srgbClr val="FF0000"/>
                </a:solidFill>
              </a:rPr>
              <a:t>A stepper motor has 48 steps per revolution, each step angle equals ______ degrees.</a:t>
            </a:r>
          </a:p>
          <a:p>
            <a:endParaRPr lang="en-US" dirty="0">
              <a:solidFill>
                <a:srgbClr val="FF0000"/>
              </a:solidFill>
            </a:endParaRPr>
          </a:p>
          <a:p>
            <a:endParaRPr lang="en-US" dirty="0" smtClean="0">
              <a:solidFill>
                <a:srgbClr val="FF0000"/>
              </a:solidFill>
            </a:endParaRPr>
          </a:p>
          <a:p>
            <a:r>
              <a:rPr lang="en-US" dirty="0" smtClean="0">
                <a:solidFill>
                  <a:srgbClr val="FF0000"/>
                </a:solidFill>
              </a:rPr>
              <a:t>A 1.8 degrees/step stepper motor is operated using 1/32 micro stepping. How long will it take to rotate one revolution a 30 us/step? _____________</a:t>
            </a:r>
            <a:endParaRPr lang="en-US" dirty="0">
              <a:solidFill>
                <a:srgbClr val="FF0000"/>
              </a:solidFill>
            </a:endParaRPr>
          </a:p>
        </p:txBody>
      </p:sp>
      <p:sp>
        <p:nvSpPr>
          <p:cNvPr id="3" name="TextBox 2"/>
          <p:cNvSpPr txBox="1"/>
          <p:nvPr/>
        </p:nvSpPr>
        <p:spPr>
          <a:xfrm>
            <a:off x="10569145" y="230971"/>
            <a:ext cx="774357" cy="369332"/>
          </a:xfrm>
          <a:prstGeom prst="rect">
            <a:avLst/>
          </a:prstGeom>
          <a:noFill/>
        </p:spPr>
        <p:txBody>
          <a:bodyPr wrap="square" rtlCol="0">
            <a:spAutoFit/>
          </a:bodyPr>
          <a:lstStyle/>
          <a:p>
            <a:r>
              <a:rPr lang="en-US" dirty="0"/>
              <a:t>F</a:t>
            </a:r>
            <a:r>
              <a:rPr lang="en-US" dirty="0" smtClean="0"/>
              <a:t>2018</a:t>
            </a:r>
            <a:endParaRPr lang="en-US" dirty="0"/>
          </a:p>
        </p:txBody>
      </p:sp>
      <p:sp>
        <p:nvSpPr>
          <p:cNvPr id="7" name="Footer Placeholder 6"/>
          <p:cNvSpPr>
            <a:spLocks noGrp="1"/>
          </p:cNvSpPr>
          <p:nvPr>
            <p:ph type="ftr" sz="quarter" idx="11"/>
          </p:nvPr>
        </p:nvSpPr>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D23DE8D9-88C0-4FA4-9A1A-95E1ED9A7760}" type="slidenum">
              <a:rPr lang="en-US" smtClean="0"/>
              <a:t>92</a:t>
            </a:fld>
            <a:endParaRPr lang="en-US"/>
          </a:p>
        </p:txBody>
      </p:sp>
    </p:spTree>
    <p:extLst>
      <p:ext uri="{BB962C8B-B14F-4D97-AF65-F5344CB8AC3E}">
        <p14:creationId xmlns:p14="http://schemas.microsoft.com/office/powerpoint/2010/main" val="329065778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8446" y="208649"/>
            <a:ext cx="2039380" cy="413977"/>
          </a:xfrm>
          <a:prstGeom prst="rect">
            <a:avLst/>
          </a:prstGeom>
        </p:spPr>
      </p:pic>
      <p:sp>
        <p:nvSpPr>
          <p:cNvPr id="6" name="Rectangle 5"/>
          <p:cNvSpPr/>
          <p:nvPr/>
        </p:nvSpPr>
        <p:spPr>
          <a:xfrm>
            <a:off x="3304336" y="208649"/>
            <a:ext cx="3622723" cy="646331"/>
          </a:xfrm>
          <a:prstGeom prst="rect">
            <a:avLst/>
          </a:prstGeom>
        </p:spPr>
        <p:txBody>
          <a:bodyPr wrap="none">
            <a:spAutoFit/>
          </a:bodyPr>
          <a:lstStyle/>
          <a:p>
            <a:r>
              <a:rPr lang="en-US" dirty="0">
                <a:hlinkClick r:id="rId3"/>
              </a:rPr>
              <a:t>http://www.electronics-tutorials.ws</a:t>
            </a:r>
            <a:r>
              <a:rPr lang="en-US" dirty="0" smtClean="0">
                <a:hlinkClick r:id="rId3"/>
              </a:rPr>
              <a:t>/</a:t>
            </a:r>
            <a:endParaRPr lang="en-US" dirty="0" smtClean="0"/>
          </a:p>
          <a:p>
            <a:endParaRPr lang="en-US" dirty="0"/>
          </a:p>
        </p:txBody>
      </p:sp>
      <p:pic>
        <p:nvPicPr>
          <p:cNvPr id="2" name="Picture 1"/>
          <p:cNvPicPr>
            <a:picLocks noChangeAspect="1"/>
          </p:cNvPicPr>
          <p:nvPr/>
        </p:nvPicPr>
        <p:blipFill>
          <a:blip r:embed="rId4"/>
          <a:stretch>
            <a:fillRect/>
          </a:stretch>
        </p:blipFill>
        <p:spPr>
          <a:xfrm>
            <a:off x="1013254" y="953409"/>
            <a:ext cx="6658618" cy="5709457"/>
          </a:xfrm>
          <a:prstGeom prst="rect">
            <a:avLst/>
          </a:prstGeom>
        </p:spPr>
      </p:pic>
      <p:sp>
        <p:nvSpPr>
          <p:cNvPr id="5" name="TextBox 4"/>
          <p:cNvSpPr txBox="1"/>
          <p:nvPr/>
        </p:nvSpPr>
        <p:spPr>
          <a:xfrm>
            <a:off x="7671872" y="953409"/>
            <a:ext cx="3361037" cy="923330"/>
          </a:xfrm>
          <a:prstGeom prst="rect">
            <a:avLst/>
          </a:prstGeom>
          <a:noFill/>
        </p:spPr>
        <p:txBody>
          <a:bodyPr wrap="square" rtlCol="0">
            <a:spAutoFit/>
          </a:bodyPr>
          <a:lstStyle/>
          <a:p>
            <a:r>
              <a:rPr lang="en-US" dirty="0" smtClean="0">
                <a:solidFill>
                  <a:srgbClr val="FF0000"/>
                </a:solidFill>
              </a:rPr>
              <a:t>What is the typical period of the PWM signal of a typical servo motor? _________ ms.</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D23DE8D9-88C0-4FA4-9A1A-95E1ED9A7760}" type="slidenum">
              <a:rPr lang="en-US" smtClean="0"/>
              <a:t>93</a:t>
            </a:fld>
            <a:endParaRPr lang="en-US"/>
          </a:p>
        </p:txBody>
      </p:sp>
      <p:sp>
        <p:nvSpPr>
          <p:cNvPr id="8" name="TextBox 7"/>
          <p:cNvSpPr txBox="1"/>
          <p:nvPr/>
        </p:nvSpPr>
        <p:spPr>
          <a:xfrm>
            <a:off x="7768281" y="2456387"/>
            <a:ext cx="3361037" cy="3139321"/>
          </a:xfrm>
          <a:prstGeom prst="rect">
            <a:avLst/>
          </a:prstGeom>
          <a:noFill/>
        </p:spPr>
        <p:txBody>
          <a:bodyPr wrap="square" rtlCol="0">
            <a:spAutoFit/>
          </a:bodyPr>
          <a:lstStyle/>
          <a:p>
            <a:r>
              <a:rPr lang="en-US" dirty="0" smtClean="0">
                <a:solidFill>
                  <a:srgbClr val="FF0000"/>
                </a:solidFill>
              </a:rPr>
              <a:t>What is difference between an incremental optical encoder and an absolute optical encoder?</a:t>
            </a:r>
          </a:p>
          <a:p>
            <a:endParaRPr lang="en-US" dirty="0">
              <a:solidFill>
                <a:srgbClr val="FF0000"/>
              </a:solidFill>
            </a:endParaRPr>
          </a:p>
          <a:p>
            <a:endParaRPr lang="en-US" dirty="0" smtClean="0">
              <a:solidFill>
                <a:srgbClr val="FF0000"/>
              </a:solidFill>
            </a:endParaRPr>
          </a:p>
          <a:p>
            <a:endParaRPr lang="en-US" dirty="0">
              <a:solidFill>
                <a:srgbClr val="FF0000"/>
              </a:solidFill>
            </a:endParaRPr>
          </a:p>
          <a:p>
            <a:r>
              <a:rPr lang="en-US" dirty="0" smtClean="0">
                <a:solidFill>
                  <a:srgbClr val="FF0000"/>
                </a:solidFill>
              </a:rPr>
              <a:t>Which encoder type is used in the DC motors used in the lab? _____</a:t>
            </a:r>
          </a:p>
          <a:p>
            <a:endParaRPr lang="en-US" dirty="0">
              <a:solidFill>
                <a:srgbClr val="FF0000"/>
              </a:solidFill>
            </a:endParaRPr>
          </a:p>
          <a:p>
            <a:r>
              <a:rPr lang="en-US" dirty="0" smtClean="0">
                <a:solidFill>
                  <a:srgbClr val="FF0000"/>
                </a:solidFill>
              </a:rPr>
              <a:t>Which type is used in industrial robots? ____________</a:t>
            </a:r>
            <a:endParaRPr lang="en-US" dirty="0">
              <a:solidFill>
                <a:srgbClr val="FF0000"/>
              </a:solidFill>
            </a:endParaRPr>
          </a:p>
        </p:txBody>
      </p:sp>
    </p:spTree>
    <p:extLst>
      <p:ext uri="{BB962C8B-B14F-4D97-AF65-F5344CB8AC3E}">
        <p14:creationId xmlns:p14="http://schemas.microsoft.com/office/powerpoint/2010/main" val="32059414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8446" y="208649"/>
            <a:ext cx="2039380" cy="413977"/>
          </a:xfrm>
          <a:prstGeom prst="rect">
            <a:avLst/>
          </a:prstGeom>
        </p:spPr>
      </p:pic>
      <p:sp>
        <p:nvSpPr>
          <p:cNvPr id="6" name="Rectangle 5"/>
          <p:cNvSpPr/>
          <p:nvPr/>
        </p:nvSpPr>
        <p:spPr>
          <a:xfrm>
            <a:off x="3304336" y="208649"/>
            <a:ext cx="3622723" cy="646331"/>
          </a:xfrm>
          <a:prstGeom prst="rect">
            <a:avLst/>
          </a:prstGeom>
        </p:spPr>
        <p:txBody>
          <a:bodyPr wrap="none">
            <a:spAutoFit/>
          </a:bodyPr>
          <a:lstStyle/>
          <a:p>
            <a:r>
              <a:rPr lang="en-US" dirty="0">
                <a:hlinkClick r:id="rId3"/>
              </a:rPr>
              <a:t>http://www.electronics-tutorials.ws</a:t>
            </a:r>
            <a:r>
              <a:rPr lang="en-US" dirty="0" smtClean="0">
                <a:hlinkClick r:id="rId3"/>
              </a:rPr>
              <a:t>/</a:t>
            </a:r>
            <a:endParaRPr lang="en-US" dirty="0" smtClean="0"/>
          </a:p>
          <a:p>
            <a:endParaRPr lang="en-US" dirty="0"/>
          </a:p>
        </p:txBody>
      </p:sp>
      <p:pic>
        <p:nvPicPr>
          <p:cNvPr id="2" name="Picture 1"/>
          <p:cNvPicPr>
            <a:picLocks noChangeAspect="1"/>
          </p:cNvPicPr>
          <p:nvPr/>
        </p:nvPicPr>
        <p:blipFill>
          <a:blip r:embed="rId4"/>
          <a:stretch>
            <a:fillRect/>
          </a:stretch>
        </p:blipFill>
        <p:spPr>
          <a:xfrm>
            <a:off x="448446" y="790832"/>
            <a:ext cx="5895756" cy="5718218"/>
          </a:xfrm>
          <a:prstGeom prst="rect">
            <a:avLst/>
          </a:prstGeom>
        </p:spPr>
      </p:pic>
      <p:pic>
        <p:nvPicPr>
          <p:cNvPr id="3" name="Picture 2"/>
          <p:cNvPicPr>
            <a:picLocks noChangeAspect="1"/>
          </p:cNvPicPr>
          <p:nvPr/>
        </p:nvPicPr>
        <p:blipFill>
          <a:blip r:embed="rId5"/>
          <a:stretch>
            <a:fillRect/>
          </a:stretch>
        </p:blipFill>
        <p:spPr>
          <a:xfrm>
            <a:off x="7783173" y="1133028"/>
            <a:ext cx="3228975" cy="2295525"/>
          </a:xfrm>
          <a:prstGeom prst="rect">
            <a:avLst/>
          </a:prstGeom>
        </p:spPr>
      </p:pic>
      <p:pic>
        <p:nvPicPr>
          <p:cNvPr id="5" name="Picture 4"/>
          <p:cNvPicPr>
            <a:picLocks noChangeAspect="1"/>
          </p:cNvPicPr>
          <p:nvPr/>
        </p:nvPicPr>
        <p:blipFill>
          <a:blip r:embed="rId6"/>
          <a:stretch>
            <a:fillRect/>
          </a:stretch>
        </p:blipFill>
        <p:spPr>
          <a:xfrm>
            <a:off x="8023653" y="3474564"/>
            <a:ext cx="3143893" cy="2348182"/>
          </a:xfrm>
          <a:prstGeom prst="rect">
            <a:avLst/>
          </a:prstGeom>
        </p:spPr>
      </p:pic>
      <p:sp>
        <p:nvSpPr>
          <p:cNvPr id="7" name="TextBox 6"/>
          <p:cNvSpPr txBox="1"/>
          <p:nvPr/>
        </p:nvSpPr>
        <p:spPr>
          <a:xfrm>
            <a:off x="7694141" y="5914768"/>
            <a:ext cx="3765198" cy="369332"/>
          </a:xfrm>
          <a:prstGeom prst="rect">
            <a:avLst/>
          </a:prstGeom>
          <a:noFill/>
        </p:spPr>
        <p:txBody>
          <a:bodyPr wrap="none" rtlCol="0">
            <a:spAutoFit/>
          </a:bodyPr>
          <a:lstStyle/>
          <a:p>
            <a:r>
              <a:rPr lang="en-US" dirty="0" smtClean="0"/>
              <a:t>ESC – Electronic Speed Control (PWM)</a:t>
            </a:r>
            <a:endParaRPr lang="en-US" dirty="0"/>
          </a:p>
        </p:txBody>
      </p:sp>
      <p:sp>
        <p:nvSpPr>
          <p:cNvPr id="8" name="TextBox 7"/>
          <p:cNvSpPr txBox="1"/>
          <p:nvPr/>
        </p:nvSpPr>
        <p:spPr>
          <a:xfrm>
            <a:off x="7519573" y="329167"/>
            <a:ext cx="3361037" cy="923330"/>
          </a:xfrm>
          <a:prstGeom prst="rect">
            <a:avLst/>
          </a:prstGeom>
          <a:noFill/>
        </p:spPr>
        <p:txBody>
          <a:bodyPr wrap="square" rtlCol="0">
            <a:spAutoFit/>
          </a:bodyPr>
          <a:lstStyle/>
          <a:p>
            <a:r>
              <a:rPr lang="en-US" dirty="0" smtClean="0">
                <a:solidFill>
                  <a:srgbClr val="FF0000"/>
                </a:solidFill>
              </a:rPr>
              <a:t>Brushless motors usually last _________ because they have no _____________?</a:t>
            </a:r>
            <a:endParaRPr lang="en-US" dirty="0">
              <a:solidFill>
                <a:srgbClr val="FF0000"/>
              </a:solidFill>
            </a:endParaRPr>
          </a:p>
        </p:txBody>
      </p:sp>
      <p:sp>
        <p:nvSpPr>
          <p:cNvPr id="9" name="Footer Placeholder 8"/>
          <p:cNvSpPr>
            <a:spLocks noGrp="1"/>
          </p:cNvSpPr>
          <p:nvPr>
            <p:ph type="ftr" sz="quarter" idx="11"/>
          </p:nvPr>
        </p:nvSpPr>
        <p:spPr/>
        <p:txBody>
          <a:bodyPr/>
          <a:lstStyle/>
          <a:p>
            <a:r>
              <a:rPr lang="en-US" smtClean="0"/>
              <a:t>CAM8302E  F2018 Exam Review</a:t>
            </a:r>
            <a:endParaRPr lang="en-US"/>
          </a:p>
        </p:txBody>
      </p:sp>
      <p:sp>
        <p:nvSpPr>
          <p:cNvPr id="10" name="Slide Number Placeholder 9"/>
          <p:cNvSpPr>
            <a:spLocks noGrp="1"/>
          </p:cNvSpPr>
          <p:nvPr>
            <p:ph type="sldNum" sz="quarter" idx="12"/>
          </p:nvPr>
        </p:nvSpPr>
        <p:spPr/>
        <p:txBody>
          <a:bodyPr/>
          <a:lstStyle/>
          <a:p>
            <a:fld id="{D23DE8D9-88C0-4FA4-9A1A-95E1ED9A7760}" type="slidenum">
              <a:rPr lang="en-US" smtClean="0"/>
              <a:t>94</a:t>
            </a:fld>
            <a:endParaRPr lang="en-US"/>
          </a:p>
        </p:txBody>
      </p:sp>
    </p:spTree>
    <p:extLst>
      <p:ext uri="{BB962C8B-B14F-4D97-AF65-F5344CB8AC3E}">
        <p14:creationId xmlns:p14="http://schemas.microsoft.com/office/powerpoint/2010/main" val="21725092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0042" y="564175"/>
            <a:ext cx="5829437" cy="4525776"/>
          </a:xfrm>
          <a:prstGeom prst="rect">
            <a:avLst/>
          </a:prstGeom>
        </p:spPr>
      </p:pic>
      <p:pic>
        <p:nvPicPr>
          <p:cNvPr id="3" name="Picture 2"/>
          <p:cNvPicPr>
            <a:picLocks noChangeAspect="1"/>
          </p:cNvPicPr>
          <p:nvPr/>
        </p:nvPicPr>
        <p:blipFill>
          <a:blip r:embed="rId3"/>
          <a:stretch>
            <a:fillRect/>
          </a:stretch>
        </p:blipFill>
        <p:spPr>
          <a:xfrm>
            <a:off x="5935010" y="743237"/>
            <a:ext cx="5704794" cy="4167651"/>
          </a:xfrm>
          <a:prstGeom prst="rect">
            <a:avLst/>
          </a:prstGeom>
        </p:spPr>
      </p:pic>
      <p:sp>
        <p:nvSpPr>
          <p:cNvPr id="4" name="TextBox 3"/>
          <p:cNvSpPr txBox="1"/>
          <p:nvPr/>
        </p:nvSpPr>
        <p:spPr>
          <a:xfrm>
            <a:off x="6623222" y="5089950"/>
            <a:ext cx="3361037" cy="830997"/>
          </a:xfrm>
          <a:prstGeom prst="rect">
            <a:avLst/>
          </a:prstGeom>
          <a:noFill/>
        </p:spPr>
        <p:txBody>
          <a:bodyPr wrap="square" rtlCol="0">
            <a:spAutoFit/>
          </a:bodyPr>
          <a:lstStyle/>
          <a:p>
            <a:r>
              <a:rPr lang="en-US" sz="1600" dirty="0" smtClean="0">
                <a:solidFill>
                  <a:srgbClr val="FF0000"/>
                </a:solidFill>
              </a:rPr>
              <a:t>Calculate the period, frequency, % duty cycle, time high and time low of the 555 timer above.</a:t>
            </a:r>
            <a:endParaRPr lang="en-US" sz="1600" dirty="0">
              <a:solidFill>
                <a:srgbClr val="FF0000"/>
              </a:solidFill>
            </a:endParaRPr>
          </a:p>
        </p:txBody>
      </p:sp>
      <p:sp>
        <p:nvSpPr>
          <p:cNvPr id="5" name="Rectangle 4"/>
          <p:cNvSpPr/>
          <p:nvPr/>
        </p:nvSpPr>
        <p:spPr>
          <a:xfrm>
            <a:off x="6046573" y="990657"/>
            <a:ext cx="74140" cy="4637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CAM8302E  F2018 Exam Review</a:t>
            </a:r>
            <a:endParaRPr lang="en-US"/>
          </a:p>
        </p:txBody>
      </p:sp>
      <p:sp>
        <p:nvSpPr>
          <p:cNvPr id="7" name="Slide Number Placeholder 6"/>
          <p:cNvSpPr>
            <a:spLocks noGrp="1"/>
          </p:cNvSpPr>
          <p:nvPr>
            <p:ph type="sldNum" sz="quarter" idx="12"/>
          </p:nvPr>
        </p:nvSpPr>
        <p:spPr/>
        <p:txBody>
          <a:bodyPr/>
          <a:lstStyle/>
          <a:p>
            <a:fld id="{D23DE8D9-88C0-4FA4-9A1A-95E1ED9A7760}" type="slidenum">
              <a:rPr lang="en-US" smtClean="0"/>
              <a:t>95</a:t>
            </a:fld>
            <a:endParaRPr lang="en-US"/>
          </a:p>
        </p:txBody>
      </p:sp>
    </p:spTree>
    <p:extLst>
      <p:ext uri="{BB962C8B-B14F-4D97-AF65-F5344CB8AC3E}">
        <p14:creationId xmlns:p14="http://schemas.microsoft.com/office/powerpoint/2010/main" val="12467555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1488" y="232690"/>
            <a:ext cx="8908415" cy="4471897"/>
          </a:xfrm>
          <a:prstGeom prst="rect">
            <a:avLst/>
          </a:prstGeom>
        </p:spPr>
      </p:pic>
      <p:sp>
        <p:nvSpPr>
          <p:cNvPr id="2" name="TextBox 1"/>
          <p:cNvSpPr txBox="1"/>
          <p:nvPr/>
        </p:nvSpPr>
        <p:spPr>
          <a:xfrm>
            <a:off x="1054443" y="1367481"/>
            <a:ext cx="1191545" cy="369332"/>
          </a:xfrm>
          <a:prstGeom prst="rect">
            <a:avLst/>
          </a:prstGeom>
          <a:noFill/>
        </p:spPr>
        <p:txBody>
          <a:bodyPr wrap="none" rtlCol="0">
            <a:spAutoFit/>
          </a:bodyPr>
          <a:lstStyle/>
          <a:p>
            <a:r>
              <a:rPr lang="en-US" dirty="0" smtClean="0"/>
              <a:t>Yellow Coil</a:t>
            </a:r>
            <a:endParaRPr lang="en-US" dirty="0"/>
          </a:p>
        </p:txBody>
      </p:sp>
      <p:sp>
        <p:nvSpPr>
          <p:cNvPr id="4" name="TextBox 3"/>
          <p:cNvSpPr txBox="1"/>
          <p:nvPr/>
        </p:nvSpPr>
        <p:spPr>
          <a:xfrm>
            <a:off x="972065" y="2751438"/>
            <a:ext cx="2109039" cy="369332"/>
          </a:xfrm>
          <a:prstGeom prst="rect">
            <a:avLst/>
          </a:prstGeom>
          <a:noFill/>
        </p:spPr>
        <p:txBody>
          <a:bodyPr wrap="none" rtlCol="0">
            <a:spAutoFit/>
          </a:bodyPr>
          <a:lstStyle/>
          <a:p>
            <a:r>
              <a:rPr lang="en-US" dirty="0" smtClean="0"/>
              <a:t>Step signal DRV8825</a:t>
            </a:r>
            <a:endParaRPr lang="en-US" dirty="0"/>
          </a:p>
        </p:txBody>
      </p:sp>
      <p:sp>
        <p:nvSpPr>
          <p:cNvPr id="5" name="TextBox 4"/>
          <p:cNvSpPr txBox="1"/>
          <p:nvPr/>
        </p:nvSpPr>
        <p:spPr>
          <a:xfrm>
            <a:off x="428368" y="5266728"/>
            <a:ext cx="4777946" cy="369332"/>
          </a:xfrm>
          <a:prstGeom prst="rect">
            <a:avLst/>
          </a:prstGeom>
          <a:noFill/>
        </p:spPr>
        <p:txBody>
          <a:bodyPr wrap="square" rtlCol="0">
            <a:spAutoFit/>
          </a:bodyPr>
          <a:lstStyle/>
          <a:p>
            <a:r>
              <a:rPr lang="en-US" dirty="0" smtClean="0">
                <a:solidFill>
                  <a:srgbClr val="FF0000"/>
                </a:solidFill>
              </a:rPr>
              <a:t>What is the speed of the stepper motor in RPS?</a:t>
            </a:r>
            <a:endParaRPr lang="en-US" dirty="0">
              <a:solidFill>
                <a:srgbClr val="FF0000"/>
              </a:solidFill>
            </a:endParaRPr>
          </a:p>
        </p:txBody>
      </p:sp>
      <p:sp>
        <p:nvSpPr>
          <p:cNvPr id="6" name="TextBox 5"/>
          <p:cNvSpPr txBox="1"/>
          <p:nvPr/>
        </p:nvSpPr>
        <p:spPr>
          <a:xfrm>
            <a:off x="428368" y="5654712"/>
            <a:ext cx="4489620" cy="369332"/>
          </a:xfrm>
          <a:prstGeom prst="rect">
            <a:avLst/>
          </a:prstGeom>
          <a:noFill/>
        </p:spPr>
        <p:txBody>
          <a:bodyPr wrap="square" rtlCol="0">
            <a:spAutoFit/>
          </a:bodyPr>
          <a:lstStyle/>
          <a:p>
            <a:r>
              <a:rPr lang="en-US" dirty="0" smtClean="0">
                <a:solidFill>
                  <a:srgbClr val="FF0000"/>
                </a:solidFill>
              </a:rPr>
              <a:t>The scope is triggered on a rising edge T/F?</a:t>
            </a:r>
            <a:endParaRPr lang="en-US" dirty="0">
              <a:solidFill>
                <a:srgbClr val="FF0000"/>
              </a:solidFill>
            </a:endParaRPr>
          </a:p>
        </p:txBody>
      </p:sp>
      <p:sp>
        <p:nvSpPr>
          <p:cNvPr id="7" name="TextBox 6"/>
          <p:cNvSpPr txBox="1"/>
          <p:nvPr/>
        </p:nvSpPr>
        <p:spPr>
          <a:xfrm>
            <a:off x="5659396" y="4881580"/>
            <a:ext cx="4744993" cy="646331"/>
          </a:xfrm>
          <a:prstGeom prst="rect">
            <a:avLst/>
          </a:prstGeom>
          <a:noFill/>
        </p:spPr>
        <p:txBody>
          <a:bodyPr wrap="square" rtlCol="0">
            <a:spAutoFit/>
          </a:bodyPr>
          <a:lstStyle/>
          <a:p>
            <a:r>
              <a:rPr lang="en-US" dirty="0" smtClean="0">
                <a:solidFill>
                  <a:srgbClr val="FF0000"/>
                </a:solidFill>
              </a:rPr>
              <a:t>The scope trigger level should be set to about ______________ in this example?</a:t>
            </a:r>
            <a:endParaRPr lang="en-US" dirty="0">
              <a:solidFill>
                <a:srgbClr val="FF0000"/>
              </a:solidFill>
            </a:endParaRPr>
          </a:p>
        </p:txBody>
      </p:sp>
      <p:sp>
        <p:nvSpPr>
          <p:cNvPr id="8" name="Footer Placeholder 7"/>
          <p:cNvSpPr>
            <a:spLocks noGrp="1"/>
          </p:cNvSpPr>
          <p:nvPr>
            <p:ph type="ftr" sz="quarter" idx="11"/>
          </p:nvPr>
        </p:nvSpPr>
        <p:spPr/>
        <p:txBody>
          <a:bodyPr/>
          <a:lstStyle/>
          <a:p>
            <a:r>
              <a:rPr lang="en-US" smtClean="0"/>
              <a:t>CAM8302E  F2018 Exam Review</a:t>
            </a:r>
            <a:endParaRPr lang="en-US"/>
          </a:p>
        </p:txBody>
      </p:sp>
      <p:sp>
        <p:nvSpPr>
          <p:cNvPr id="9" name="Slide Number Placeholder 8"/>
          <p:cNvSpPr>
            <a:spLocks noGrp="1"/>
          </p:cNvSpPr>
          <p:nvPr>
            <p:ph type="sldNum" sz="quarter" idx="12"/>
          </p:nvPr>
        </p:nvSpPr>
        <p:spPr/>
        <p:txBody>
          <a:bodyPr/>
          <a:lstStyle/>
          <a:p>
            <a:fld id="{D23DE8D9-88C0-4FA4-9A1A-95E1ED9A7760}" type="slidenum">
              <a:rPr lang="en-US" smtClean="0"/>
              <a:t>96</a:t>
            </a:fld>
            <a:endParaRPr lang="en-US"/>
          </a:p>
        </p:txBody>
      </p:sp>
      <p:sp>
        <p:nvSpPr>
          <p:cNvPr id="10" name="TextBox 9"/>
          <p:cNvSpPr txBox="1"/>
          <p:nvPr/>
        </p:nvSpPr>
        <p:spPr>
          <a:xfrm>
            <a:off x="428368" y="4880066"/>
            <a:ext cx="4777946" cy="369332"/>
          </a:xfrm>
          <a:prstGeom prst="rect">
            <a:avLst/>
          </a:prstGeom>
          <a:noFill/>
        </p:spPr>
        <p:txBody>
          <a:bodyPr wrap="square" rtlCol="0">
            <a:spAutoFit/>
          </a:bodyPr>
          <a:lstStyle/>
          <a:p>
            <a:r>
              <a:rPr lang="en-US" dirty="0" smtClean="0">
                <a:solidFill>
                  <a:srgbClr val="FF0000"/>
                </a:solidFill>
              </a:rPr>
              <a:t>** Assume the motor is 7.5 degrees/step.</a:t>
            </a:r>
            <a:endParaRPr lang="en-US" dirty="0">
              <a:solidFill>
                <a:srgbClr val="FF0000"/>
              </a:solidFill>
            </a:endParaRPr>
          </a:p>
        </p:txBody>
      </p:sp>
    </p:spTree>
    <p:extLst>
      <p:ext uri="{BB962C8B-B14F-4D97-AF65-F5344CB8AC3E}">
        <p14:creationId xmlns:p14="http://schemas.microsoft.com/office/powerpoint/2010/main" val="230948200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01993" y="242751"/>
            <a:ext cx="10135296" cy="6105798"/>
          </a:xfrm>
          <a:prstGeom prst="rect">
            <a:avLst/>
          </a:prstGeom>
        </p:spPr>
      </p:pic>
      <p:sp>
        <p:nvSpPr>
          <p:cNvPr id="3" name="TextBox 2"/>
          <p:cNvSpPr txBox="1"/>
          <p:nvPr/>
        </p:nvSpPr>
        <p:spPr>
          <a:xfrm>
            <a:off x="7245593" y="5336487"/>
            <a:ext cx="3361037" cy="923330"/>
          </a:xfrm>
          <a:prstGeom prst="rect">
            <a:avLst/>
          </a:prstGeom>
          <a:noFill/>
        </p:spPr>
        <p:txBody>
          <a:bodyPr wrap="square" rtlCol="0">
            <a:spAutoFit/>
          </a:bodyPr>
          <a:lstStyle/>
          <a:p>
            <a:r>
              <a:rPr lang="en-US" dirty="0" smtClean="0">
                <a:solidFill>
                  <a:srgbClr val="FF0000"/>
                </a:solidFill>
              </a:rPr>
              <a:t>List two ways the motor direction can be changed, one software and one hardware?</a:t>
            </a:r>
            <a:endParaRPr lang="en-US" dirty="0">
              <a:solidFill>
                <a:srgbClr val="FF0000"/>
              </a:solidFill>
            </a:endParaRPr>
          </a:p>
        </p:txBody>
      </p:sp>
      <p:sp>
        <p:nvSpPr>
          <p:cNvPr id="2" name="Footer Placeholder 1"/>
          <p:cNvSpPr>
            <a:spLocks noGrp="1"/>
          </p:cNvSpPr>
          <p:nvPr>
            <p:ph type="ftr" sz="quarter" idx="11"/>
          </p:nvPr>
        </p:nvSpPr>
        <p:spPr/>
        <p:txBody>
          <a:bodyPr/>
          <a:lstStyle/>
          <a:p>
            <a:r>
              <a:rPr lang="en-US" smtClean="0"/>
              <a:t>CAM8302E  F2018 Exam Review</a:t>
            </a:r>
            <a:endParaRPr lang="en-US"/>
          </a:p>
        </p:txBody>
      </p:sp>
      <p:sp>
        <p:nvSpPr>
          <p:cNvPr id="5" name="Slide Number Placeholder 4"/>
          <p:cNvSpPr>
            <a:spLocks noGrp="1"/>
          </p:cNvSpPr>
          <p:nvPr>
            <p:ph type="sldNum" sz="quarter" idx="12"/>
          </p:nvPr>
        </p:nvSpPr>
        <p:spPr/>
        <p:txBody>
          <a:bodyPr/>
          <a:lstStyle/>
          <a:p>
            <a:fld id="{D23DE8D9-88C0-4FA4-9A1A-95E1ED9A7760}" type="slidenum">
              <a:rPr lang="en-US" smtClean="0"/>
              <a:t>97</a:t>
            </a:fld>
            <a:endParaRPr lang="en-US"/>
          </a:p>
        </p:txBody>
      </p:sp>
    </p:spTree>
    <p:extLst>
      <p:ext uri="{BB962C8B-B14F-4D97-AF65-F5344CB8AC3E}">
        <p14:creationId xmlns:p14="http://schemas.microsoft.com/office/powerpoint/2010/main" val="38574913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4188" y="1727114"/>
            <a:ext cx="8155846" cy="3626695"/>
          </a:xfrm>
          <a:prstGeom prst="rect">
            <a:avLst/>
          </a:prstGeom>
        </p:spPr>
      </p:pic>
      <p:sp>
        <p:nvSpPr>
          <p:cNvPr id="3" name="TextBox 2"/>
          <p:cNvSpPr txBox="1"/>
          <p:nvPr/>
        </p:nvSpPr>
        <p:spPr>
          <a:xfrm>
            <a:off x="922638" y="332165"/>
            <a:ext cx="4258962" cy="923330"/>
          </a:xfrm>
          <a:prstGeom prst="rect">
            <a:avLst/>
          </a:prstGeom>
          <a:noFill/>
        </p:spPr>
        <p:txBody>
          <a:bodyPr wrap="square" rtlCol="0">
            <a:spAutoFit/>
          </a:bodyPr>
          <a:lstStyle/>
          <a:p>
            <a:r>
              <a:rPr lang="en-US" dirty="0" smtClean="0"/>
              <a:t>Unipolar Motor 120 ohms between the centre tap wire and an outside lead. White1 to blue = 120 ohms.</a:t>
            </a:r>
            <a:endParaRPr lang="en-US" dirty="0"/>
          </a:p>
        </p:txBody>
      </p:sp>
      <p:sp>
        <p:nvSpPr>
          <p:cNvPr id="4" name="TextBox 3"/>
          <p:cNvSpPr txBox="1"/>
          <p:nvPr/>
        </p:nvSpPr>
        <p:spPr>
          <a:xfrm>
            <a:off x="6384325" y="332165"/>
            <a:ext cx="4258962" cy="1477328"/>
          </a:xfrm>
          <a:prstGeom prst="rect">
            <a:avLst/>
          </a:prstGeom>
          <a:noFill/>
        </p:spPr>
        <p:txBody>
          <a:bodyPr wrap="square" rtlCol="0">
            <a:spAutoFit/>
          </a:bodyPr>
          <a:lstStyle/>
          <a:p>
            <a:r>
              <a:rPr lang="en-US" dirty="0" smtClean="0"/>
              <a:t>Bipolar stepper motor – this is the modified stepper the centre tap white wires were cut. The bipolar motor can be used with the DRV8825 bipolar motor and will have a greater maximum torque.</a:t>
            </a:r>
            <a:endParaRPr lang="en-US" dirty="0"/>
          </a:p>
        </p:txBody>
      </p:sp>
      <p:sp>
        <p:nvSpPr>
          <p:cNvPr id="5" name="TextBox 4"/>
          <p:cNvSpPr txBox="1"/>
          <p:nvPr/>
        </p:nvSpPr>
        <p:spPr>
          <a:xfrm>
            <a:off x="1144977" y="5218671"/>
            <a:ext cx="3361037" cy="923330"/>
          </a:xfrm>
          <a:prstGeom prst="rect">
            <a:avLst/>
          </a:prstGeom>
          <a:noFill/>
        </p:spPr>
        <p:txBody>
          <a:bodyPr wrap="square" rtlCol="0">
            <a:spAutoFit/>
          </a:bodyPr>
          <a:lstStyle/>
          <a:p>
            <a:r>
              <a:rPr lang="en-US" dirty="0" smtClean="0">
                <a:solidFill>
                  <a:srgbClr val="FF0000"/>
                </a:solidFill>
              </a:rPr>
              <a:t>How much current flows through white and violet with a 10 volt supply to the stepper controller?</a:t>
            </a:r>
            <a:endParaRPr lang="en-US" dirty="0">
              <a:solidFill>
                <a:srgbClr val="FF0000"/>
              </a:solidFill>
            </a:endParaRPr>
          </a:p>
        </p:txBody>
      </p:sp>
      <p:sp>
        <p:nvSpPr>
          <p:cNvPr id="6" name="TextBox 5"/>
          <p:cNvSpPr txBox="1"/>
          <p:nvPr/>
        </p:nvSpPr>
        <p:spPr>
          <a:xfrm>
            <a:off x="6096000" y="5163007"/>
            <a:ext cx="3361037" cy="923330"/>
          </a:xfrm>
          <a:prstGeom prst="rect">
            <a:avLst/>
          </a:prstGeom>
          <a:noFill/>
        </p:spPr>
        <p:txBody>
          <a:bodyPr wrap="square" rtlCol="0">
            <a:spAutoFit/>
          </a:bodyPr>
          <a:lstStyle/>
          <a:p>
            <a:r>
              <a:rPr lang="en-US" dirty="0" smtClean="0">
                <a:solidFill>
                  <a:srgbClr val="FF0000"/>
                </a:solidFill>
              </a:rPr>
              <a:t>How much current flows through blue and violet with a 10 volt supply to the motor controller?</a:t>
            </a:r>
            <a:endParaRPr lang="en-US" dirty="0">
              <a:solidFill>
                <a:srgbClr val="FF0000"/>
              </a:solidFill>
            </a:endParaRPr>
          </a:p>
        </p:txBody>
      </p:sp>
      <p:sp>
        <p:nvSpPr>
          <p:cNvPr id="7" name="Footer Placeholder 6"/>
          <p:cNvSpPr>
            <a:spLocks noGrp="1"/>
          </p:cNvSpPr>
          <p:nvPr>
            <p:ph type="ftr" sz="quarter" idx="11"/>
          </p:nvPr>
        </p:nvSpPr>
        <p:spPr/>
        <p:txBody>
          <a:bodyPr/>
          <a:lstStyle/>
          <a:p>
            <a:r>
              <a:rPr lang="en-US" smtClean="0"/>
              <a:t>CAM8302E  F2018 Exam Review</a:t>
            </a:r>
            <a:endParaRPr lang="en-US"/>
          </a:p>
        </p:txBody>
      </p:sp>
      <p:sp>
        <p:nvSpPr>
          <p:cNvPr id="8" name="Slide Number Placeholder 7"/>
          <p:cNvSpPr>
            <a:spLocks noGrp="1"/>
          </p:cNvSpPr>
          <p:nvPr>
            <p:ph type="sldNum" sz="quarter" idx="12"/>
          </p:nvPr>
        </p:nvSpPr>
        <p:spPr/>
        <p:txBody>
          <a:bodyPr/>
          <a:lstStyle/>
          <a:p>
            <a:fld id="{D23DE8D9-88C0-4FA4-9A1A-95E1ED9A7760}" type="slidenum">
              <a:rPr lang="en-US" smtClean="0"/>
              <a:t>98</a:t>
            </a:fld>
            <a:endParaRPr lang="en-US"/>
          </a:p>
        </p:txBody>
      </p:sp>
    </p:spTree>
    <p:extLst>
      <p:ext uri="{BB962C8B-B14F-4D97-AF65-F5344CB8AC3E}">
        <p14:creationId xmlns:p14="http://schemas.microsoft.com/office/powerpoint/2010/main" val="23237380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B88EEA-209C-4598-B68F-AE8C8CE50CEF}" type="slidenum">
              <a:rPr lang="en-US" smtClean="0"/>
              <a:pPr/>
              <a:t>99</a:t>
            </a:fld>
            <a:endParaRPr lang="en-US"/>
          </a:p>
        </p:txBody>
      </p:sp>
      <p:sp>
        <p:nvSpPr>
          <p:cNvPr id="5" name="Footer Placeholder 4"/>
          <p:cNvSpPr>
            <a:spLocks noGrp="1"/>
          </p:cNvSpPr>
          <p:nvPr>
            <p:ph type="ftr" sz="quarter" idx="11"/>
          </p:nvPr>
        </p:nvSpPr>
        <p:spPr/>
        <p:txBody>
          <a:bodyPr/>
          <a:lstStyle/>
          <a:p>
            <a:r>
              <a:rPr lang="en-US" smtClean="0"/>
              <a:t>CAM8302E  F2018 Exam Review</a:t>
            </a:r>
            <a:endParaRPr lang="en-US"/>
          </a:p>
        </p:txBody>
      </p:sp>
      <p:sp>
        <p:nvSpPr>
          <p:cNvPr id="6" name="Rectangle 5"/>
          <p:cNvSpPr/>
          <p:nvPr/>
        </p:nvSpPr>
        <p:spPr>
          <a:xfrm>
            <a:off x="938598" y="135916"/>
            <a:ext cx="7610475" cy="769441"/>
          </a:xfrm>
          <a:prstGeom prst="rect">
            <a:avLst/>
          </a:prstGeom>
          <a:noFill/>
        </p:spPr>
        <p:txBody>
          <a:bodyPr wrap="square" lIns="91440" tIns="45720" rIns="91440" bIns="45720">
            <a:spAutoFit/>
          </a:bodyPr>
          <a:lstStyle/>
          <a:p>
            <a:pPr algn="ctr"/>
            <a:r>
              <a:rPr lang="en-US" sz="44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Brushless DC Motor (BLDC) </a:t>
            </a:r>
          </a:p>
        </p:txBody>
      </p:sp>
      <p:pic>
        <p:nvPicPr>
          <p:cNvPr id="3" name="Picture 2"/>
          <p:cNvPicPr>
            <a:picLocks noChangeAspect="1"/>
          </p:cNvPicPr>
          <p:nvPr/>
        </p:nvPicPr>
        <p:blipFill>
          <a:blip r:embed="rId2"/>
          <a:stretch>
            <a:fillRect/>
          </a:stretch>
        </p:blipFill>
        <p:spPr>
          <a:xfrm>
            <a:off x="301258" y="1270482"/>
            <a:ext cx="7474684" cy="5085868"/>
          </a:xfrm>
          <a:prstGeom prst="rect">
            <a:avLst/>
          </a:prstGeom>
        </p:spPr>
      </p:pic>
      <p:pic>
        <p:nvPicPr>
          <p:cNvPr id="7" name="Picture 6"/>
          <p:cNvPicPr>
            <a:picLocks noChangeAspect="1"/>
          </p:cNvPicPr>
          <p:nvPr/>
        </p:nvPicPr>
        <p:blipFill>
          <a:blip r:embed="rId3"/>
          <a:stretch>
            <a:fillRect/>
          </a:stretch>
        </p:blipFill>
        <p:spPr>
          <a:xfrm>
            <a:off x="6288044" y="884023"/>
            <a:ext cx="4906709" cy="1743848"/>
          </a:xfrm>
          <a:prstGeom prst="rect">
            <a:avLst/>
          </a:prstGeom>
        </p:spPr>
      </p:pic>
      <p:sp>
        <p:nvSpPr>
          <p:cNvPr id="8" name="TextBox 7"/>
          <p:cNvSpPr txBox="1"/>
          <p:nvPr/>
        </p:nvSpPr>
        <p:spPr>
          <a:xfrm>
            <a:off x="7900088" y="2914313"/>
            <a:ext cx="3361037" cy="2308324"/>
          </a:xfrm>
          <a:prstGeom prst="rect">
            <a:avLst/>
          </a:prstGeom>
          <a:noFill/>
        </p:spPr>
        <p:txBody>
          <a:bodyPr wrap="square" rtlCol="0">
            <a:spAutoFit/>
          </a:bodyPr>
          <a:lstStyle/>
          <a:p>
            <a:r>
              <a:rPr lang="en-US" dirty="0" smtClean="0">
                <a:solidFill>
                  <a:srgbClr val="FF0000"/>
                </a:solidFill>
              </a:rPr>
              <a:t>If the time high of the feedback signal is 40 microseconds the TH variable will equal ______?</a:t>
            </a:r>
          </a:p>
          <a:p>
            <a:endParaRPr lang="en-US" dirty="0">
              <a:solidFill>
                <a:srgbClr val="FF0000"/>
              </a:solidFill>
            </a:endParaRPr>
          </a:p>
          <a:p>
            <a:endParaRPr lang="en-US" dirty="0" smtClean="0">
              <a:solidFill>
                <a:srgbClr val="FF0000"/>
              </a:solidFill>
            </a:endParaRPr>
          </a:p>
          <a:p>
            <a:r>
              <a:rPr lang="en-US" dirty="0" smtClean="0">
                <a:solidFill>
                  <a:srgbClr val="FF0000"/>
                </a:solidFill>
              </a:rPr>
              <a:t>Moving the variable resistor clockwise will cause the motor to _________ in speed?</a:t>
            </a:r>
            <a:endParaRPr lang="en-US" dirty="0">
              <a:solidFill>
                <a:srgbClr val="FF0000"/>
              </a:solidFill>
            </a:endParaRPr>
          </a:p>
        </p:txBody>
      </p:sp>
    </p:spTree>
    <p:extLst>
      <p:ext uri="{BB962C8B-B14F-4D97-AF65-F5344CB8AC3E}">
        <p14:creationId xmlns:p14="http://schemas.microsoft.com/office/powerpoint/2010/main" val="11826300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2485</TotalTime>
  <Words>6938</Words>
  <Application>Microsoft Office PowerPoint</Application>
  <PresentationFormat>Widescreen</PresentationFormat>
  <Paragraphs>982</Paragraphs>
  <Slides>120</Slides>
  <Notes>20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120</vt:i4>
      </vt:variant>
    </vt:vector>
  </HeadingPairs>
  <TitlesOfParts>
    <vt:vector size="134" baseType="lpstr">
      <vt:lpstr>Adobe Heiti Std R</vt:lpstr>
      <vt:lpstr>Arial</vt:lpstr>
      <vt:lpstr>Calibri</vt:lpstr>
      <vt:lpstr>Calibri Light</vt:lpstr>
      <vt:lpstr>Cambria</vt:lpstr>
      <vt:lpstr>clear_sans</vt:lpstr>
      <vt:lpstr>Comic Sans MS</vt:lpstr>
      <vt:lpstr>Garamond</vt:lpstr>
      <vt:lpstr>Helvetica</vt:lpstr>
      <vt:lpstr>Helvetica Neue</vt:lpstr>
      <vt:lpstr>This Calibri</vt:lpstr>
      <vt:lpstr>Times New Roman</vt:lpstr>
      <vt:lpstr>Wingdings</vt:lpstr>
      <vt:lpstr>Office Theme</vt:lpstr>
      <vt:lpstr>myDAQ USB Interface</vt:lpstr>
      <vt:lpstr>myDAQ USB Interface</vt:lpstr>
      <vt:lpstr>PowerPoint Presentation</vt:lpstr>
      <vt:lpstr>myDAQ Digital I/O specifications:</vt:lpstr>
      <vt:lpstr>myDAQ Analog I/O Specifications:</vt:lpstr>
      <vt:lpstr>myDAQ Power Supply Specifications:</vt:lpstr>
      <vt:lpstr>myDAQ Basic I/O Circuit:</vt:lpstr>
      <vt:lpstr>PowerPoint Presentation</vt:lpstr>
      <vt:lpstr>PowerPoint Presentation</vt:lpstr>
      <vt:lpstr>LabVIEW block diagram used to interface to the myDAQ.</vt:lpstr>
      <vt:lpstr>PowerPoint Presentation</vt:lpstr>
      <vt:lpstr>PowerPoint Presentation</vt:lpstr>
      <vt:lpstr>LabVIEW Wire Colours and Type:</vt:lpstr>
      <vt:lpstr>Block Diagram Example:</vt:lpstr>
      <vt:lpstr>PowerPoint Presentation</vt:lpstr>
      <vt:lpstr>PowerPoint Presentation</vt:lpstr>
      <vt:lpstr>Arduino Mega Specs:</vt:lpstr>
      <vt:lpstr>PowerPoint Presentation</vt:lpstr>
      <vt:lpstr>PowerPoint Presentation</vt:lpstr>
      <vt:lpstr>PowerPoint Presentation</vt:lpstr>
      <vt:lpstr>Code that is run only once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hanburym@rogers.com</dc:creator>
  <cp:lastModifiedBy>Michel Hanbury</cp:lastModifiedBy>
  <cp:revision>71</cp:revision>
  <dcterms:created xsi:type="dcterms:W3CDTF">2016-12-06T06:44:03Z</dcterms:created>
  <dcterms:modified xsi:type="dcterms:W3CDTF">2018-12-05T14:30:06Z</dcterms:modified>
</cp:coreProperties>
</file>