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92" r:id="rId2"/>
    <p:sldId id="470" r:id="rId3"/>
    <p:sldId id="501" r:id="rId4"/>
    <p:sldId id="502" r:id="rId5"/>
    <p:sldId id="370" r:id="rId6"/>
    <p:sldId id="371" r:id="rId7"/>
    <p:sldId id="372" r:id="rId8"/>
    <p:sldId id="373" r:id="rId9"/>
    <p:sldId id="474" r:id="rId10"/>
    <p:sldId id="475" r:id="rId11"/>
    <p:sldId id="476" r:id="rId12"/>
    <p:sldId id="478" r:id="rId13"/>
    <p:sldId id="477" r:id="rId14"/>
    <p:sldId id="374" r:id="rId15"/>
    <p:sldId id="417" r:id="rId16"/>
    <p:sldId id="405" r:id="rId17"/>
    <p:sldId id="375" r:id="rId18"/>
    <p:sldId id="414" r:id="rId19"/>
    <p:sldId id="404" r:id="rId20"/>
    <p:sldId id="378" r:id="rId21"/>
    <p:sldId id="379" r:id="rId22"/>
    <p:sldId id="380" r:id="rId23"/>
    <p:sldId id="471" r:id="rId24"/>
    <p:sldId id="479" r:id="rId25"/>
    <p:sldId id="480" r:id="rId26"/>
    <p:sldId id="381" r:id="rId27"/>
    <p:sldId id="382" r:id="rId28"/>
    <p:sldId id="383" r:id="rId29"/>
    <p:sldId id="410" r:id="rId30"/>
    <p:sldId id="411" r:id="rId31"/>
    <p:sldId id="495" r:id="rId32"/>
    <p:sldId id="496" r:id="rId33"/>
    <p:sldId id="498" r:id="rId34"/>
    <p:sldId id="499" r:id="rId35"/>
    <p:sldId id="453" r:id="rId36"/>
    <p:sldId id="456" r:id="rId37"/>
    <p:sldId id="457" r:id="rId38"/>
    <p:sldId id="458" r:id="rId39"/>
    <p:sldId id="391" r:id="rId40"/>
    <p:sldId id="481" r:id="rId41"/>
    <p:sldId id="394" r:id="rId42"/>
    <p:sldId id="515" r:id="rId43"/>
    <p:sldId id="517" r:id="rId44"/>
    <p:sldId id="516" r:id="rId45"/>
    <p:sldId id="407" r:id="rId46"/>
    <p:sldId id="469" r:id="rId47"/>
    <p:sldId id="345" r:id="rId48"/>
    <p:sldId id="349" r:id="rId49"/>
    <p:sldId id="395" r:id="rId50"/>
    <p:sldId id="396" r:id="rId51"/>
    <p:sldId id="351" r:id="rId52"/>
    <p:sldId id="352" r:id="rId53"/>
    <p:sldId id="500" r:id="rId54"/>
    <p:sldId id="503" r:id="rId55"/>
    <p:sldId id="504" r:id="rId56"/>
    <p:sldId id="505" r:id="rId57"/>
    <p:sldId id="506" r:id="rId58"/>
    <p:sldId id="507" r:id="rId59"/>
    <p:sldId id="508" r:id="rId60"/>
    <p:sldId id="509" r:id="rId61"/>
    <p:sldId id="510" r:id="rId62"/>
    <p:sldId id="511" r:id="rId63"/>
    <p:sldId id="512" r:id="rId64"/>
    <p:sldId id="513" r:id="rId65"/>
    <p:sldId id="514"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212" cy="466080"/>
          </a:xfrm>
          <a:prstGeom prst="rect">
            <a:avLst/>
          </a:prstGeom>
        </p:spPr>
        <p:txBody>
          <a:bodyPr vert="horz" lIns="90590" tIns="45295" rIns="90590" bIns="45295" rtlCol="0"/>
          <a:lstStyle>
            <a:lvl1pPr algn="l">
              <a:defRPr sz="1200"/>
            </a:lvl1pPr>
          </a:lstStyle>
          <a:p>
            <a:endParaRPr lang="en-US"/>
          </a:p>
        </p:txBody>
      </p:sp>
      <p:sp>
        <p:nvSpPr>
          <p:cNvPr id="3" name="Date Placeholder 2"/>
          <p:cNvSpPr>
            <a:spLocks noGrp="1"/>
          </p:cNvSpPr>
          <p:nvPr>
            <p:ph type="dt" sz="quarter" idx="1"/>
          </p:nvPr>
        </p:nvSpPr>
        <p:spPr>
          <a:xfrm>
            <a:off x="3971619" y="0"/>
            <a:ext cx="3037212" cy="466080"/>
          </a:xfrm>
          <a:prstGeom prst="rect">
            <a:avLst/>
          </a:prstGeom>
        </p:spPr>
        <p:txBody>
          <a:bodyPr vert="horz" lIns="90590" tIns="45295" rIns="90590" bIns="45295" rtlCol="0"/>
          <a:lstStyle>
            <a:lvl1pPr algn="r">
              <a:defRPr sz="1200"/>
            </a:lvl1pPr>
          </a:lstStyle>
          <a:p>
            <a:fld id="{9F8465C0-3832-49A9-BA53-336D25DA8D71}" type="datetimeFigureOut">
              <a:rPr lang="en-US" smtClean="0"/>
              <a:t>11/28/2018</a:t>
            </a:fld>
            <a:endParaRPr lang="en-US"/>
          </a:p>
        </p:txBody>
      </p:sp>
      <p:sp>
        <p:nvSpPr>
          <p:cNvPr id="4" name="Footer Placeholder 3"/>
          <p:cNvSpPr>
            <a:spLocks noGrp="1"/>
          </p:cNvSpPr>
          <p:nvPr>
            <p:ph type="ftr" sz="quarter" idx="2"/>
          </p:nvPr>
        </p:nvSpPr>
        <p:spPr>
          <a:xfrm>
            <a:off x="0" y="8830320"/>
            <a:ext cx="3037212" cy="466080"/>
          </a:xfrm>
          <a:prstGeom prst="rect">
            <a:avLst/>
          </a:prstGeom>
        </p:spPr>
        <p:txBody>
          <a:bodyPr vert="horz" lIns="90590" tIns="45295" rIns="90590" bIns="45295" rtlCol="0" anchor="b"/>
          <a:lstStyle>
            <a:lvl1pPr algn="l">
              <a:defRPr sz="1200"/>
            </a:lvl1pPr>
          </a:lstStyle>
          <a:p>
            <a:endParaRPr lang="en-US"/>
          </a:p>
        </p:txBody>
      </p:sp>
      <p:sp>
        <p:nvSpPr>
          <p:cNvPr id="5" name="Slide Number Placeholder 4"/>
          <p:cNvSpPr>
            <a:spLocks noGrp="1"/>
          </p:cNvSpPr>
          <p:nvPr>
            <p:ph type="sldNum" sz="quarter" idx="3"/>
          </p:nvPr>
        </p:nvSpPr>
        <p:spPr>
          <a:xfrm>
            <a:off x="3971619" y="8830320"/>
            <a:ext cx="3037212" cy="466080"/>
          </a:xfrm>
          <a:prstGeom prst="rect">
            <a:avLst/>
          </a:prstGeom>
        </p:spPr>
        <p:txBody>
          <a:bodyPr vert="horz" lIns="90590" tIns="45295" rIns="90590" bIns="45295" rtlCol="0" anchor="b"/>
          <a:lstStyle>
            <a:lvl1pPr algn="r">
              <a:defRPr sz="1200"/>
            </a:lvl1pPr>
          </a:lstStyle>
          <a:p>
            <a:fld id="{5160A2DE-00DA-4387-B2CD-BE75E34C5DF6}" type="slidenum">
              <a:rPr lang="en-US" smtClean="0"/>
              <a:t>‹#›</a:t>
            </a:fld>
            <a:endParaRPr lang="en-US"/>
          </a:p>
        </p:txBody>
      </p:sp>
    </p:spTree>
    <p:extLst>
      <p:ext uri="{BB962C8B-B14F-4D97-AF65-F5344CB8AC3E}">
        <p14:creationId xmlns:p14="http://schemas.microsoft.com/office/powerpoint/2010/main" val="1291669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1" tIns="46586" rIns="93171"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1" tIns="46586" rIns="93171" bIns="46586" rtlCol="0"/>
          <a:lstStyle>
            <a:lvl1pPr algn="r">
              <a:defRPr sz="1200"/>
            </a:lvl1pPr>
          </a:lstStyle>
          <a:p>
            <a:fld id="{70140FBF-0B93-46B5-83FC-5DCB123DA43B}" type="datetimeFigureOut">
              <a:rPr lang="en-US" smtClean="0"/>
              <a:t>11/28/2018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1" tIns="46586" rIns="93171"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1" tIns="46586" rIns="93171"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71" tIns="46586" rIns="93171"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71" tIns="46586" rIns="93171" bIns="46586" rtlCol="0" anchor="b"/>
          <a:lstStyle>
            <a:lvl1pPr algn="r">
              <a:defRPr sz="1200"/>
            </a:lvl1pPr>
          </a:lstStyle>
          <a:p>
            <a:fld id="{FEF2481A-22AB-4A46-BCCE-F45A035D5906}" type="slidenum">
              <a:rPr lang="en-US" smtClean="0"/>
              <a:t>‹#›</a:t>
            </a:fld>
            <a:endParaRPr lang="en-US"/>
          </a:p>
        </p:txBody>
      </p:sp>
    </p:spTree>
    <p:extLst>
      <p:ext uri="{BB962C8B-B14F-4D97-AF65-F5344CB8AC3E}">
        <p14:creationId xmlns:p14="http://schemas.microsoft.com/office/powerpoint/2010/main" val="4285890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1</a:t>
            </a:fld>
            <a:endParaRPr lang="en-US"/>
          </a:p>
        </p:txBody>
      </p:sp>
    </p:spTree>
    <p:extLst>
      <p:ext uri="{BB962C8B-B14F-4D97-AF65-F5344CB8AC3E}">
        <p14:creationId xmlns:p14="http://schemas.microsoft.com/office/powerpoint/2010/main" val="4063349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31</a:t>
            </a:fld>
            <a:endParaRPr lang="en-US"/>
          </a:p>
        </p:txBody>
      </p:sp>
    </p:spTree>
    <p:extLst>
      <p:ext uri="{BB962C8B-B14F-4D97-AF65-F5344CB8AC3E}">
        <p14:creationId xmlns:p14="http://schemas.microsoft.com/office/powerpoint/2010/main" val="2705738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32</a:t>
            </a:fld>
            <a:endParaRPr lang="en-US"/>
          </a:p>
        </p:txBody>
      </p:sp>
    </p:spTree>
    <p:extLst>
      <p:ext uri="{BB962C8B-B14F-4D97-AF65-F5344CB8AC3E}">
        <p14:creationId xmlns:p14="http://schemas.microsoft.com/office/powerpoint/2010/main" val="388528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33</a:t>
            </a:fld>
            <a:endParaRPr lang="en-US"/>
          </a:p>
        </p:txBody>
      </p:sp>
    </p:spTree>
    <p:extLst>
      <p:ext uri="{BB962C8B-B14F-4D97-AF65-F5344CB8AC3E}">
        <p14:creationId xmlns:p14="http://schemas.microsoft.com/office/powerpoint/2010/main" val="3458914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34</a:t>
            </a:fld>
            <a:endParaRPr lang="en-US"/>
          </a:p>
        </p:txBody>
      </p:sp>
    </p:spTree>
    <p:extLst>
      <p:ext uri="{BB962C8B-B14F-4D97-AF65-F5344CB8AC3E}">
        <p14:creationId xmlns:p14="http://schemas.microsoft.com/office/powerpoint/2010/main" val="1580064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39</a:t>
            </a:fld>
            <a:endParaRPr lang="en-US"/>
          </a:p>
        </p:txBody>
      </p:sp>
    </p:spTree>
    <p:extLst>
      <p:ext uri="{BB962C8B-B14F-4D97-AF65-F5344CB8AC3E}">
        <p14:creationId xmlns:p14="http://schemas.microsoft.com/office/powerpoint/2010/main" val="862703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40</a:t>
            </a:fld>
            <a:endParaRPr lang="en-US"/>
          </a:p>
        </p:txBody>
      </p:sp>
    </p:spTree>
    <p:extLst>
      <p:ext uri="{BB962C8B-B14F-4D97-AF65-F5344CB8AC3E}">
        <p14:creationId xmlns:p14="http://schemas.microsoft.com/office/powerpoint/2010/main" val="3011745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41</a:t>
            </a:fld>
            <a:endParaRPr lang="en-US"/>
          </a:p>
        </p:txBody>
      </p:sp>
    </p:spTree>
    <p:extLst>
      <p:ext uri="{BB962C8B-B14F-4D97-AF65-F5344CB8AC3E}">
        <p14:creationId xmlns:p14="http://schemas.microsoft.com/office/powerpoint/2010/main" val="792578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42</a:t>
            </a:fld>
            <a:endParaRPr lang="en-US"/>
          </a:p>
        </p:txBody>
      </p:sp>
    </p:spTree>
    <p:extLst>
      <p:ext uri="{BB962C8B-B14F-4D97-AF65-F5344CB8AC3E}">
        <p14:creationId xmlns:p14="http://schemas.microsoft.com/office/powerpoint/2010/main" val="1079309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43</a:t>
            </a:fld>
            <a:endParaRPr lang="en-US"/>
          </a:p>
        </p:txBody>
      </p:sp>
    </p:spTree>
    <p:extLst>
      <p:ext uri="{BB962C8B-B14F-4D97-AF65-F5344CB8AC3E}">
        <p14:creationId xmlns:p14="http://schemas.microsoft.com/office/powerpoint/2010/main" val="239240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44</a:t>
            </a:fld>
            <a:endParaRPr lang="en-US"/>
          </a:p>
        </p:txBody>
      </p:sp>
    </p:spTree>
    <p:extLst>
      <p:ext uri="{BB962C8B-B14F-4D97-AF65-F5344CB8AC3E}">
        <p14:creationId xmlns:p14="http://schemas.microsoft.com/office/powerpoint/2010/main" val="22424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2</a:t>
            </a:fld>
            <a:endParaRPr lang="en-US"/>
          </a:p>
        </p:txBody>
      </p:sp>
    </p:spTree>
    <p:extLst>
      <p:ext uri="{BB962C8B-B14F-4D97-AF65-F5344CB8AC3E}">
        <p14:creationId xmlns:p14="http://schemas.microsoft.com/office/powerpoint/2010/main" val="2082894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45</a:t>
            </a:fld>
            <a:endParaRPr lang="en-US"/>
          </a:p>
        </p:txBody>
      </p:sp>
    </p:spTree>
    <p:extLst>
      <p:ext uri="{BB962C8B-B14F-4D97-AF65-F5344CB8AC3E}">
        <p14:creationId xmlns:p14="http://schemas.microsoft.com/office/powerpoint/2010/main" val="1588742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47</a:t>
            </a:fld>
            <a:endParaRPr lang="en-US"/>
          </a:p>
        </p:txBody>
      </p:sp>
    </p:spTree>
    <p:extLst>
      <p:ext uri="{BB962C8B-B14F-4D97-AF65-F5344CB8AC3E}">
        <p14:creationId xmlns:p14="http://schemas.microsoft.com/office/powerpoint/2010/main" val="2128162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48</a:t>
            </a:fld>
            <a:endParaRPr lang="en-US"/>
          </a:p>
        </p:txBody>
      </p:sp>
    </p:spTree>
    <p:extLst>
      <p:ext uri="{BB962C8B-B14F-4D97-AF65-F5344CB8AC3E}">
        <p14:creationId xmlns:p14="http://schemas.microsoft.com/office/powerpoint/2010/main" val="4248079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49</a:t>
            </a:fld>
            <a:endParaRPr lang="en-US"/>
          </a:p>
        </p:txBody>
      </p:sp>
    </p:spTree>
    <p:extLst>
      <p:ext uri="{BB962C8B-B14F-4D97-AF65-F5344CB8AC3E}">
        <p14:creationId xmlns:p14="http://schemas.microsoft.com/office/powerpoint/2010/main" val="544917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50</a:t>
            </a:fld>
            <a:endParaRPr lang="en-US"/>
          </a:p>
        </p:txBody>
      </p:sp>
    </p:spTree>
    <p:extLst>
      <p:ext uri="{BB962C8B-B14F-4D97-AF65-F5344CB8AC3E}">
        <p14:creationId xmlns:p14="http://schemas.microsoft.com/office/powerpoint/2010/main" val="1608472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51</a:t>
            </a:fld>
            <a:endParaRPr lang="en-US"/>
          </a:p>
        </p:txBody>
      </p:sp>
    </p:spTree>
    <p:extLst>
      <p:ext uri="{BB962C8B-B14F-4D97-AF65-F5344CB8AC3E}">
        <p14:creationId xmlns:p14="http://schemas.microsoft.com/office/powerpoint/2010/main" val="1120741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52</a:t>
            </a:fld>
            <a:endParaRPr lang="en-US"/>
          </a:p>
        </p:txBody>
      </p:sp>
    </p:spTree>
    <p:extLst>
      <p:ext uri="{BB962C8B-B14F-4D97-AF65-F5344CB8AC3E}">
        <p14:creationId xmlns:p14="http://schemas.microsoft.com/office/powerpoint/2010/main" val="1444206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53</a:t>
            </a:fld>
            <a:endParaRPr lang="en-US"/>
          </a:p>
        </p:txBody>
      </p:sp>
    </p:spTree>
    <p:extLst>
      <p:ext uri="{BB962C8B-B14F-4D97-AF65-F5344CB8AC3E}">
        <p14:creationId xmlns:p14="http://schemas.microsoft.com/office/powerpoint/2010/main" val="146946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3</a:t>
            </a:fld>
            <a:endParaRPr lang="en-US"/>
          </a:p>
        </p:txBody>
      </p:sp>
    </p:spTree>
    <p:extLst>
      <p:ext uri="{BB962C8B-B14F-4D97-AF65-F5344CB8AC3E}">
        <p14:creationId xmlns:p14="http://schemas.microsoft.com/office/powerpoint/2010/main" val="90003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4</a:t>
            </a:fld>
            <a:endParaRPr lang="en-US"/>
          </a:p>
        </p:txBody>
      </p:sp>
    </p:spTree>
    <p:extLst>
      <p:ext uri="{BB962C8B-B14F-4D97-AF65-F5344CB8AC3E}">
        <p14:creationId xmlns:p14="http://schemas.microsoft.com/office/powerpoint/2010/main" val="3668336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19</a:t>
            </a:fld>
            <a:endParaRPr lang="en-US"/>
          </a:p>
        </p:txBody>
      </p:sp>
    </p:spTree>
    <p:extLst>
      <p:ext uri="{BB962C8B-B14F-4D97-AF65-F5344CB8AC3E}">
        <p14:creationId xmlns:p14="http://schemas.microsoft.com/office/powerpoint/2010/main" val="139042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27</a:t>
            </a:fld>
            <a:endParaRPr lang="en-US"/>
          </a:p>
        </p:txBody>
      </p:sp>
    </p:spTree>
    <p:extLst>
      <p:ext uri="{BB962C8B-B14F-4D97-AF65-F5344CB8AC3E}">
        <p14:creationId xmlns:p14="http://schemas.microsoft.com/office/powerpoint/2010/main" val="217278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28</a:t>
            </a:fld>
            <a:endParaRPr lang="en-US"/>
          </a:p>
        </p:txBody>
      </p:sp>
    </p:spTree>
    <p:extLst>
      <p:ext uri="{BB962C8B-B14F-4D97-AF65-F5344CB8AC3E}">
        <p14:creationId xmlns:p14="http://schemas.microsoft.com/office/powerpoint/2010/main" val="142248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29</a:t>
            </a:fld>
            <a:endParaRPr lang="en-US"/>
          </a:p>
        </p:txBody>
      </p:sp>
    </p:spTree>
    <p:extLst>
      <p:ext uri="{BB962C8B-B14F-4D97-AF65-F5344CB8AC3E}">
        <p14:creationId xmlns:p14="http://schemas.microsoft.com/office/powerpoint/2010/main" val="4279555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30</a:t>
            </a:fld>
            <a:endParaRPr lang="en-US"/>
          </a:p>
        </p:txBody>
      </p:sp>
    </p:spTree>
    <p:extLst>
      <p:ext uri="{BB962C8B-B14F-4D97-AF65-F5344CB8AC3E}">
        <p14:creationId xmlns:p14="http://schemas.microsoft.com/office/powerpoint/2010/main" val="2497706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B3D449-AD4B-496F-B0DA-EEF9BBDEBE33}" type="datetime1">
              <a:rPr lang="en-US" smtClean="0"/>
              <a:t>11/28/2018</a:t>
            </a:fld>
            <a:endParaRPr lang="en-US"/>
          </a:p>
        </p:txBody>
      </p:sp>
      <p:sp>
        <p:nvSpPr>
          <p:cNvPr id="5" name="Footer Placeholder 4"/>
          <p:cNvSpPr>
            <a:spLocks noGrp="1"/>
          </p:cNvSpPr>
          <p:nvPr>
            <p:ph type="ftr" sz="quarter" idx="11"/>
          </p:nvPr>
        </p:nvSpPr>
        <p:spPr/>
        <p:txBody>
          <a:bodyPr/>
          <a:lstStyle/>
          <a:p>
            <a:r>
              <a:rPr lang="en-US" smtClean="0"/>
              <a:t>CAM8302E  F2018</a:t>
            </a:r>
            <a:endParaRPr lang="en-US"/>
          </a:p>
        </p:txBody>
      </p:sp>
      <p:sp>
        <p:nvSpPr>
          <p:cNvPr id="6" name="Slide Number Placeholder 5"/>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389CD-E79D-4142-A763-889FC6646F13}" type="datetime1">
              <a:rPr lang="en-US" smtClean="0"/>
              <a:t>11/28/2018</a:t>
            </a:fld>
            <a:endParaRPr lang="en-US"/>
          </a:p>
        </p:txBody>
      </p:sp>
      <p:sp>
        <p:nvSpPr>
          <p:cNvPr id="5" name="Footer Placeholder 4"/>
          <p:cNvSpPr>
            <a:spLocks noGrp="1"/>
          </p:cNvSpPr>
          <p:nvPr>
            <p:ph type="ftr" sz="quarter" idx="11"/>
          </p:nvPr>
        </p:nvSpPr>
        <p:spPr/>
        <p:txBody>
          <a:bodyPr/>
          <a:lstStyle/>
          <a:p>
            <a:r>
              <a:rPr lang="en-US" smtClean="0"/>
              <a:t>CAM8302E  F2018</a:t>
            </a:r>
            <a:endParaRPr lang="en-US"/>
          </a:p>
        </p:txBody>
      </p:sp>
      <p:sp>
        <p:nvSpPr>
          <p:cNvPr id="6" name="Slide Number Placeholder 5"/>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09146-59A8-45DB-BAF2-7F2482EB552C}" type="datetime1">
              <a:rPr lang="en-US" smtClean="0"/>
              <a:t>11/28/2018</a:t>
            </a:fld>
            <a:endParaRPr lang="en-US"/>
          </a:p>
        </p:txBody>
      </p:sp>
      <p:sp>
        <p:nvSpPr>
          <p:cNvPr id="5" name="Footer Placeholder 4"/>
          <p:cNvSpPr>
            <a:spLocks noGrp="1"/>
          </p:cNvSpPr>
          <p:nvPr>
            <p:ph type="ftr" sz="quarter" idx="11"/>
          </p:nvPr>
        </p:nvSpPr>
        <p:spPr/>
        <p:txBody>
          <a:bodyPr/>
          <a:lstStyle/>
          <a:p>
            <a:r>
              <a:rPr lang="en-US" smtClean="0"/>
              <a:t>CAM8302E  F2018</a:t>
            </a:r>
            <a:endParaRPr lang="en-US"/>
          </a:p>
        </p:txBody>
      </p:sp>
      <p:sp>
        <p:nvSpPr>
          <p:cNvPr id="6" name="Slide Number Placeholder 5"/>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3B639-EAB9-470E-90A0-2094ECB2CE39}" type="datetime1">
              <a:rPr lang="en-US" smtClean="0"/>
              <a:t>11/28/2018</a:t>
            </a:fld>
            <a:endParaRPr lang="en-US"/>
          </a:p>
        </p:txBody>
      </p:sp>
      <p:sp>
        <p:nvSpPr>
          <p:cNvPr id="5" name="Footer Placeholder 4"/>
          <p:cNvSpPr>
            <a:spLocks noGrp="1"/>
          </p:cNvSpPr>
          <p:nvPr>
            <p:ph type="ftr" sz="quarter" idx="11"/>
          </p:nvPr>
        </p:nvSpPr>
        <p:spPr/>
        <p:txBody>
          <a:bodyPr/>
          <a:lstStyle/>
          <a:p>
            <a:r>
              <a:rPr lang="en-US" smtClean="0"/>
              <a:t>CAM8302E  F2018</a:t>
            </a:r>
            <a:endParaRPr lang="en-US"/>
          </a:p>
        </p:txBody>
      </p:sp>
      <p:sp>
        <p:nvSpPr>
          <p:cNvPr id="6" name="Slide Number Placeholder 5"/>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10A5C1-72AE-41BF-A76C-16E67D65AED2}" type="datetime1">
              <a:rPr lang="en-US" smtClean="0"/>
              <a:t>11/28/2018</a:t>
            </a:fld>
            <a:endParaRPr lang="en-US"/>
          </a:p>
        </p:txBody>
      </p:sp>
      <p:sp>
        <p:nvSpPr>
          <p:cNvPr id="5" name="Footer Placeholder 4"/>
          <p:cNvSpPr>
            <a:spLocks noGrp="1"/>
          </p:cNvSpPr>
          <p:nvPr>
            <p:ph type="ftr" sz="quarter" idx="11"/>
          </p:nvPr>
        </p:nvSpPr>
        <p:spPr/>
        <p:txBody>
          <a:bodyPr/>
          <a:lstStyle/>
          <a:p>
            <a:r>
              <a:rPr lang="en-US" smtClean="0"/>
              <a:t>CAM8302E  F2018</a:t>
            </a:r>
            <a:endParaRPr lang="en-US"/>
          </a:p>
        </p:txBody>
      </p:sp>
      <p:sp>
        <p:nvSpPr>
          <p:cNvPr id="6" name="Slide Number Placeholder 5"/>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18734-A8D0-45C3-964A-D4DD334F61C8}" type="datetime1">
              <a:rPr lang="en-US" smtClean="0"/>
              <a:t>11/28/2018</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7" name="Slide Number Placeholder 6"/>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8E7965-FFB5-4D83-BDEB-99971962F5A9}" type="datetime1">
              <a:rPr lang="en-US" smtClean="0"/>
              <a:t>11/28/2018</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sp>
        <p:nvSpPr>
          <p:cNvPr id="9" name="Slide Number Placeholder 8"/>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0A43C8-331F-4B18-92A9-69A55E8A81EF}" type="datetime1">
              <a:rPr lang="en-US" smtClean="0"/>
              <a:t>11/28/2018</a:t>
            </a:fld>
            <a:endParaRPr lang="en-US"/>
          </a:p>
        </p:txBody>
      </p:sp>
      <p:sp>
        <p:nvSpPr>
          <p:cNvPr id="4" name="Footer Placeholder 3"/>
          <p:cNvSpPr>
            <a:spLocks noGrp="1"/>
          </p:cNvSpPr>
          <p:nvPr>
            <p:ph type="ftr" sz="quarter" idx="11"/>
          </p:nvPr>
        </p:nvSpPr>
        <p:spPr/>
        <p:txBody>
          <a:bodyPr/>
          <a:lstStyle/>
          <a:p>
            <a:r>
              <a:rPr lang="en-US" smtClean="0"/>
              <a:t>CAM8302E  F2018</a:t>
            </a:r>
            <a:endParaRPr lang="en-US"/>
          </a:p>
        </p:txBody>
      </p:sp>
      <p:sp>
        <p:nvSpPr>
          <p:cNvPr id="5" name="Slide Number Placeholder 4"/>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F24D10-B86D-4B32-9C68-B5F5275D51F3}" type="datetime1">
              <a:rPr lang="en-US" smtClean="0"/>
              <a:t>11/28/2018</a:t>
            </a:fld>
            <a:endParaRPr lang="en-US"/>
          </a:p>
        </p:txBody>
      </p:sp>
      <p:sp>
        <p:nvSpPr>
          <p:cNvPr id="3" name="Footer Placeholder 2"/>
          <p:cNvSpPr>
            <a:spLocks noGrp="1"/>
          </p:cNvSpPr>
          <p:nvPr>
            <p:ph type="ftr" sz="quarter" idx="11"/>
          </p:nvPr>
        </p:nvSpPr>
        <p:spPr/>
        <p:txBody>
          <a:bodyPr/>
          <a:lstStyle/>
          <a:p>
            <a:r>
              <a:rPr lang="en-US" smtClean="0"/>
              <a:t>CAM8302E  F2018</a:t>
            </a:r>
            <a:endParaRPr lang="en-US"/>
          </a:p>
        </p:txBody>
      </p:sp>
      <p:sp>
        <p:nvSpPr>
          <p:cNvPr id="4" name="Slide Number Placeholder 3"/>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E0E34C-D1A2-4B2A-9673-66A22E29DA57}" type="datetime1">
              <a:rPr lang="en-US" smtClean="0"/>
              <a:t>11/28/2018</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7" name="Slide Number Placeholder 6"/>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1C49FB-5CCF-4A75-A4C5-828644BB9D19}" type="datetime1">
              <a:rPr lang="en-US" smtClean="0"/>
              <a:t>11/28/2018</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7" name="Slide Number Placeholder 6"/>
          <p:cNvSpPr>
            <a:spLocks noGrp="1"/>
          </p:cNvSpPr>
          <p:nvPr>
            <p:ph type="sldNum" sz="quarter" idx="12"/>
          </p:nvPr>
        </p:nvSpPr>
        <p:spPr/>
        <p:txBody>
          <a:bodyPr/>
          <a:lstStyle/>
          <a:p>
            <a:fld id="{22150E63-65CC-47B2-A18E-A3315FA4CD7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6689F3-327C-4039-84AC-6C017567FA41}" type="datetime1">
              <a:rPr lang="en-US" smtClean="0"/>
              <a:t>11/28/2018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CAM8302E  F2018</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50E63-65CC-47B2-A18E-A3315FA4CD7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www.electronics-tutorials.ws/io/io_4.html"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sp>
        <p:nvSpPr>
          <p:cNvPr id="1028" name="WordArt 4"/>
          <p:cNvSpPr>
            <a:spLocks noChangeArrowheads="1" noChangeShapeType="1" noTextEdit="1"/>
          </p:cNvSpPr>
          <p:nvPr/>
        </p:nvSpPr>
        <p:spPr bwMode="auto">
          <a:xfrm>
            <a:off x="3744995" y="4936874"/>
            <a:ext cx="4253176" cy="727440"/>
          </a:xfrm>
          <a:prstGeom prst="rect">
            <a:avLst/>
          </a:prstGeom>
        </p:spPr>
        <p:txBody>
          <a:bodyPr wrap="none" fromWordArt="1">
            <a:prstTxWarp prst="textPlain">
              <a:avLst>
                <a:gd name="adj" fmla="val 50000"/>
              </a:avLst>
            </a:prstTxWarp>
          </a:bodyPr>
          <a:lstStyle/>
          <a:p>
            <a:pPr algn="ctr" rtl="0"/>
            <a:r>
              <a:rPr lang="en-US" sz="36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CAM8302E     Fall </a:t>
            </a:r>
            <a:r>
              <a:rPr lang="en-US" sz="3600" kern="1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2018</a:t>
            </a:r>
            <a:endParaRPr lang="en-US" sz="36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14" name="Rectangle 13"/>
          <p:cNvSpPr/>
          <p:nvPr/>
        </p:nvSpPr>
        <p:spPr>
          <a:xfrm>
            <a:off x="1304398" y="1465686"/>
            <a:ext cx="8591909" cy="3293209"/>
          </a:xfrm>
          <a:prstGeom prst="rect">
            <a:avLst/>
          </a:prstGeom>
          <a:noFill/>
        </p:spPr>
        <p:txBody>
          <a:bodyPr wrap="square" lIns="91440" tIns="45720" rIns="91440" bIns="45720">
            <a:spAutoFit/>
          </a:bodyPr>
          <a:lstStyle/>
          <a:p>
            <a:pPr algn="ctr"/>
            <a:r>
              <a:rPr lang="en-US" sz="44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Week 13, 2018 </a:t>
            </a:r>
            <a:r>
              <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Notes:</a:t>
            </a:r>
          </a:p>
          <a:p>
            <a:pPr algn="ctr"/>
            <a:endPar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ndParaRPr>
          </a:p>
          <a:p>
            <a:pPr algn="ctr"/>
            <a:r>
              <a:rPr lang="en-US" sz="40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Instrumentation Op-Amps and</a:t>
            </a:r>
          </a:p>
          <a:p>
            <a:pPr algn="ctr"/>
            <a:r>
              <a:rPr lang="en-US" sz="40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Solid State Relays,  </a:t>
            </a:r>
            <a:r>
              <a:rPr lang="en-US" sz="40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Drivers and</a:t>
            </a:r>
          </a:p>
          <a:p>
            <a:pPr algn="ctr"/>
            <a:r>
              <a:rPr lang="en-US" sz="40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Interface Circuits</a:t>
            </a:r>
            <a:endParaRPr lang="en-US" sz="4000" b="1" dirty="0">
              <a:ln w="17780" cmpd="sng">
                <a:solidFill>
                  <a:srgbClr val="FFFFFF"/>
                </a:solidFill>
                <a:prstDash val="solid"/>
                <a:miter lim="800000"/>
              </a:ln>
              <a:solidFill>
                <a:srgbClr val="FF0000"/>
              </a:solidFill>
              <a:effectLst>
                <a:outerShdw blurRad="50800" algn="tl" rotWithShape="0">
                  <a:srgbClr val="000000"/>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47" y="277303"/>
            <a:ext cx="3684491" cy="10104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10</a:t>
            </a:fld>
            <a:endParaRPr lang="en-US"/>
          </a:p>
        </p:txBody>
      </p:sp>
      <p:pic>
        <p:nvPicPr>
          <p:cNvPr id="2" name="Picture 1"/>
          <p:cNvPicPr>
            <a:picLocks noChangeAspect="1"/>
          </p:cNvPicPr>
          <p:nvPr/>
        </p:nvPicPr>
        <p:blipFill>
          <a:blip r:embed="rId2"/>
          <a:stretch>
            <a:fillRect/>
          </a:stretch>
        </p:blipFill>
        <p:spPr>
          <a:xfrm>
            <a:off x="2176073" y="1846977"/>
            <a:ext cx="2134849" cy="2503905"/>
          </a:xfrm>
          <a:prstGeom prst="rect">
            <a:avLst/>
          </a:prstGeom>
        </p:spPr>
      </p:pic>
      <p:pic>
        <p:nvPicPr>
          <p:cNvPr id="3" name="Picture 2"/>
          <p:cNvPicPr>
            <a:picLocks noChangeAspect="1"/>
          </p:cNvPicPr>
          <p:nvPr/>
        </p:nvPicPr>
        <p:blipFill>
          <a:blip r:embed="rId3"/>
          <a:stretch>
            <a:fillRect/>
          </a:stretch>
        </p:blipFill>
        <p:spPr>
          <a:xfrm>
            <a:off x="4766763" y="1606626"/>
            <a:ext cx="5075304" cy="2984604"/>
          </a:xfrm>
          <a:prstGeom prst="rect">
            <a:avLst/>
          </a:prstGeom>
        </p:spPr>
      </p:pic>
      <p:pic>
        <p:nvPicPr>
          <p:cNvPr id="6" name="Picture 5"/>
          <p:cNvPicPr>
            <a:picLocks noChangeAspect="1"/>
          </p:cNvPicPr>
          <p:nvPr/>
        </p:nvPicPr>
        <p:blipFill>
          <a:blip r:embed="rId4"/>
          <a:stretch>
            <a:fillRect/>
          </a:stretch>
        </p:blipFill>
        <p:spPr>
          <a:xfrm>
            <a:off x="1883923" y="5272816"/>
            <a:ext cx="8536740" cy="985578"/>
          </a:xfrm>
          <a:prstGeom prst="rect">
            <a:avLst/>
          </a:prstGeom>
        </p:spPr>
      </p:pic>
      <p:sp>
        <p:nvSpPr>
          <p:cNvPr id="9" name="Rectangle 8"/>
          <p:cNvSpPr/>
          <p:nvPr/>
        </p:nvSpPr>
        <p:spPr>
          <a:xfrm>
            <a:off x="2318480" y="588152"/>
            <a:ext cx="7435121" cy="923330"/>
          </a:xfrm>
          <a:prstGeom prst="rect">
            <a:avLst/>
          </a:prstGeom>
        </p:spPr>
        <p:txBody>
          <a:bodyPr wrap="square">
            <a:spAutoFit/>
          </a:bodyPr>
          <a:lstStyle/>
          <a:p>
            <a:r>
              <a:rPr lang="en-US" dirty="0"/>
              <a:t>The Bi-Directional level converters allow signals of one logic levels to interface to signals of a second logic level. Each side must be powered by the high logic level.</a:t>
            </a:r>
          </a:p>
        </p:txBody>
      </p:sp>
    </p:spTree>
    <p:extLst>
      <p:ext uri="{BB962C8B-B14F-4D97-AF65-F5344CB8AC3E}">
        <p14:creationId xmlns:p14="http://schemas.microsoft.com/office/powerpoint/2010/main" val="1139021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11</a:t>
            </a:fld>
            <a:endParaRPr lang="en-US"/>
          </a:p>
        </p:txBody>
      </p:sp>
      <p:pic>
        <p:nvPicPr>
          <p:cNvPr id="4" name="Picture 3"/>
          <p:cNvPicPr>
            <a:picLocks noChangeAspect="1"/>
          </p:cNvPicPr>
          <p:nvPr/>
        </p:nvPicPr>
        <p:blipFill>
          <a:blip r:embed="rId2"/>
          <a:stretch>
            <a:fillRect/>
          </a:stretch>
        </p:blipFill>
        <p:spPr>
          <a:xfrm>
            <a:off x="382819" y="569105"/>
            <a:ext cx="8621625" cy="5135864"/>
          </a:xfrm>
          <a:prstGeom prst="rect">
            <a:avLst/>
          </a:prstGeom>
        </p:spPr>
      </p:pic>
      <p:pic>
        <p:nvPicPr>
          <p:cNvPr id="2" name="Picture 1"/>
          <p:cNvPicPr>
            <a:picLocks noChangeAspect="1"/>
          </p:cNvPicPr>
          <p:nvPr/>
        </p:nvPicPr>
        <p:blipFill>
          <a:blip r:embed="rId3"/>
          <a:stretch>
            <a:fillRect/>
          </a:stretch>
        </p:blipFill>
        <p:spPr>
          <a:xfrm>
            <a:off x="9116029" y="2152072"/>
            <a:ext cx="2656520" cy="3417455"/>
          </a:xfrm>
          <a:prstGeom prst="rect">
            <a:avLst/>
          </a:prstGeom>
        </p:spPr>
      </p:pic>
    </p:spTree>
    <p:extLst>
      <p:ext uri="{BB962C8B-B14F-4D97-AF65-F5344CB8AC3E}">
        <p14:creationId xmlns:p14="http://schemas.microsoft.com/office/powerpoint/2010/main" val="1596790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12</a:t>
            </a:fld>
            <a:endParaRPr lang="en-US"/>
          </a:p>
        </p:txBody>
      </p:sp>
      <p:pic>
        <p:nvPicPr>
          <p:cNvPr id="2" name="Picture 1"/>
          <p:cNvPicPr>
            <a:picLocks noChangeAspect="1"/>
          </p:cNvPicPr>
          <p:nvPr/>
        </p:nvPicPr>
        <p:blipFill>
          <a:blip r:embed="rId2"/>
          <a:stretch>
            <a:fillRect/>
          </a:stretch>
        </p:blipFill>
        <p:spPr>
          <a:xfrm>
            <a:off x="2547681" y="468169"/>
            <a:ext cx="6886575" cy="5219700"/>
          </a:xfrm>
          <a:prstGeom prst="rect">
            <a:avLst/>
          </a:prstGeom>
        </p:spPr>
      </p:pic>
    </p:spTree>
    <p:extLst>
      <p:ext uri="{BB962C8B-B14F-4D97-AF65-F5344CB8AC3E}">
        <p14:creationId xmlns:p14="http://schemas.microsoft.com/office/powerpoint/2010/main" val="3705977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13</a:t>
            </a:fld>
            <a:endParaRPr lang="en-US"/>
          </a:p>
        </p:txBody>
      </p:sp>
      <p:pic>
        <p:nvPicPr>
          <p:cNvPr id="3" name="Picture 2"/>
          <p:cNvPicPr>
            <a:picLocks noChangeAspect="1"/>
          </p:cNvPicPr>
          <p:nvPr/>
        </p:nvPicPr>
        <p:blipFill>
          <a:blip r:embed="rId2"/>
          <a:stretch>
            <a:fillRect/>
          </a:stretch>
        </p:blipFill>
        <p:spPr>
          <a:xfrm>
            <a:off x="2244845" y="389205"/>
            <a:ext cx="7000875" cy="5467350"/>
          </a:xfrm>
          <a:prstGeom prst="rect">
            <a:avLst/>
          </a:prstGeom>
        </p:spPr>
      </p:pic>
    </p:spTree>
    <p:extLst>
      <p:ext uri="{BB962C8B-B14F-4D97-AF65-F5344CB8AC3E}">
        <p14:creationId xmlns:p14="http://schemas.microsoft.com/office/powerpoint/2010/main" val="2556089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14</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3553204" y="99514"/>
            <a:ext cx="8029196" cy="6107113"/>
          </a:xfrm>
          <a:prstGeom prst="rect">
            <a:avLst/>
          </a:prstGeom>
        </p:spPr>
      </p:pic>
      <p:sp>
        <p:nvSpPr>
          <p:cNvPr id="3" name="TextBox 2"/>
          <p:cNvSpPr txBox="1"/>
          <p:nvPr/>
        </p:nvSpPr>
        <p:spPr>
          <a:xfrm>
            <a:off x="526145" y="892418"/>
            <a:ext cx="3550555" cy="4524315"/>
          </a:xfrm>
          <a:prstGeom prst="rect">
            <a:avLst/>
          </a:prstGeom>
          <a:noFill/>
        </p:spPr>
        <p:txBody>
          <a:bodyPr wrap="square" rtlCol="0">
            <a:spAutoFit/>
          </a:bodyPr>
          <a:lstStyle/>
          <a:p>
            <a:r>
              <a:rPr lang="en-US" dirty="0"/>
              <a:t>The ULN2003A is a very common high voltage high </a:t>
            </a:r>
            <a:r>
              <a:rPr lang="en-US" dirty="0" smtClean="0"/>
              <a:t>current </a:t>
            </a:r>
            <a:r>
              <a:rPr lang="en-US" dirty="0"/>
              <a:t>driver</a:t>
            </a:r>
            <a:r>
              <a:rPr lang="en-US" dirty="0" smtClean="0"/>
              <a:t>.</a:t>
            </a:r>
          </a:p>
          <a:p>
            <a:endParaRPr lang="en-US" dirty="0"/>
          </a:p>
          <a:p>
            <a:r>
              <a:rPr lang="en-US" dirty="0" smtClean="0"/>
              <a:t>The </a:t>
            </a:r>
            <a:r>
              <a:rPr lang="en-US" dirty="0"/>
              <a:t>input current is less than 1 mA when driven by TTL </a:t>
            </a:r>
            <a:r>
              <a:rPr lang="en-US" dirty="0" smtClean="0"/>
              <a:t>or </a:t>
            </a:r>
            <a:r>
              <a:rPr lang="en-US" dirty="0"/>
              <a:t>LVTTL </a:t>
            </a:r>
            <a:r>
              <a:rPr lang="en-US" dirty="0" smtClean="0"/>
              <a:t>circuits.  </a:t>
            </a:r>
            <a:r>
              <a:rPr lang="en-US" dirty="0"/>
              <a:t>There are 7 outputs capable of driving inductive loads up to 500 mA on each channel</a:t>
            </a:r>
            <a:r>
              <a:rPr lang="en-US" dirty="0" smtClean="0"/>
              <a:t>.</a:t>
            </a:r>
          </a:p>
          <a:p>
            <a:endParaRPr lang="en-US" dirty="0"/>
          </a:p>
          <a:p>
            <a:r>
              <a:rPr lang="en-US" dirty="0" smtClean="0"/>
              <a:t>When driving inductive loads pin 9 must be connected to the positive supply of the inductive device.</a:t>
            </a:r>
          </a:p>
          <a:p>
            <a:endParaRPr lang="en-US" dirty="0"/>
          </a:p>
          <a:p>
            <a:r>
              <a:rPr lang="en-US" dirty="0" smtClean="0"/>
              <a:t>The diodes suppress the spike that occurs when an inductive device is turned off.</a:t>
            </a:r>
            <a:endParaRPr lang="en-US" dirty="0"/>
          </a:p>
        </p:txBody>
      </p:sp>
    </p:spTree>
    <p:extLst>
      <p:ext uri="{BB962C8B-B14F-4D97-AF65-F5344CB8AC3E}">
        <p14:creationId xmlns:p14="http://schemas.microsoft.com/office/powerpoint/2010/main" val="1009813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15</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4" name="Picture 3"/>
          <p:cNvPicPr>
            <a:picLocks noChangeAspect="1"/>
          </p:cNvPicPr>
          <p:nvPr/>
        </p:nvPicPr>
        <p:blipFill>
          <a:blip r:embed="rId2"/>
          <a:stretch>
            <a:fillRect/>
          </a:stretch>
        </p:blipFill>
        <p:spPr>
          <a:xfrm>
            <a:off x="566812" y="227355"/>
            <a:ext cx="8610600" cy="5953125"/>
          </a:xfrm>
          <a:prstGeom prst="rect">
            <a:avLst/>
          </a:prstGeom>
        </p:spPr>
      </p:pic>
      <p:sp>
        <p:nvSpPr>
          <p:cNvPr id="6" name="TextBox 5"/>
          <p:cNvSpPr txBox="1"/>
          <p:nvPr/>
        </p:nvSpPr>
        <p:spPr>
          <a:xfrm>
            <a:off x="9059594" y="618978"/>
            <a:ext cx="1180131" cy="369332"/>
          </a:xfrm>
          <a:prstGeom prst="rect">
            <a:avLst/>
          </a:prstGeom>
          <a:noFill/>
        </p:spPr>
        <p:txBody>
          <a:bodyPr wrap="none" rtlCol="0">
            <a:spAutoFit/>
          </a:bodyPr>
          <a:lstStyle/>
          <a:p>
            <a:r>
              <a:rPr lang="en-US" dirty="0" smtClean="0"/>
              <a:t>ULN2003A</a:t>
            </a:r>
            <a:endParaRPr lang="en-US" dirty="0"/>
          </a:p>
        </p:txBody>
      </p:sp>
    </p:spTree>
    <p:extLst>
      <p:ext uri="{BB962C8B-B14F-4D97-AF65-F5344CB8AC3E}">
        <p14:creationId xmlns:p14="http://schemas.microsoft.com/office/powerpoint/2010/main" val="1652275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16</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3" name="Picture 2"/>
          <p:cNvPicPr>
            <a:picLocks noChangeAspect="1"/>
          </p:cNvPicPr>
          <p:nvPr/>
        </p:nvPicPr>
        <p:blipFill>
          <a:blip r:embed="rId2"/>
          <a:stretch>
            <a:fillRect/>
          </a:stretch>
        </p:blipFill>
        <p:spPr>
          <a:xfrm>
            <a:off x="4744117" y="468247"/>
            <a:ext cx="6564566" cy="5198065"/>
          </a:xfrm>
          <a:prstGeom prst="rect">
            <a:avLst/>
          </a:prstGeom>
        </p:spPr>
      </p:pic>
      <p:sp>
        <p:nvSpPr>
          <p:cNvPr id="4" name="Rectangle 3"/>
          <p:cNvSpPr/>
          <p:nvPr/>
        </p:nvSpPr>
        <p:spPr>
          <a:xfrm>
            <a:off x="316663" y="221590"/>
            <a:ext cx="4427454" cy="3139321"/>
          </a:xfrm>
          <a:prstGeom prst="rect">
            <a:avLst/>
          </a:prstGeom>
        </p:spPr>
        <p:txBody>
          <a:bodyPr wrap="square">
            <a:spAutoFit/>
          </a:bodyPr>
          <a:lstStyle/>
          <a:p>
            <a:r>
              <a:rPr lang="en-US" dirty="0"/>
              <a:t>The ULN2003A inputs and outputs can be paralleled to drive high power outputs. </a:t>
            </a:r>
            <a:endParaRPr lang="en-US" dirty="0" smtClean="0"/>
          </a:p>
          <a:p>
            <a:endParaRPr lang="en-US" dirty="0"/>
          </a:p>
          <a:p>
            <a:r>
              <a:rPr lang="en-US" dirty="0" smtClean="0"/>
              <a:t>When </a:t>
            </a:r>
            <a:r>
              <a:rPr lang="en-US" dirty="0"/>
              <a:t>driving inductive loads the supply voltage must be connected to pin 9 (this connects the internal “Flywheel diodes</a:t>
            </a:r>
            <a:r>
              <a:rPr lang="en-US" dirty="0" smtClean="0"/>
              <a:t>”).</a:t>
            </a:r>
          </a:p>
          <a:p>
            <a:endParaRPr lang="en-US" dirty="0"/>
          </a:p>
          <a:p>
            <a:r>
              <a:rPr lang="en-US" dirty="0" smtClean="0"/>
              <a:t>The ULN2003A uses a Darlington transistor.  This arrangement gives the circuit a very high Beta value.  A low current at the input (about 1 mA can drive about 500 mA at the output.</a:t>
            </a:r>
            <a:endParaRPr lang="en-US" dirty="0"/>
          </a:p>
        </p:txBody>
      </p:sp>
      <p:pic>
        <p:nvPicPr>
          <p:cNvPr id="2" name="Picture 1"/>
          <p:cNvPicPr>
            <a:picLocks noChangeAspect="1"/>
          </p:cNvPicPr>
          <p:nvPr/>
        </p:nvPicPr>
        <p:blipFill>
          <a:blip r:embed="rId3"/>
          <a:stretch>
            <a:fillRect/>
          </a:stretch>
        </p:blipFill>
        <p:spPr>
          <a:xfrm>
            <a:off x="611950" y="4127769"/>
            <a:ext cx="3178646" cy="1933136"/>
          </a:xfrm>
          <a:prstGeom prst="rect">
            <a:avLst/>
          </a:prstGeom>
        </p:spPr>
      </p:pic>
    </p:spTree>
    <p:extLst>
      <p:ext uri="{BB962C8B-B14F-4D97-AF65-F5344CB8AC3E}">
        <p14:creationId xmlns:p14="http://schemas.microsoft.com/office/powerpoint/2010/main" val="1500689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8637" y="262526"/>
            <a:ext cx="4653838"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Solid State </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Relays</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Slide Number Placeholder 5"/>
          <p:cNvSpPr>
            <a:spLocks noGrp="1"/>
          </p:cNvSpPr>
          <p:nvPr>
            <p:ph type="sldNum" sz="quarter" idx="12"/>
          </p:nvPr>
        </p:nvSpPr>
        <p:spPr/>
        <p:txBody>
          <a:bodyPr/>
          <a:lstStyle/>
          <a:p>
            <a:fld id="{22150E63-65CC-47B2-A18E-A3315FA4CD7F}" type="slidenum">
              <a:rPr lang="en-US" smtClean="0"/>
              <a:t>17</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sp>
        <p:nvSpPr>
          <p:cNvPr id="2" name="Rectangle 1"/>
          <p:cNvSpPr/>
          <p:nvPr/>
        </p:nvSpPr>
        <p:spPr>
          <a:xfrm>
            <a:off x="1938023" y="1181526"/>
            <a:ext cx="7755072" cy="3416320"/>
          </a:xfrm>
          <a:prstGeom prst="rect">
            <a:avLst/>
          </a:prstGeom>
        </p:spPr>
        <p:txBody>
          <a:bodyPr wrap="square">
            <a:spAutoFit/>
          </a:bodyPr>
          <a:lstStyle/>
          <a:p>
            <a:r>
              <a:rPr lang="en-US" dirty="0">
                <a:latin typeface="Calibri" panose="020F0502020204030204" pitchFamily="34" charset="0"/>
              </a:rPr>
              <a:t>Solid state relays have no moving parts, they are very reliable and are long lasting.</a:t>
            </a:r>
          </a:p>
          <a:p>
            <a:endParaRPr lang="en-US" dirty="0">
              <a:latin typeface="Calibri" panose="020F0502020204030204" pitchFamily="34" charset="0"/>
            </a:endParaRPr>
          </a:p>
          <a:p>
            <a:r>
              <a:rPr lang="en-US" dirty="0">
                <a:latin typeface="Calibri" panose="020F0502020204030204" pitchFamily="34" charset="0"/>
              </a:rPr>
              <a:t>The controlling circuit can be low voltage and low current. The SSR is designed to interface to logic circuits.</a:t>
            </a:r>
          </a:p>
          <a:p>
            <a:endParaRPr lang="en-US" dirty="0">
              <a:latin typeface="Calibri" panose="020F0502020204030204" pitchFamily="34" charset="0"/>
            </a:endParaRPr>
          </a:p>
          <a:p>
            <a:r>
              <a:rPr lang="en-US" dirty="0">
                <a:latin typeface="Calibri" panose="020F0502020204030204" pitchFamily="34" charset="0"/>
              </a:rPr>
              <a:t>SSR (solid state relays) can be used to control high voltage and high current AC and DC circuits.</a:t>
            </a:r>
          </a:p>
          <a:p>
            <a:endParaRPr lang="en-US" dirty="0">
              <a:latin typeface="Calibri" panose="020F0502020204030204" pitchFamily="34" charset="0"/>
            </a:endParaRPr>
          </a:p>
          <a:p>
            <a:r>
              <a:rPr lang="en-US" dirty="0">
                <a:latin typeface="Calibri" panose="020F0502020204030204" pitchFamily="34" charset="0"/>
              </a:rPr>
              <a:t>SSR use internal optical isolations to protect the low voltage circuits.</a:t>
            </a:r>
          </a:p>
          <a:p>
            <a:endParaRPr lang="en-US" dirty="0">
              <a:latin typeface="Calibri" panose="020F0502020204030204" pitchFamily="34" charset="0"/>
            </a:endParaRPr>
          </a:p>
          <a:p>
            <a:r>
              <a:rPr lang="en-US" dirty="0">
                <a:latin typeface="Calibri" panose="020F0502020204030204" pitchFamily="34" charset="0"/>
              </a:rPr>
              <a:t>They come in many different versions.</a:t>
            </a:r>
            <a:endParaRPr lang="en-US" dirty="0"/>
          </a:p>
        </p:txBody>
      </p:sp>
      <p:sp>
        <p:nvSpPr>
          <p:cNvPr id="8" name="Rectangle 7"/>
          <p:cNvSpPr/>
          <p:nvPr/>
        </p:nvSpPr>
        <p:spPr>
          <a:xfrm>
            <a:off x="6433869" y="4293697"/>
            <a:ext cx="3015377" cy="1477328"/>
          </a:xfrm>
          <a:prstGeom prst="rect">
            <a:avLst/>
          </a:prstGeom>
          <a:noFill/>
        </p:spPr>
        <p:txBody>
          <a:bodyPr wrap="none" lIns="91440" tIns="45720" rIns="91440" bIns="45720">
            <a:spAutoFit/>
          </a:bodyPr>
          <a:lstStyle/>
          <a:p>
            <a:pPr>
              <a:buFont typeface="Arial" pitchFamily="34" charset="0"/>
              <a:buChar char="•"/>
            </a:pPr>
            <a:r>
              <a:rPr lang="en-US" dirty="0"/>
              <a:t>  </a:t>
            </a:r>
            <a:r>
              <a:rPr lang="en-US" dirty="0">
                <a:latin typeface="Calibri" panose="020F0502020204030204" pitchFamily="34" charset="0"/>
              </a:rPr>
              <a:t>120 and 240 VAC outputs</a:t>
            </a:r>
          </a:p>
          <a:p>
            <a:pPr>
              <a:buFont typeface="Arial" pitchFamily="34" charset="0"/>
              <a:buChar char="•"/>
            </a:pPr>
            <a:r>
              <a:rPr lang="en-US" dirty="0">
                <a:latin typeface="Calibri" panose="020F0502020204030204" pitchFamily="34" charset="0"/>
              </a:rPr>
              <a:t> 5, 12, 24 volt DC outputs</a:t>
            </a:r>
          </a:p>
          <a:p>
            <a:pPr>
              <a:buFont typeface="Arial" pitchFamily="34" charset="0"/>
              <a:buChar char="•"/>
            </a:pPr>
            <a:r>
              <a:rPr lang="en-US" dirty="0">
                <a:latin typeface="Calibri" panose="020F0502020204030204" pitchFamily="34" charset="0"/>
              </a:rPr>
              <a:t> 120 and 240 VAC input</a:t>
            </a:r>
          </a:p>
          <a:p>
            <a:pPr>
              <a:buFont typeface="Arial" pitchFamily="34" charset="0"/>
              <a:buChar char="•"/>
            </a:pPr>
            <a:r>
              <a:rPr lang="en-US" dirty="0">
                <a:latin typeface="Calibri" panose="020F0502020204030204" pitchFamily="34" charset="0"/>
              </a:rPr>
              <a:t> 5-60 VDC input</a:t>
            </a:r>
          </a:p>
          <a:p>
            <a:pPr>
              <a:buFont typeface="Arial" pitchFamily="34" charset="0"/>
              <a:buChar char="•"/>
            </a:pPr>
            <a:r>
              <a:rPr lang="en-US" dirty="0">
                <a:latin typeface="Calibri" panose="020F0502020204030204" pitchFamily="34" charset="0"/>
              </a:rPr>
              <a:t> 1 amp to &gt;100 amps outputs</a:t>
            </a:r>
          </a:p>
        </p:txBody>
      </p:sp>
    </p:spTree>
    <p:extLst>
      <p:ext uri="{BB962C8B-B14F-4D97-AF65-F5344CB8AC3E}">
        <p14:creationId xmlns:p14="http://schemas.microsoft.com/office/powerpoint/2010/main" val="4288969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18</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sp>
        <p:nvSpPr>
          <p:cNvPr id="3" name="Rectangle 2"/>
          <p:cNvSpPr/>
          <p:nvPr/>
        </p:nvSpPr>
        <p:spPr>
          <a:xfrm>
            <a:off x="436098" y="354269"/>
            <a:ext cx="11146301" cy="5509200"/>
          </a:xfrm>
          <a:prstGeom prst="rect">
            <a:avLst/>
          </a:prstGeom>
        </p:spPr>
        <p:txBody>
          <a:bodyPr wrap="square">
            <a:spAutoFit/>
          </a:bodyPr>
          <a:lstStyle/>
          <a:p>
            <a:r>
              <a:rPr lang="en-US" sz="2200" b="1" dirty="0"/>
              <a:t>The Solid State Relay.</a:t>
            </a:r>
          </a:p>
          <a:p>
            <a:r>
              <a:rPr lang="en-US" sz="2200" dirty="0"/>
              <a:t>While the </a:t>
            </a:r>
            <a:r>
              <a:rPr lang="en-US" sz="2200" b="1" dirty="0"/>
              <a:t>electromechanical relay</a:t>
            </a:r>
            <a:r>
              <a:rPr lang="en-US" sz="2200" dirty="0"/>
              <a:t> (EMR) are inexpensive, easy to use and allow the switching of a load circuit controlled by a low power, electrically isolated input signal, one of the main disadvantages of an electromechanical relay is that it is a “mechanical device”, that is it has moving parts so their switching speed (response time) due to physically movement of the metal contacts using a magnetic field is slow.</a:t>
            </a:r>
          </a:p>
          <a:p>
            <a:r>
              <a:rPr lang="en-US" sz="2200" dirty="0"/>
              <a:t>Over a period of time these moving parts will wear out and fail, or that the contact resistance through the constant arcing and erosion may make the relay unusable and shortens its life. Also, they are electrically noisy with the contacts suffering from contact bounce which may affect any electronic circuits to which they are connected.</a:t>
            </a:r>
          </a:p>
          <a:p>
            <a:r>
              <a:rPr lang="en-US" sz="2200" dirty="0"/>
              <a:t>To overcome these disadvantages of the electrical relay, another type of relay called a </a:t>
            </a:r>
            <a:r>
              <a:rPr lang="en-US" sz="2200" b="1" dirty="0"/>
              <a:t>Solid State Relay</a:t>
            </a:r>
            <a:r>
              <a:rPr lang="en-US" sz="2200" dirty="0"/>
              <a:t> or (</a:t>
            </a:r>
            <a:r>
              <a:rPr lang="en-US" sz="2200" b="1" dirty="0"/>
              <a:t>SSR</a:t>
            </a:r>
            <a:r>
              <a:rPr lang="en-US" sz="2200" dirty="0"/>
              <a:t>) for short was developed which is a solid state contactless, pure electronic relay.</a:t>
            </a:r>
          </a:p>
          <a:p>
            <a:r>
              <a:rPr lang="en-US" sz="2200" dirty="0"/>
              <a:t>The solid state relay being a purely electronic device has no moving parts within its design as the mechanical contacts have been replaced by power transistors, </a:t>
            </a:r>
            <a:r>
              <a:rPr lang="en-US" sz="2200" dirty="0" err="1"/>
              <a:t>thyristors</a:t>
            </a:r>
            <a:r>
              <a:rPr lang="en-US" sz="2200" dirty="0"/>
              <a:t> or </a:t>
            </a:r>
            <a:r>
              <a:rPr lang="en-US" sz="2200" dirty="0" err="1"/>
              <a:t>triac’s</a:t>
            </a:r>
            <a:r>
              <a:rPr lang="en-US" sz="2200" dirty="0"/>
              <a:t>. The electrical separation between the input control signal and the output load voltage is accomplished with the aid of an </a:t>
            </a:r>
            <a:r>
              <a:rPr lang="en-US" sz="2200" dirty="0" err="1"/>
              <a:t>opto</a:t>
            </a:r>
            <a:r>
              <a:rPr lang="en-US" sz="2200" dirty="0"/>
              <a:t>-coupler type </a:t>
            </a:r>
            <a:r>
              <a:rPr lang="en-US" sz="2200" dirty="0">
                <a:hlinkClick r:id="rId2"/>
              </a:rPr>
              <a:t>Light Sensor</a:t>
            </a:r>
            <a:r>
              <a:rPr lang="en-US" sz="2200" dirty="0"/>
              <a:t>.</a:t>
            </a:r>
          </a:p>
        </p:txBody>
      </p:sp>
    </p:spTree>
    <p:extLst>
      <p:ext uri="{BB962C8B-B14F-4D97-AF65-F5344CB8AC3E}">
        <p14:creationId xmlns:p14="http://schemas.microsoft.com/office/powerpoint/2010/main" val="2871966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5845" y="269718"/>
            <a:ext cx="7955447"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Solid State Relay Applications</a:t>
            </a:r>
          </a:p>
        </p:txBody>
      </p:sp>
      <p:sp>
        <p:nvSpPr>
          <p:cNvPr id="5" name="Slide Number Placeholder 4"/>
          <p:cNvSpPr>
            <a:spLocks noGrp="1"/>
          </p:cNvSpPr>
          <p:nvPr>
            <p:ph type="sldNum" sz="quarter" idx="12"/>
          </p:nvPr>
        </p:nvSpPr>
        <p:spPr/>
        <p:txBody>
          <a:bodyPr/>
          <a:lstStyle/>
          <a:p>
            <a:fld id="{22150E63-65CC-47B2-A18E-A3315FA4CD7F}" type="slidenum">
              <a:rPr lang="en-US" smtClean="0"/>
              <a:t>19</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8" name="Picture 2"/>
          <p:cNvPicPr>
            <a:picLocks noChangeAspect="1" noChangeArrowheads="1"/>
          </p:cNvPicPr>
          <p:nvPr/>
        </p:nvPicPr>
        <p:blipFill>
          <a:blip r:embed="rId3" cstate="print"/>
          <a:srcRect/>
          <a:stretch>
            <a:fillRect/>
          </a:stretch>
        </p:blipFill>
        <p:spPr bwMode="auto">
          <a:xfrm>
            <a:off x="333086" y="1322983"/>
            <a:ext cx="5762914" cy="4740701"/>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6386732" y="1393382"/>
            <a:ext cx="5312571" cy="4733275"/>
          </a:xfrm>
          <a:prstGeom prst="rect">
            <a:avLst/>
          </a:prstGeom>
          <a:noFill/>
          <a:ln w="9525">
            <a:noFill/>
            <a:miter lim="800000"/>
            <a:headEnd/>
            <a:tailEnd/>
          </a:ln>
        </p:spPr>
      </p:pic>
    </p:spTree>
    <p:extLst>
      <p:ext uri="{BB962C8B-B14F-4D97-AF65-F5344CB8AC3E}">
        <p14:creationId xmlns:p14="http://schemas.microsoft.com/office/powerpoint/2010/main" val="3786482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2150E63-65CC-47B2-A18E-A3315FA4CD7F}" type="slidenum">
              <a:rPr lang="en-US" smtClean="0"/>
              <a:t>2</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sp>
        <p:nvSpPr>
          <p:cNvPr id="12" name="TextBox 11"/>
          <p:cNvSpPr txBox="1"/>
          <p:nvPr/>
        </p:nvSpPr>
        <p:spPr>
          <a:xfrm>
            <a:off x="453081" y="543697"/>
            <a:ext cx="8097795" cy="3693319"/>
          </a:xfrm>
          <a:prstGeom prst="rect">
            <a:avLst/>
          </a:prstGeom>
          <a:noFill/>
        </p:spPr>
        <p:txBody>
          <a:bodyPr wrap="square" rtlCol="0">
            <a:spAutoFit/>
          </a:bodyPr>
          <a:lstStyle/>
          <a:p>
            <a:r>
              <a:rPr lang="en-US" dirty="0" smtClean="0"/>
              <a:t>Final Week:      (Total 49 slides):</a:t>
            </a:r>
          </a:p>
          <a:p>
            <a:endParaRPr lang="en-US" dirty="0" smtClean="0"/>
          </a:p>
          <a:p>
            <a:endParaRPr lang="en-US" dirty="0"/>
          </a:p>
          <a:p>
            <a:endParaRPr lang="en-US" dirty="0" smtClean="0"/>
          </a:p>
          <a:p>
            <a:endParaRPr lang="en-US" dirty="0"/>
          </a:p>
          <a:p>
            <a:endParaRPr lang="en-US" dirty="0"/>
          </a:p>
          <a:p>
            <a:r>
              <a:rPr lang="en-US" dirty="0" smtClean="0"/>
              <a:t>3-11:        	Level Converts PLC  &lt; - - - -</a:t>
            </a:r>
            <a:r>
              <a:rPr lang="en-US" dirty="0" smtClean="0">
                <a:sym typeface="Wingdings" panose="05000000000000000000" pitchFamily="2" charset="2"/>
              </a:rPr>
              <a:t>&gt; </a:t>
            </a:r>
            <a:r>
              <a:rPr lang="en-US" dirty="0" smtClean="0"/>
              <a:t>Logic</a:t>
            </a:r>
          </a:p>
          <a:p>
            <a:r>
              <a:rPr lang="en-US" dirty="0" smtClean="0"/>
              <a:t>12-14:	ULN2003A Driver Circuits</a:t>
            </a:r>
          </a:p>
          <a:p>
            <a:r>
              <a:rPr lang="en-US" dirty="0" smtClean="0"/>
              <a:t>15-37:	Solid State Devices – Information and interface circuits</a:t>
            </a:r>
          </a:p>
          <a:p>
            <a:r>
              <a:rPr lang="en-US" dirty="0" smtClean="0"/>
              <a:t>38-43:	AD623 Instrumentation Amplifier and Interfacing to the myDAQ</a:t>
            </a:r>
          </a:p>
          <a:p>
            <a:r>
              <a:rPr lang="en-US" dirty="0" smtClean="0"/>
              <a:t>44-49:	Transducers</a:t>
            </a:r>
            <a:endParaRPr lang="en-US" dirty="0"/>
          </a:p>
          <a:p>
            <a:endParaRPr lang="en-US" dirty="0" smtClean="0"/>
          </a:p>
          <a:p>
            <a:endParaRPr lang="en-US" dirty="0"/>
          </a:p>
        </p:txBody>
      </p:sp>
    </p:spTree>
    <p:extLst>
      <p:ext uri="{BB962C8B-B14F-4D97-AF65-F5344CB8AC3E}">
        <p14:creationId xmlns:p14="http://schemas.microsoft.com/office/powerpoint/2010/main" val="1640497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84681" y="0"/>
            <a:ext cx="7710188"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Solid State Relay Applications</a:t>
            </a:r>
          </a:p>
        </p:txBody>
      </p:sp>
      <p:pic>
        <p:nvPicPr>
          <p:cNvPr id="9" name="Picture 2"/>
          <p:cNvPicPr>
            <a:picLocks noChangeAspect="1" noChangeArrowheads="1"/>
          </p:cNvPicPr>
          <p:nvPr/>
        </p:nvPicPr>
        <p:blipFill>
          <a:blip r:embed="rId2" cstate="print"/>
          <a:srcRect/>
          <a:stretch>
            <a:fillRect/>
          </a:stretch>
        </p:blipFill>
        <p:spPr bwMode="auto">
          <a:xfrm>
            <a:off x="240545" y="1172624"/>
            <a:ext cx="7518625" cy="48421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22150E63-65CC-47B2-A18E-A3315FA4CD7F}" type="slidenum">
              <a:rPr lang="en-US" smtClean="0"/>
              <a:t>20</a:t>
            </a:fld>
            <a:endParaRPr lang="en-US"/>
          </a:p>
        </p:txBody>
      </p:sp>
      <p:sp>
        <p:nvSpPr>
          <p:cNvPr id="11" name="Footer Placeholder 10"/>
          <p:cNvSpPr>
            <a:spLocks noGrp="1"/>
          </p:cNvSpPr>
          <p:nvPr>
            <p:ph type="ftr" sz="quarter" idx="11"/>
          </p:nvPr>
        </p:nvSpPr>
        <p:spPr/>
        <p:txBody>
          <a:bodyPr/>
          <a:lstStyle/>
          <a:p>
            <a:r>
              <a:rPr lang="en-US" smtClean="0"/>
              <a:t>CAM8302E  F2018</a:t>
            </a:r>
            <a:endParaRPr lang="en-US"/>
          </a:p>
        </p:txBody>
      </p:sp>
      <p:sp>
        <p:nvSpPr>
          <p:cNvPr id="2" name="Rectangle 1"/>
          <p:cNvSpPr/>
          <p:nvPr/>
        </p:nvSpPr>
        <p:spPr>
          <a:xfrm>
            <a:off x="7759170" y="1936037"/>
            <a:ext cx="3116687" cy="646331"/>
          </a:xfrm>
          <a:prstGeom prst="rect">
            <a:avLst/>
          </a:prstGeom>
        </p:spPr>
        <p:txBody>
          <a:bodyPr wrap="square">
            <a:spAutoFit/>
          </a:bodyPr>
          <a:lstStyle/>
          <a:p>
            <a:r>
              <a:rPr lang="en-US" dirty="0" smtClean="0"/>
              <a:t>Logic controlling an AC load with high voltage and currents.</a:t>
            </a:r>
            <a:endParaRPr lang="en-US" dirty="0"/>
          </a:p>
        </p:txBody>
      </p:sp>
      <p:sp>
        <p:nvSpPr>
          <p:cNvPr id="7" name="Rectangle 6"/>
          <p:cNvSpPr/>
          <p:nvPr/>
        </p:nvSpPr>
        <p:spPr>
          <a:xfrm>
            <a:off x="7759170" y="3041077"/>
            <a:ext cx="3116687" cy="646331"/>
          </a:xfrm>
          <a:prstGeom prst="rect">
            <a:avLst/>
          </a:prstGeom>
        </p:spPr>
        <p:txBody>
          <a:bodyPr wrap="square">
            <a:spAutoFit/>
          </a:bodyPr>
          <a:lstStyle/>
          <a:p>
            <a:r>
              <a:rPr lang="en-US" dirty="0" smtClean="0"/>
              <a:t>Logic controlling a DC load with high voltage and currents.</a:t>
            </a:r>
            <a:endParaRPr lang="en-US" dirty="0"/>
          </a:p>
        </p:txBody>
      </p:sp>
      <p:sp>
        <p:nvSpPr>
          <p:cNvPr id="12" name="Rectangle 11"/>
          <p:cNvSpPr/>
          <p:nvPr/>
        </p:nvSpPr>
        <p:spPr>
          <a:xfrm>
            <a:off x="7759170" y="4146117"/>
            <a:ext cx="3116687" cy="646331"/>
          </a:xfrm>
          <a:prstGeom prst="rect">
            <a:avLst/>
          </a:prstGeom>
        </p:spPr>
        <p:txBody>
          <a:bodyPr wrap="square">
            <a:spAutoFit/>
          </a:bodyPr>
          <a:lstStyle/>
          <a:p>
            <a:r>
              <a:rPr lang="en-US" dirty="0" smtClean="0"/>
              <a:t>Logic measuring the status of a limit switch that uses 120 VAC.</a:t>
            </a:r>
            <a:endParaRPr lang="en-US" dirty="0"/>
          </a:p>
        </p:txBody>
      </p:sp>
      <p:sp>
        <p:nvSpPr>
          <p:cNvPr id="13" name="Rectangle 12"/>
          <p:cNvSpPr/>
          <p:nvPr/>
        </p:nvSpPr>
        <p:spPr>
          <a:xfrm>
            <a:off x="7759169" y="4927991"/>
            <a:ext cx="3116687" cy="923330"/>
          </a:xfrm>
          <a:prstGeom prst="rect">
            <a:avLst/>
          </a:prstGeom>
        </p:spPr>
        <p:txBody>
          <a:bodyPr wrap="square">
            <a:spAutoFit/>
          </a:bodyPr>
          <a:lstStyle/>
          <a:p>
            <a:r>
              <a:rPr lang="en-US" dirty="0" smtClean="0"/>
              <a:t>Logic measuring the status of a temperature Sensor outputting 0 volts or 24V DC.</a:t>
            </a:r>
            <a:endParaRPr lang="en-US" dirty="0"/>
          </a:p>
        </p:txBody>
      </p:sp>
    </p:spTree>
    <p:extLst>
      <p:ext uri="{BB962C8B-B14F-4D97-AF65-F5344CB8AC3E}">
        <p14:creationId xmlns:p14="http://schemas.microsoft.com/office/powerpoint/2010/main" val="2434292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4262592" y="1128727"/>
            <a:ext cx="7527615" cy="4557006"/>
          </a:xfrm>
          <a:prstGeom prst="rect">
            <a:avLst/>
          </a:prstGeom>
          <a:noFill/>
          <a:ln w="9525">
            <a:noFill/>
            <a:miter lim="800000"/>
            <a:headEnd/>
            <a:tailEnd/>
          </a:ln>
        </p:spPr>
      </p:pic>
      <p:sp>
        <p:nvSpPr>
          <p:cNvPr id="8" name="Rectangle 7"/>
          <p:cNvSpPr/>
          <p:nvPr/>
        </p:nvSpPr>
        <p:spPr>
          <a:xfrm>
            <a:off x="2676325" y="205154"/>
            <a:ext cx="6861366"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Solid State Relay Packages</a:t>
            </a:r>
          </a:p>
        </p:txBody>
      </p:sp>
      <p:sp>
        <p:nvSpPr>
          <p:cNvPr id="10" name="Slide Number Placeholder 9"/>
          <p:cNvSpPr>
            <a:spLocks noGrp="1"/>
          </p:cNvSpPr>
          <p:nvPr>
            <p:ph type="sldNum" sz="quarter" idx="12"/>
          </p:nvPr>
        </p:nvSpPr>
        <p:spPr/>
        <p:txBody>
          <a:bodyPr/>
          <a:lstStyle/>
          <a:p>
            <a:fld id="{22150E63-65CC-47B2-A18E-A3315FA4CD7F}" type="slidenum">
              <a:rPr lang="en-US" smtClean="0"/>
              <a:t>21</a:t>
            </a:fld>
            <a:endParaRPr lang="en-US"/>
          </a:p>
        </p:txBody>
      </p:sp>
      <p:sp>
        <p:nvSpPr>
          <p:cNvPr id="11" name="Footer Placeholder 10"/>
          <p:cNvSpPr>
            <a:spLocks noGrp="1"/>
          </p:cNvSpPr>
          <p:nvPr>
            <p:ph type="ftr" sz="quarter" idx="11"/>
          </p:nvPr>
        </p:nvSpPr>
        <p:spPr/>
        <p:txBody>
          <a:bodyPr/>
          <a:lstStyle/>
          <a:p>
            <a:r>
              <a:rPr lang="en-US" smtClean="0"/>
              <a:t>CAM8302E  F2018</a:t>
            </a:r>
            <a:endParaRPr lang="en-US"/>
          </a:p>
        </p:txBody>
      </p:sp>
      <p:sp>
        <p:nvSpPr>
          <p:cNvPr id="2" name="TextBox 1"/>
          <p:cNvSpPr txBox="1"/>
          <p:nvPr/>
        </p:nvSpPr>
        <p:spPr>
          <a:xfrm>
            <a:off x="3789324" y="4397720"/>
            <a:ext cx="1529586" cy="1569660"/>
          </a:xfrm>
          <a:prstGeom prst="rect">
            <a:avLst/>
          </a:prstGeom>
          <a:noFill/>
        </p:spPr>
        <p:txBody>
          <a:bodyPr wrap="none" rtlCol="0">
            <a:spAutoFit/>
          </a:bodyPr>
          <a:lstStyle/>
          <a:p>
            <a:r>
              <a:rPr lang="en-US" sz="2400" b="1" dirty="0">
                <a:solidFill>
                  <a:srgbClr val="FFFF00"/>
                </a:solidFill>
                <a:effectLst>
                  <a:outerShdw blurRad="38100" dist="38100" dir="2700000" algn="tl">
                    <a:srgbClr val="000000">
                      <a:alpha val="43137"/>
                    </a:srgbClr>
                  </a:outerShdw>
                </a:effectLst>
              </a:rPr>
              <a:t>AC Input</a:t>
            </a:r>
          </a:p>
          <a:p>
            <a:r>
              <a:rPr lang="en-US" sz="2400" b="1" dirty="0">
                <a:solidFill>
                  <a:srgbClr val="FF0000"/>
                </a:solidFill>
              </a:rPr>
              <a:t>DC Output</a:t>
            </a:r>
          </a:p>
          <a:p>
            <a:r>
              <a:rPr lang="en-US" sz="2400" b="1" dirty="0">
                <a:solidFill>
                  <a:schemeClr val="bg1"/>
                </a:solidFill>
                <a:effectLst>
                  <a:outerShdw blurRad="38100" dist="38100" dir="2700000" algn="tl">
                    <a:srgbClr val="000000">
                      <a:alpha val="43137"/>
                    </a:srgbClr>
                  </a:outerShdw>
                </a:effectLst>
              </a:rPr>
              <a:t>DC Input</a:t>
            </a:r>
          </a:p>
          <a:p>
            <a:r>
              <a:rPr lang="en-US" sz="2400" b="1" dirty="0"/>
              <a:t>AC Output</a:t>
            </a:r>
          </a:p>
        </p:txBody>
      </p:sp>
      <p:cxnSp>
        <p:nvCxnSpPr>
          <p:cNvPr id="4" name="Straight Arrow Connector 3"/>
          <p:cNvCxnSpPr/>
          <p:nvPr/>
        </p:nvCxnSpPr>
        <p:spPr>
          <a:xfrm flipV="1">
            <a:off x="5164234" y="2643029"/>
            <a:ext cx="1328057" cy="1959428"/>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17381" y="2938692"/>
            <a:ext cx="1981200" cy="2079171"/>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958183" y="3367982"/>
            <a:ext cx="3068216" cy="2019703"/>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323805" y="4038600"/>
            <a:ext cx="3962400" cy="1719945"/>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49788" y="1245104"/>
            <a:ext cx="4340419"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Colour Coded Solid State Relays</a:t>
            </a:r>
            <a:endParaRPr lang="en-US" sz="2400" b="1" dirty="0"/>
          </a:p>
        </p:txBody>
      </p:sp>
      <p:sp>
        <p:nvSpPr>
          <p:cNvPr id="5" name="Rectangle 4"/>
          <p:cNvSpPr/>
          <p:nvPr/>
        </p:nvSpPr>
        <p:spPr>
          <a:xfrm>
            <a:off x="140566" y="945087"/>
            <a:ext cx="3439885" cy="5355312"/>
          </a:xfrm>
          <a:prstGeom prst="rect">
            <a:avLst/>
          </a:prstGeom>
        </p:spPr>
        <p:txBody>
          <a:bodyPr wrap="square">
            <a:spAutoFit/>
          </a:bodyPr>
          <a:lstStyle/>
          <a:p>
            <a:r>
              <a:rPr lang="en-US" dirty="0" smtClean="0">
                <a:solidFill>
                  <a:srgbClr val="FF0000"/>
                </a:solidFill>
              </a:rPr>
              <a:t>Solid State Relays</a:t>
            </a:r>
          </a:p>
          <a:p>
            <a:endParaRPr lang="en-US" dirty="0">
              <a:solidFill>
                <a:srgbClr val="FF0000"/>
              </a:solidFill>
            </a:endParaRPr>
          </a:p>
          <a:p>
            <a:r>
              <a:rPr lang="en-US" dirty="0" smtClean="0"/>
              <a:t>Each solid state relay type is colour coded. </a:t>
            </a:r>
          </a:p>
          <a:p>
            <a:r>
              <a:rPr lang="en-US" dirty="0" smtClean="0"/>
              <a:t>The yellow device measures and AC input signal and outputs a logic low or high.</a:t>
            </a:r>
          </a:p>
          <a:p>
            <a:endParaRPr lang="en-US" dirty="0"/>
          </a:p>
          <a:p>
            <a:r>
              <a:rPr lang="en-US" dirty="0" smtClean="0"/>
              <a:t>The red device outputs a high voltage DC signal that is controlled using a logic signal.</a:t>
            </a:r>
          </a:p>
          <a:p>
            <a:endParaRPr lang="en-US" dirty="0"/>
          </a:p>
          <a:p>
            <a:r>
              <a:rPr lang="en-US" dirty="0" smtClean="0"/>
              <a:t>The white device measures a high voltage DC signal and converts it to a logic level.</a:t>
            </a:r>
          </a:p>
          <a:p>
            <a:endParaRPr lang="en-US" dirty="0"/>
          </a:p>
          <a:p>
            <a:r>
              <a:rPr lang="en-US" dirty="0" smtClean="0"/>
              <a:t>The black device (most common) controls an AC signal using logic levels)</a:t>
            </a:r>
            <a:endParaRPr lang="en-US" dirty="0"/>
          </a:p>
        </p:txBody>
      </p:sp>
    </p:spTree>
    <p:extLst>
      <p:ext uri="{BB962C8B-B14F-4D97-AF65-F5344CB8AC3E}">
        <p14:creationId xmlns:p14="http://schemas.microsoft.com/office/powerpoint/2010/main" val="1084422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22</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sp>
        <p:nvSpPr>
          <p:cNvPr id="4" name="Rectangle 3"/>
          <p:cNvSpPr/>
          <p:nvPr/>
        </p:nvSpPr>
        <p:spPr>
          <a:xfrm>
            <a:off x="1075397" y="608490"/>
            <a:ext cx="9419102" cy="4832092"/>
          </a:xfrm>
          <a:prstGeom prst="rect">
            <a:avLst/>
          </a:prstGeom>
        </p:spPr>
        <p:txBody>
          <a:bodyPr wrap="square">
            <a:spAutoFit/>
          </a:bodyPr>
          <a:lstStyle/>
          <a:p>
            <a:r>
              <a:rPr lang="en-US" sz="2200" dirty="0"/>
              <a:t>The AC type Solid State Relay turns “ON” at the zero crossing point of the AC sinusoidal waveform, prevents high inrush currents when switching inductive or capacitive loads while the inherent turn “OFF” feature of </a:t>
            </a:r>
            <a:r>
              <a:rPr lang="en-US" sz="2200" dirty="0" err="1"/>
              <a:t>Thyristors</a:t>
            </a:r>
            <a:r>
              <a:rPr lang="en-US" sz="2200" dirty="0"/>
              <a:t> and </a:t>
            </a:r>
            <a:r>
              <a:rPr lang="en-US" sz="2200" dirty="0" err="1"/>
              <a:t>Triacs</a:t>
            </a:r>
            <a:r>
              <a:rPr lang="en-US" sz="2200" dirty="0"/>
              <a:t> provides an improvement over the arcing contacts of the electromechanical relays.</a:t>
            </a:r>
          </a:p>
          <a:p>
            <a:r>
              <a:rPr lang="en-US" sz="2200" dirty="0"/>
              <a:t>Like the electromechanical relays, a Resistor-Capacitor (RC) snubber network is generally required across the output terminals of the SSR to protect the semiconductor output switching device from noise and voltage transient spikes when used to switch highly inductive or capacitive loads. In most modern SSR’s this RC snubber network is built as standard into the relay itself reducing the need for additional external components.</a:t>
            </a:r>
          </a:p>
          <a:p>
            <a:r>
              <a:rPr lang="en-US" sz="2200" dirty="0"/>
              <a:t>Non-zero crossing detection switching (instant “ON”) type SSR’s are also available for phase controlled applications such as the dimming or fading of lights at concerts, </a:t>
            </a:r>
            <a:r>
              <a:rPr lang="en-US" sz="2200" dirty="0" err="1" smtClean="0"/>
              <a:t>shows,lighting</a:t>
            </a:r>
            <a:r>
              <a:rPr lang="en-US" sz="2200" dirty="0" smtClean="0"/>
              <a:t> </a:t>
            </a:r>
            <a:r>
              <a:rPr lang="en-US" sz="2200" dirty="0" err="1"/>
              <a:t>etc</a:t>
            </a:r>
            <a:r>
              <a:rPr lang="en-US" sz="2200" dirty="0"/>
              <a:t>, or for motor speed control type applications.</a:t>
            </a:r>
          </a:p>
        </p:txBody>
      </p:sp>
      <p:pic>
        <p:nvPicPr>
          <p:cNvPr id="8" name="Picture 7"/>
          <p:cNvPicPr>
            <a:picLocks noChangeAspect="1"/>
          </p:cNvPicPr>
          <p:nvPr/>
        </p:nvPicPr>
        <p:blipFill>
          <a:blip r:embed="rId2"/>
          <a:stretch>
            <a:fillRect/>
          </a:stretch>
        </p:blipFill>
        <p:spPr>
          <a:xfrm>
            <a:off x="8512126" y="5441266"/>
            <a:ext cx="2286000" cy="457200"/>
          </a:xfrm>
          <a:prstGeom prst="rect">
            <a:avLst/>
          </a:prstGeom>
        </p:spPr>
      </p:pic>
    </p:spTree>
    <p:extLst>
      <p:ext uri="{BB962C8B-B14F-4D97-AF65-F5344CB8AC3E}">
        <p14:creationId xmlns:p14="http://schemas.microsoft.com/office/powerpoint/2010/main" val="1886341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23</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3" name="Picture 2"/>
          <p:cNvPicPr>
            <a:picLocks noChangeAspect="1"/>
          </p:cNvPicPr>
          <p:nvPr/>
        </p:nvPicPr>
        <p:blipFill>
          <a:blip r:embed="rId2"/>
          <a:stretch>
            <a:fillRect/>
          </a:stretch>
        </p:blipFill>
        <p:spPr>
          <a:xfrm>
            <a:off x="2009504" y="5490573"/>
            <a:ext cx="1914525" cy="504825"/>
          </a:xfrm>
          <a:prstGeom prst="rect">
            <a:avLst/>
          </a:prstGeom>
        </p:spPr>
      </p:pic>
      <p:pic>
        <p:nvPicPr>
          <p:cNvPr id="6" name="Picture 5"/>
          <p:cNvPicPr>
            <a:picLocks noChangeAspect="1"/>
          </p:cNvPicPr>
          <p:nvPr/>
        </p:nvPicPr>
        <p:blipFill>
          <a:blip r:embed="rId3"/>
          <a:stretch>
            <a:fillRect/>
          </a:stretch>
        </p:blipFill>
        <p:spPr>
          <a:xfrm>
            <a:off x="316504" y="673145"/>
            <a:ext cx="5300523" cy="4500018"/>
          </a:xfrm>
          <a:prstGeom prst="rect">
            <a:avLst/>
          </a:prstGeom>
        </p:spPr>
      </p:pic>
      <p:pic>
        <p:nvPicPr>
          <p:cNvPr id="9" name="Picture 8"/>
          <p:cNvPicPr>
            <a:picLocks noChangeAspect="1"/>
          </p:cNvPicPr>
          <p:nvPr/>
        </p:nvPicPr>
        <p:blipFill>
          <a:blip r:embed="rId4"/>
          <a:stretch>
            <a:fillRect/>
          </a:stretch>
        </p:blipFill>
        <p:spPr>
          <a:xfrm>
            <a:off x="6255657" y="757645"/>
            <a:ext cx="4963886" cy="4963886"/>
          </a:xfrm>
          <a:prstGeom prst="rect">
            <a:avLst/>
          </a:prstGeom>
        </p:spPr>
      </p:pic>
    </p:spTree>
    <p:extLst>
      <p:ext uri="{BB962C8B-B14F-4D97-AF65-F5344CB8AC3E}">
        <p14:creationId xmlns:p14="http://schemas.microsoft.com/office/powerpoint/2010/main" val="19659193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24</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6163345" y="1104900"/>
            <a:ext cx="4647530" cy="3228975"/>
          </a:xfrm>
          <a:prstGeom prst="rect">
            <a:avLst/>
          </a:prstGeom>
        </p:spPr>
      </p:pic>
      <p:sp>
        <p:nvSpPr>
          <p:cNvPr id="4" name="Rounded Rectangle 3"/>
          <p:cNvSpPr/>
          <p:nvPr/>
        </p:nvSpPr>
        <p:spPr>
          <a:xfrm>
            <a:off x="6000750" y="261348"/>
            <a:ext cx="114300" cy="5734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366713" y="723900"/>
            <a:ext cx="5405438" cy="4410075"/>
          </a:xfrm>
          <a:prstGeom prst="rect">
            <a:avLst/>
          </a:prstGeom>
        </p:spPr>
      </p:pic>
    </p:spTree>
    <p:extLst>
      <p:ext uri="{BB962C8B-B14F-4D97-AF65-F5344CB8AC3E}">
        <p14:creationId xmlns:p14="http://schemas.microsoft.com/office/powerpoint/2010/main" val="421039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25</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sp>
        <p:nvSpPr>
          <p:cNvPr id="4" name="Rounded Rectangle 3"/>
          <p:cNvSpPr/>
          <p:nvPr/>
        </p:nvSpPr>
        <p:spPr>
          <a:xfrm>
            <a:off x="6000750" y="261348"/>
            <a:ext cx="114300" cy="5734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632173" y="528638"/>
            <a:ext cx="4631319" cy="2528888"/>
          </a:xfrm>
          <a:prstGeom prst="rect">
            <a:avLst/>
          </a:prstGeom>
        </p:spPr>
      </p:pic>
      <p:pic>
        <p:nvPicPr>
          <p:cNvPr id="6" name="Picture 5"/>
          <p:cNvPicPr>
            <a:picLocks noChangeAspect="1"/>
          </p:cNvPicPr>
          <p:nvPr/>
        </p:nvPicPr>
        <p:blipFill>
          <a:blip r:embed="rId3"/>
          <a:stretch>
            <a:fillRect/>
          </a:stretch>
        </p:blipFill>
        <p:spPr>
          <a:xfrm>
            <a:off x="632173" y="3292476"/>
            <a:ext cx="4657377" cy="2828925"/>
          </a:xfrm>
          <a:prstGeom prst="rect">
            <a:avLst/>
          </a:prstGeom>
        </p:spPr>
      </p:pic>
      <p:pic>
        <p:nvPicPr>
          <p:cNvPr id="11" name="Picture 10"/>
          <p:cNvPicPr>
            <a:picLocks noChangeAspect="1"/>
          </p:cNvPicPr>
          <p:nvPr/>
        </p:nvPicPr>
        <p:blipFill>
          <a:blip r:embed="rId4"/>
          <a:stretch>
            <a:fillRect/>
          </a:stretch>
        </p:blipFill>
        <p:spPr>
          <a:xfrm>
            <a:off x="6253236" y="718548"/>
            <a:ext cx="5938764" cy="4819650"/>
          </a:xfrm>
          <a:prstGeom prst="rect">
            <a:avLst/>
          </a:prstGeom>
        </p:spPr>
      </p:pic>
    </p:spTree>
    <p:extLst>
      <p:ext uri="{BB962C8B-B14F-4D97-AF65-F5344CB8AC3E}">
        <p14:creationId xmlns:p14="http://schemas.microsoft.com/office/powerpoint/2010/main" val="426965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9208" y="253900"/>
            <a:ext cx="7149521"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Solid State Relay  H-Bridge</a:t>
            </a:r>
          </a:p>
        </p:txBody>
      </p:sp>
      <p:pic>
        <p:nvPicPr>
          <p:cNvPr id="52226" name="Picture 2"/>
          <p:cNvPicPr>
            <a:picLocks noChangeAspect="1" noChangeArrowheads="1"/>
          </p:cNvPicPr>
          <p:nvPr/>
        </p:nvPicPr>
        <p:blipFill>
          <a:blip r:embed="rId2" cstate="print"/>
          <a:srcRect/>
          <a:stretch>
            <a:fillRect/>
          </a:stretch>
        </p:blipFill>
        <p:spPr bwMode="auto">
          <a:xfrm>
            <a:off x="274157" y="1084897"/>
            <a:ext cx="11922889" cy="4978278"/>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5479204" y="5395457"/>
            <a:ext cx="2314299" cy="45838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22150E63-65CC-47B2-A18E-A3315FA4CD7F}" type="slidenum">
              <a:rPr lang="en-US" smtClean="0"/>
              <a:t>26</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spTree>
    <p:extLst>
      <p:ext uri="{BB962C8B-B14F-4D97-AF65-F5344CB8AC3E}">
        <p14:creationId xmlns:p14="http://schemas.microsoft.com/office/powerpoint/2010/main" val="1642089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el\Pictures\Electronics\3 PHASE SSR.JPG"/>
          <p:cNvPicPr>
            <a:picLocks noChangeAspect="1" noChangeArrowheads="1"/>
          </p:cNvPicPr>
          <p:nvPr/>
        </p:nvPicPr>
        <p:blipFill>
          <a:blip r:embed="rId3" cstate="print"/>
          <a:srcRect/>
          <a:stretch>
            <a:fillRect/>
          </a:stretch>
        </p:blipFill>
        <p:spPr bwMode="auto">
          <a:xfrm>
            <a:off x="2366633" y="1060254"/>
            <a:ext cx="7292076" cy="5204628"/>
          </a:xfrm>
          <a:prstGeom prst="rect">
            <a:avLst/>
          </a:prstGeom>
          <a:noFill/>
        </p:spPr>
      </p:pic>
      <p:sp>
        <p:nvSpPr>
          <p:cNvPr id="3" name="Slide Number Placeholder 2"/>
          <p:cNvSpPr>
            <a:spLocks noGrp="1"/>
          </p:cNvSpPr>
          <p:nvPr>
            <p:ph type="sldNum" sz="quarter" idx="12"/>
          </p:nvPr>
        </p:nvSpPr>
        <p:spPr/>
        <p:txBody>
          <a:bodyPr/>
          <a:lstStyle/>
          <a:p>
            <a:fld id="{22150E63-65CC-47B2-A18E-A3315FA4CD7F}" type="slidenum">
              <a:rPr lang="en-US" smtClean="0"/>
              <a:t>27</a:t>
            </a:fld>
            <a:endParaRPr lang="en-US"/>
          </a:p>
        </p:txBody>
      </p:sp>
      <p:sp>
        <p:nvSpPr>
          <p:cNvPr id="4" name="Footer Placeholder 3"/>
          <p:cNvSpPr>
            <a:spLocks noGrp="1"/>
          </p:cNvSpPr>
          <p:nvPr>
            <p:ph type="ftr" sz="quarter" idx="11"/>
          </p:nvPr>
        </p:nvSpPr>
        <p:spPr/>
        <p:txBody>
          <a:bodyPr/>
          <a:lstStyle/>
          <a:p>
            <a:r>
              <a:rPr lang="en-US" smtClean="0"/>
              <a:t>CAM8302E  F2018</a:t>
            </a:r>
            <a:endParaRPr lang="en-US"/>
          </a:p>
        </p:txBody>
      </p:sp>
      <p:sp>
        <p:nvSpPr>
          <p:cNvPr id="5" name="Rectangle 4"/>
          <p:cNvSpPr/>
          <p:nvPr/>
        </p:nvSpPr>
        <p:spPr>
          <a:xfrm>
            <a:off x="2152077" y="253900"/>
            <a:ext cx="7723782"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Three-Phase Solid State Relay</a:t>
            </a:r>
          </a:p>
        </p:txBody>
      </p:sp>
    </p:spTree>
    <p:extLst>
      <p:ext uri="{BB962C8B-B14F-4D97-AF65-F5344CB8AC3E}">
        <p14:creationId xmlns:p14="http://schemas.microsoft.com/office/powerpoint/2010/main" val="2804104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206" y="0"/>
            <a:ext cx="7901267"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Various SSR and Power Supply</a:t>
            </a:r>
          </a:p>
        </p:txBody>
      </p:sp>
      <p:sp>
        <p:nvSpPr>
          <p:cNvPr id="5" name="Slide Number Placeholder 4"/>
          <p:cNvSpPr>
            <a:spLocks noGrp="1"/>
          </p:cNvSpPr>
          <p:nvPr>
            <p:ph type="sldNum" sz="quarter" idx="12"/>
          </p:nvPr>
        </p:nvSpPr>
        <p:spPr/>
        <p:txBody>
          <a:bodyPr/>
          <a:lstStyle/>
          <a:p>
            <a:fld id="{22150E63-65CC-47B2-A18E-A3315FA4CD7F}" type="slidenum">
              <a:rPr lang="en-US" smtClean="0"/>
              <a:t>28</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3"/>
          <a:stretch>
            <a:fillRect/>
          </a:stretch>
        </p:blipFill>
        <p:spPr>
          <a:xfrm>
            <a:off x="568206" y="1058590"/>
            <a:ext cx="7194787" cy="4644941"/>
          </a:xfrm>
          <a:prstGeom prst="rect">
            <a:avLst/>
          </a:prstGeom>
        </p:spPr>
      </p:pic>
      <p:sp>
        <p:nvSpPr>
          <p:cNvPr id="3" name="Rectangle 2"/>
          <p:cNvSpPr/>
          <p:nvPr/>
        </p:nvSpPr>
        <p:spPr>
          <a:xfrm>
            <a:off x="568206" y="5845275"/>
            <a:ext cx="5654881" cy="369332"/>
          </a:xfrm>
          <a:prstGeom prst="rect">
            <a:avLst/>
          </a:prstGeom>
        </p:spPr>
        <p:txBody>
          <a:bodyPr wrap="none">
            <a:spAutoFit/>
          </a:bodyPr>
          <a:lstStyle/>
          <a:p>
            <a:r>
              <a:rPr lang="en-US" dirty="0"/>
              <a:t>The modules shown above are used to interface to a PLC.</a:t>
            </a:r>
          </a:p>
        </p:txBody>
      </p:sp>
      <p:sp>
        <p:nvSpPr>
          <p:cNvPr id="7" name="Rectangle 6"/>
          <p:cNvSpPr/>
          <p:nvPr/>
        </p:nvSpPr>
        <p:spPr>
          <a:xfrm>
            <a:off x="8136293" y="972741"/>
            <a:ext cx="2514513" cy="923330"/>
          </a:xfrm>
          <a:prstGeom prst="rect">
            <a:avLst/>
          </a:prstGeom>
          <a:ln>
            <a:solidFill>
              <a:schemeClr val="accent1"/>
            </a:solidFill>
          </a:ln>
        </p:spPr>
        <p:txBody>
          <a:bodyPr wrap="square">
            <a:spAutoFit/>
          </a:bodyPr>
          <a:lstStyle/>
          <a:p>
            <a:r>
              <a:rPr lang="en-US" b="1" dirty="0" smtClean="0"/>
              <a:t>Black(OAC5) – used to control an AC load using a logic signal. </a:t>
            </a:r>
            <a:endParaRPr lang="en-US" b="1" dirty="0"/>
          </a:p>
        </p:txBody>
      </p:sp>
      <p:sp>
        <p:nvSpPr>
          <p:cNvPr id="8" name="Rectangle 7"/>
          <p:cNvSpPr/>
          <p:nvPr/>
        </p:nvSpPr>
        <p:spPr>
          <a:xfrm>
            <a:off x="8137856" y="2318643"/>
            <a:ext cx="2514513" cy="923330"/>
          </a:xfrm>
          <a:prstGeom prst="rect">
            <a:avLst/>
          </a:prstGeom>
          <a:ln>
            <a:solidFill>
              <a:srgbClr val="FF0000"/>
            </a:solidFill>
          </a:ln>
        </p:spPr>
        <p:txBody>
          <a:bodyPr wrap="square">
            <a:spAutoFit/>
          </a:bodyPr>
          <a:lstStyle/>
          <a:p>
            <a:r>
              <a:rPr lang="en-US" b="1" dirty="0" smtClean="0">
                <a:solidFill>
                  <a:srgbClr val="FF0000"/>
                </a:solidFill>
              </a:rPr>
              <a:t>Red(ODC5) – used to control an DC load using a logic signal. </a:t>
            </a:r>
            <a:endParaRPr lang="en-US" b="1" dirty="0">
              <a:solidFill>
                <a:srgbClr val="FF0000"/>
              </a:solidFill>
            </a:endParaRPr>
          </a:p>
        </p:txBody>
      </p:sp>
      <p:sp>
        <p:nvSpPr>
          <p:cNvPr id="9" name="Rectangle 8"/>
          <p:cNvSpPr/>
          <p:nvPr/>
        </p:nvSpPr>
        <p:spPr>
          <a:xfrm>
            <a:off x="8136293" y="3664546"/>
            <a:ext cx="2514513" cy="1200329"/>
          </a:xfrm>
          <a:prstGeom prst="rect">
            <a:avLst/>
          </a:prstGeom>
          <a:ln>
            <a:solidFill>
              <a:schemeClr val="tx1"/>
            </a:solidFill>
          </a:ln>
        </p:spPr>
        <p:txBody>
          <a:bodyPr wrap="square">
            <a:spAutoFit/>
          </a:bodyPr>
          <a:lstStyle/>
          <a:p>
            <a:r>
              <a:rPr lang="en-US" b="1" dirty="0" smtClean="0">
                <a:solidFill>
                  <a:srgbClr val="FFC000"/>
                </a:solidFill>
                <a:latin typeface="Calibri" panose="020F0502020204030204" pitchFamily="34" charset="0"/>
              </a:rPr>
              <a:t>Yellow IAC5 </a:t>
            </a:r>
            <a:r>
              <a:rPr lang="en-US" b="1" dirty="0">
                <a:solidFill>
                  <a:srgbClr val="FFC000"/>
                </a:solidFill>
                <a:latin typeface="Calibri" panose="020F0502020204030204" pitchFamily="34" charset="0"/>
              </a:rPr>
              <a:t>– Measures an AC input voltage and converts it to a logic </a:t>
            </a:r>
            <a:r>
              <a:rPr lang="en-US" b="1" dirty="0" smtClean="0">
                <a:solidFill>
                  <a:srgbClr val="FFC000"/>
                </a:solidFill>
                <a:latin typeface="Calibri" panose="020F0502020204030204" pitchFamily="34" charset="0"/>
              </a:rPr>
              <a:t>level.</a:t>
            </a:r>
            <a:r>
              <a:rPr lang="en-US" b="1" dirty="0" smtClean="0">
                <a:solidFill>
                  <a:srgbClr val="FFC000"/>
                </a:solidFill>
              </a:rPr>
              <a:t> </a:t>
            </a:r>
            <a:endParaRPr lang="en-US" b="1" dirty="0">
              <a:solidFill>
                <a:srgbClr val="FFC000"/>
              </a:solidFill>
            </a:endParaRPr>
          </a:p>
        </p:txBody>
      </p:sp>
      <p:sp>
        <p:nvSpPr>
          <p:cNvPr id="10" name="Rectangle 9"/>
          <p:cNvSpPr/>
          <p:nvPr/>
        </p:nvSpPr>
        <p:spPr>
          <a:xfrm>
            <a:off x="8136293" y="5103366"/>
            <a:ext cx="2514513" cy="1477328"/>
          </a:xfrm>
          <a:prstGeom prst="rect">
            <a:avLst/>
          </a:prstGeom>
          <a:solidFill>
            <a:schemeClr val="tx1"/>
          </a:solidFill>
        </p:spPr>
        <p:txBody>
          <a:bodyPr wrap="square">
            <a:spAutoFit/>
          </a:bodyPr>
          <a:lstStyle/>
          <a:p>
            <a:r>
              <a:rPr lang="en-US" b="1" dirty="0" smtClean="0">
                <a:solidFill>
                  <a:schemeClr val="bg1"/>
                </a:solidFill>
                <a:latin typeface="Calibri" panose="020F0502020204030204" pitchFamily="34" charset="0"/>
              </a:rPr>
              <a:t>White -  (IDC5) </a:t>
            </a:r>
            <a:r>
              <a:rPr lang="en-US" b="1" dirty="0">
                <a:solidFill>
                  <a:schemeClr val="bg1"/>
                </a:solidFill>
                <a:latin typeface="Calibri" panose="020F0502020204030204" pitchFamily="34" charset="0"/>
              </a:rPr>
              <a:t>– Measures </a:t>
            </a:r>
            <a:r>
              <a:rPr lang="en-US" b="1" dirty="0" smtClean="0">
                <a:solidFill>
                  <a:schemeClr val="bg1"/>
                </a:solidFill>
                <a:latin typeface="Calibri" panose="020F0502020204030204" pitchFamily="34" charset="0"/>
              </a:rPr>
              <a:t>a </a:t>
            </a:r>
            <a:r>
              <a:rPr lang="en-US" b="1" dirty="0">
                <a:solidFill>
                  <a:schemeClr val="bg1"/>
                </a:solidFill>
                <a:latin typeface="Calibri" panose="020F0502020204030204" pitchFamily="34" charset="0"/>
              </a:rPr>
              <a:t>DC input voltage and converts it to a logic level.</a:t>
            </a:r>
          </a:p>
          <a:p>
            <a:r>
              <a:rPr lang="en-US" b="1" dirty="0" smtClean="0">
                <a:solidFill>
                  <a:schemeClr val="bg1"/>
                </a:solidFill>
              </a:rPr>
              <a:t> </a:t>
            </a:r>
            <a:endParaRPr lang="en-US" b="1" dirty="0">
              <a:solidFill>
                <a:schemeClr val="bg1"/>
              </a:solidFill>
            </a:endParaRPr>
          </a:p>
        </p:txBody>
      </p:sp>
    </p:spTree>
    <p:extLst>
      <p:ext uri="{BB962C8B-B14F-4D97-AF65-F5344CB8AC3E}">
        <p14:creationId xmlns:p14="http://schemas.microsoft.com/office/powerpoint/2010/main" val="37883200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29</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3"/>
          <a:stretch>
            <a:fillRect/>
          </a:stretch>
        </p:blipFill>
        <p:spPr>
          <a:xfrm>
            <a:off x="1072243" y="540276"/>
            <a:ext cx="5023757" cy="5532964"/>
          </a:xfrm>
          <a:prstGeom prst="rect">
            <a:avLst/>
          </a:prstGeom>
        </p:spPr>
      </p:pic>
      <p:sp>
        <p:nvSpPr>
          <p:cNvPr id="4" name="Rectangle 3"/>
          <p:cNvSpPr/>
          <p:nvPr/>
        </p:nvSpPr>
        <p:spPr>
          <a:xfrm>
            <a:off x="6959351" y="319930"/>
            <a:ext cx="4108143" cy="2862322"/>
          </a:xfrm>
          <a:prstGeom prst="rect">
            <a:avLst/>
          </a:prstGeom>
        </p:spPr>
        <p:txBody>
          <a:bodyPr wrap="square">
            <a:spAutoFit/>
          </a:bodyPr>
          <a:lstStyle/>
          <a:p>
            <a:r>
              <a:rPr lang="en-US" dirty="0">
                <a:solidFill>
                  <a:srgbClr val="FF0000"/>
                </a:solidFill>
              </a:rPr>
              <a:t>C</a:t>
            </a:r>
            <a:r>
              <a:rPr lang="en-US" dirty="0" smtClean="0">
                <a:solidFill>
                  <a:srgbClr val="FF0000"/>
                </a:solidFill>
              </a:rPr>
              <a:t>ircuit </a:t>
            </a:r>
            <a:r>
              <a:rPr lang="en-US" dirty="0">
                <a:solidFill>
                  <a:srgbClr val="FF0000"/>
                </a:solidFill>
              </a:rPr>
              <a:t>is required in lab 8.</a:t>
            </a:r>
          </a:p>
          <a:p>
            <a:endParaRPr lang="en-US" dirty="0"/>
          </a:p>
          <a:p>
            <a:r>
              <a:rPr lang="en-US" dirty="0"/>
              <a:t>The ULN2003A drivers is added to the digital output on the myDAQ.  The specifications for the myDAQ indicate a maximum current of 4 mA.  The SSR has a load of about 15 mA when active.</a:t>
            </a:r>
          </a:p>
          <a:p>
            <a:endParaRPr lang="en-US" dirty="0"/>
          </a:p>
          <a:p>
            <a:r>
              <a:rPr lang="en-US" dirty="0"/>
              <a:t>The ULN2003A inputs draw less then 1 mA when controlling the SSR.</a:t>
            </a:r>
          </a:p>
        </p:txBody>
      </p:sp>
      <p:pic>
        <p:nvPicPr>
          <p:cNvPr id="8" name="Picture 7"/>
          <p:cNvPicPr>
            <a:picLocks noChangeAspect="1"/>
          </p:cNvPicPr>
          <p:nvPr/>
        </p:nvPicPr>
        <p:blipFill>
          <a:blip r:embed="rId4"/>
          <a:stretch>
            <a:fillRect/>
          </a:stretch>
        </p:blipFill>
        <p:spPr>
          <a:xfrm>
            <a:off x="652375" y="4693496"/>
            <a:ext cx="1531594" cy="1243741"/>
          </a:xfrm>
          <a:prstGeom prst="rect">
            <a:avLst/>
          </a:prstGeom>
        </p:spPr>
      </p:pic>
      <p:pic>
        <p:nvPicPr>
          <p:cNvPr id="6" name="Picture 5"/>
          <p:cNvPicPr>
            <a:picLocks noChangeAspect="1"/>
          </p:cNvPicPr>
          <p:nvPr/>
        </p:nvPicPr>
        <p:blipFill>
          <a:blip r:embed="rId5"/>
          <a:stretch>
            <a:fillRect/>
          </a:stretch>
        </p:blipFill>
        <p:spPr>
          <a:xfrm>
            <a:off x="7258049" y="3182252"/>
            <a:ext cx="3510746" cy="2628900"/>
          </a:xfrm>
          <a:prstGeom prst="rect">
            <a:avLst/>
          </a:prstGeom>
        </p:spPr>
      </p:pic>
    </p:spTree>
    <p:extLst>
      <p:ext uri="{BB962C8B-B14F-4D97-AF65-F5344CB8AC3E}">
        <p14:creationId xmlns:p14="http://schemas.microsoft.com/office/powerpoint/2010/main" val="63916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2150E63-65CC-47B2-A18E-A3315FA4CD7F}" type="slidenum">
              <a:rPr lang="en-US" smtClean="0"/>
              <a:t>3</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3"/>
          <a:stretch>
            <a:fillRect/>
          </a:stretch>
        </p:blipFill>
        <p:spPr>
          <a:xfrm>
            <a:off x="392257" y="189922"/>
            <a:ext cx="7547742" cy="5961496"/>
          </a:xfrm>
          <a:prstGeom prst="rect">
            <a:avLst/>
          </a:prstGeom>
        </p:spPr>
      </p:pic>
      <p:sp>
        <p:nvSpPr>
          <p:cNvPr id="3" name="TextBox 2"/>
          <p:cNvSpPr txBox="1"/>
          <p:nvPr/>
        </p:nvSpPr>
        <p:spPr>
          <a:xfrm>
            <a:off x="3121890" y="5273963"/>
            <a:ext cx="702436" cy="276999"/>
          </a:xfrm>
          <a:prstGeom prst="rect">
            <a:avLst/>
          </a:prstGeom>
          <a:noFill/>
        </p:spPr>
        <p:txBody>
          <a:bodyPr wrap="none" rtlCol="0">
            <a:spAutoFit/>
          </a:bodyPr>
          <a:lstStyle/>
          <a:p>
            <a:r>
              <a:rPr lang="en-US" sz="1200" dirty="0" smtClean="0"/>
              <a:t> ~15 mA</a:t>
            </a:r>
            <a:endParaRPr lang="en-US" sz="1200" dirty="0"/>
          </a:p>
        </p:txBody>
      </p:sp>
      <p:sp>
        <p:nvSpPr>
          <p:cNvPr id="4" name="TextBox 3"/>
          <p:cNvSpPr txBox="1"/>
          <p:nvPr/>
        </p:nvSpPr>
        <p:spPr>
          <a:xfrm>
            <a:off x="8432800" y="868218"/>
            <a:ext cx="3149600" cy="3693319"/>
          </a:xfrm>
          <a:prstGeom prst="rect">
            <a:avLst/>
          </a:prstGeom>
          <a:noFill/>
        </p:spPr>
        <p:txBody>
          <a:bodyPr wrap="square" rtlCol="0">
            <a:spAutoFit/>
          </a:bodyPr>
          <a:lstStyle/>
          <a:p>
            <a:endParaRPr lang="en-US" dirty="0" smtClean="0"/>
          </a:p>
          <a:p>
            <a:r>
              <a:rPr lang="en-US" dirty="0" smtClean="0"/>
              <a:t>Converting PLC levels to logic levels.</a:t>
            </a:r>
          </a:p>
          <a:p>
            <a:endParaRPr lang="en-US" dirty="0"/>
          </a:p>
          <a:p>
            <a:endParaRPr lang="en-US" dirty="0" smtClean="0"/>
          </a:p>
          <a:p>
            <a:endParaRPr lang="en-US" dirty="0"/>
          </a:p>
          <a:p>
            <a:r>
              <a:rPr lang="en-US" dirty="0" smtClean="0"/>
              <a:t>When PLC output equals 24VDC Arduino input equals a logic low.</a:t>
            </a:r>
          </a:p>
          <a:p>
            <a:endParaRPr lang="en-US" dirty="0"/>
          </a:p>
          <a:p>
            <a:endParaRPr lang="en-US" dirty="0" smtClean="0"/>
          </a:p>
          <a:p>
            <a:r>
              <a:rPr lang="en-US" dirty="0" smtClean="0"/>
              <a:t>When PLC output equals 0 volts Arduino input equals 5 volts.</a:t>
            </a:r>
            <a:endParaRPr lang="en-US" dirty="0"/>
          </a:p>
        </p:txBody>
      </p:sp>
      <p:sp>
        <p:nvSpPr>
          <p:cNvPr id="5" name="TextBox 4"/>
          <p:cNvSpPr txBox="1"/>
          <p:nvPr/>
        </p:nvSpPr>
        <p:spPr>
          <a:xfrm>
            <a:off x="4770582" y="5150852"/>
            <a:ext cx="5237018" cy="523220"/>
          </a:xfrm>
          <a:prstGeom prst="rect">
            <a:avLst/>
          </a:prstGeom>
          <a:noFill/>
        </p:spPr>
        <p:txBody>
          <a:bodyPr wrap="square" rtlCol="0">
            <a:spAutoFit/>
          </a:bodyPr>
          <a:lstStyle/>
          <a:p>
            <a:r>
              <a:rPr lang="en-US" sz="2800" b="1" dirty="0" smtClean="0">
                <a:solidFill>
                  <a:srgbClr val="FF0000"/>
                </a:solidFill>
              </a:rPr>
              <a:t>Level Conversion PLC -- Arduino</a:t>
            </a:r>
            <a:endParaRPr lang="en-US" sz="2800" b="1" dirty="0">
              <a:solidFill>
                <a:srgbClr val="FF0000"/>
              </a:solidFill>
            </a:endParaRPr>
          </a:p>
        </p:txBody>
      </p:sp>
      <p:sp>
        <p:nvSpPr>
          <p:cNvPr id="9" name="TextBox 8"/>
          <p:cNvSpPr txBox="1"/>
          <p:nvPr/>
        </p:nvSpPr>
        <p:spPr>
          <a:xfrm>
            <a:off x="5255490" y="2714877"/>
            <a:ext cx="428322" cy="276999"/>
          </a:xfrm>
          <a:prstGeom prst="rect">
            <a:avLst/>
          </a:prstGeom>
          <a:noFill/>
        </p:spPr>
        <p:txBody>
          <a:bodyPr wrap="none" rtlCol="0">
            <a:spAutoFit/>
          </a:bodyPr>
          <a:lstStyle/>
          <a:p>
            <a:r>
              <a:rPr lang="en-US" sz="1200" dirty="0" smtClean="0"/>
              <a:t>O/C</a:t>
            </a:r>
            <a:endParaRPr lang="en-US" sz="1200" dirty="0"/>
          </a:p>
        </p:txBody>
      </p:sp>
    </p:spTree>
    <p:extLst>
      <p:ext uri="{BB962C8B-B14F-4D97-AF65-F5344CB8AC3E}">
        <p14:creationId xmlns:p14="http://schemas.microsoft.com/office/powerpoint/2010/main" val="1143874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73075" y="271153"/>
            <a:ext cx="5505418"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SSR AC Lamp Control</a:t>
            </a:r>
          </a:p>
        </p:txBody>
      </p:sp>
      <p:sp>
        <p:nvSpPr>
          <p:cNvPr id="5" name="Slide Number Placeholder 4"/>
          <p:cNvSpPr>
            <a:spLocks noGrp="1"/>
          </p:cNvSpPr>
          <p:nvPr>
            <p:ph type="sldNum" sz="quarter" idx="12"/>
          </p:nvPr>
        </p:nvSpPr>
        <p:spPr/>
        <p:txBody>
          <a:bodyPr/>
          <a:lstStyle/>
          <a:p>
            <a:fld id="{22150E63-65CC-47B2-A18E-A3315FA4CD7F}" type="slidenum">
              <a:rPr lang="en-US" smtClean="0"/>
              <a:t>30</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3" name="Picture 2"/>
          <p:cNvPicPr>
            <a:picLocks noChangeAspect="1"/>
          </p:cNvPicPr>
          <p:nvPr/>
        </p:nvPicPr>
        <p:blipFill>
          <a:blip r:embed="rId3"/>
          <a:stretch>
            <a:fillRect/>
          </a:stretch>
        </p:blipFill>
        <p:spPr>
          <a:xfrm>
            <a:off x="1079494" y="1178424"/>
            <a:ext cx="5585160" cy="4082894"/>
          </a:xfrm>
          <a:prstGeom prst="rect">
            <a:avLst/>
          </a:prstGeom>
        </p:spPr>
      </p:pic>
      <p:sp>
        <p:nvSpPr>
          <p:cNvPr id="2" name="Rectangle 1"/>
          <p:cNvSpPr/>
          <p:nvPr/>
        </p:nvSpPr>
        <p:spPr>
          <a:xfrm>
            <a:off x="4203760" y="5541412"/>
            <a:ext cx="2844048" cy="369332"/>
          </a:xfrm>
          <a:prstGeom prst="rect">
            <a:avLst/>
          </a:prstGeom>
        </p:spPr>
        <p:txBody>
          <a:bodyPr wrap="none">
            <a:spAutoFit/>
          </a:bodyPr>
          <a:lstStyle/>
          <a:p>
            <a:r>
              <a:rPr lang="en-US" dirty="0"/>
              <a:t>Lamp and SSR used in lab 8.</a:t>
            </a:r>
          </a:p>
        </p:txBody>
      </p:sp>
      <p:pic>
        <p:nvPicPr>
          <p:cNvPr id="7" name="Picture 6"/>
          <p:cNvPicPr>
            <a:picLocks noChangeAspect="1"/>
          </p:cNvPicPr>
          <p:nvPr/>
        </p:nvPicPr>
        <p:blipFill>
          <a:blip r:embed="rId4"/>
          <a:stretch>
            <a:fillRect/>
          </a:stretch>
        </p:blipFill>
        <p:spPr>
          <a:xfrm>
            <a:off x="6664654" y="1067490"/>
            <a:ext cx="4333875" cy="4333875"/>
          </a:xfrm>
          <a:prstGeom prst="rect">
            <a:avLst/>
          </a:prstGeom>
        </p:spPr>
      </p:pic>
    </p:spTree>
    <p:extLst>
      <p:ext uri="{BB962C8B-B14F-4D97-AF65-F5344CB8AC3E}">
        <p14:creationId xmlns:p14="http://schemas.microsoft.com/office/powerpoint/2010/main" val="23213484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31</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9" name="Picture 3"/>
          <p:cNvPicPr>
            <a:picLocks noChangeAspect="1" noChangeArrowheads="1"/>
          </p:cNvPicPr>
          <p:nvPr/>
        </p:nvPicPr>
        <p:blipFill>
          <a:blip r:embed="rId3" cstate="print"/>
          <a:srcRect/>
          <a:stretch>
            <a:fillRect/>
          </a:stretch>
        </p:blipFill>
        <p:spPr bwMode="auto">
          <a:xfrm>
            <a:off x="1459346" y="381744"/>
            <a:ext cx="8890474" cy="3081892"/>
          </a:xfrm>
          <a:prstGeom prst="rect">
            <a:avLst/>
          </a:prstGeom>
          <a:noFill/>
          <a:ln w="9525">
            <a:noFill/>
            <a:miter lim="800000"/>
            <a:headEnd/>
            <a:tailEnd/>
          </a:ln>
        </p:spPr>
      </p:pic>
      <p:sp>
        <p:nvSpPr>
          <p:cNvPr id="10" name="TextBox 9"/>
          <p:cNvSpPr txBox="1"/>
          <p:nvPr/>
        </p:nvSpPr>
        <p:spPr>
          <a:xfrm>
            <a:off x="1431636" y="4553527"/>
            <a:ext cx="8950037" cy="1200329"/>
          </a:xfrm>
          <a:prstGeom prst="rect">
            <a:avLst/>
          </a:prstGeom>
          <a:noFill/>
        </p:spPr>
        <p:txBody>
          <a:bodyPr wrap="square" rtlCol="0">
            <a:spAutoFit/>
          </a:bodyPr>
          <a:lstStyle/>
          <a:p>
            <a:r>
              <a:rPr lang="en-US" dirty="0" smtClean="0"/>
              <a:t>The circuit connected to pins 3 and 4 are the inputs to the solid state device. When a logic voltage is applied to the input the IR LED activates the zero crossing detector.  The output of the zero crossing detector then energizes a ”Triac” allowing current to flow through the output load.  The load voltage can be as high as 280 VAC with a current up to 3 amps. </a:t>
            </a:r>
            <a:endParaRPr lang="en-US" dirty="0"/>
          </a:p>
        </p:txBody>
      </p:sp>
      <p:sp>
        <p:nvSpPr>
          <p:cNvPr id="7" name="TextBox 6"/>
          <p:cNvSpPr txBox="1"/>
          <p:nvPr/>
        </p:nvSpPr>
        <p:spPr>
          <a:xfrm>
            <a:off x="5748592" y="3694856"/>
            <a:ext cx="1319099" cy="430887"/>
          </a:xfrm>
          <a:prstGeom prst="rect">
            <a:avLst/>
          </a:prstGeom>
          <a:solidFill>
            <a:schemeClr val="bg1">
              <a:lumMod val="85000"/>
            </a:schemeClr>
          </a:solidFill>
        </p:spPr>
        <p:txBody>
          <a:bodyPr wrap="square" lIns="0" tIns="0" rIns="0" bIns="0" rtlCol="0">
            <a:spAutoFit/>
          </a:bodyPr>
          <a:lstStyle/>
          <a:p>
            <a:pPr algn="ctr"/>
            <a:r>
              <a:rPr lang="en-US" sz="2800" dirty="0" smtClean="0"/>
              <a:t>OAC5</a:t>
            </a:r>
            <a:endParaRPr lang="en-US" sz="2800" dirty="0"/>
          </a:p>
        </p:txBody>
      </p:sp>
      <p:sp>
        <p:nvSpPr>
          <p:cNvPr id="8" name="Rectangle 7"/>
          <p:cNvSpPr/>
          <p:nvPr/>
        </p:nvSpPr>
        <p:spPr>
          <a:xfrm>
            <a:off x="8737600" y="3190450"/>
            <a:ext cx="2514513" cy="923330"/>
          </a:xfrm>
          <a:prstGeom prst="rect">
            <a:avLst/>
          </a:prstGeom>
          <a:ln>
            <a:solidFill>
              <a:schemeClr val="accent1"/>
            </a:solidFill>
          </a:ln>
        </p:spPr>
        <p:txBody>
          <a:bodyPr wrap="square">
            <a:spAutoFit/>
          </a:bodyPr>
          <a:lstStyle/>
          <a:p>
            <a:r>
              <a:rPr lang="en-US" b="1" dirty="0" smtClean="0"/>
              <a:t>Black(OAC5) – used to control an AC load using a logic signal. </a:t>
            </a:r>
            <a:endParaRPr lang="en-US" b="1" dirty="0"/>
          </a:p>
        </p:txBody>
      </p:sp>
      <p:sp>
        <p:nvSpPr>
          <p:cNvPr id="11" name="TextBox 10"/>
          <p:cNvSpPr txBox="1"/>
          <p:nvPr/>
        </p:nvSpPr>
        <p:spPr>
          <a:xfrm>
            <a:off x="1654628" y="2550049"/>
            <a:ext cx="1319099" cy="276999"/>
          </a:xfrm>
          <a:prstGeom prst="rect">
            <a:avLst/>
          </a:prstGeom>
          <a:solidFill>
            <a:schemeClr val="tx2">
              <a:lumMod val="20000"/>
              <a:lumOff val="80000"/>
            </a:schemeClr>
          </a:solidFill>
        </p:spPr>
        <p:txBody>
          <a:bodyPr wrap="square" lIns="0" tIns="0" rIns="0" bIns="0" rtlCol="0">
            <a:spAutoFit/>
          </a:bodyPr>
          <a:lstStyle/>
          <a:p>
            <a:r>
              <a:rPr lang="en-US" dirty="0" smtClean="0"/>
              <a:t> DC Output</a:t>
            </a:r>
            <a:endParaRPr lang="en-US" dirty="0"/>
          </a:p>
        </p:txBody>
      </p:sp>
      <p:sp>
        <p:nvSpPr>
          <p:cNvPr id="12" name="TextBox 11"/>
          <p:cNvSpPr txBox="1"/>
          <p:nvPr/>
        </p:nvSpPr>
        <p:spPr>
          <a:xfrm>
            <a:off x="8438605" y="1078301"/>
            <a:ext cx="1319099" cy="276999"/>
          </a:xfrm>
          <a:prstGeom prst="rect">
            <a:avLst/>
          </a:prstGeom>
          <a:solidFill>
            <a:schemeClr val="accent2">
              <a:lumMod val="20000"/>
              <a:lumOff val="80000"/>
            </a:schemeClr>
          </a:solidFill>
        </p:spPr>
        <p:txBody>
          <a:bodyPr wrap="square" lIns="0" tIns="0" rIns="0" bIns="0" rtlCol="0">
            <a:spAutoFit/>
          </a:bodyPr>
          <a:lstStyle/>
          <a:p>
            <a:r>
              <a:rPr lang="en-US" dirty="0" smtClean="0"/>
              <a:t> Logic Input</a:t>
            </a:r>
            <a:endParaRPr lang="en-US" dirty="0"/>
          </a:p>
        </p:txBody>
      </p:sp>
    </p:spTree>
    <p:extLst>
      <p:ext uri="{BB962C8B-B14F-4D97-AF65-F5344CB8AC3E}">
        <p14:creationId xmlns:p14="http://schemas.microsoft.com/office/powerpoint/2010/main" val="780408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32</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8" name="Picture 2"/>
          <p:cNvPicPr>
            <a:picLocks noChangeAspect="1" noChangeArrowheads="1"/>
          </p:cNvPicPr>
          <p:nvPr/>
        </p:nvPicPr>
        <p:blipFill>
          <a:blip r:embed="rId3" cstate="print"/>
          <a:srcRect/>
          <a:stretch>
            <a:fillRect/>
          </a:stretch>
        </p:blipFill>
        <p:spPr bwMode="auto">
          <a:xfrm>
            <a:off x="1193601" y="435173"/>
            <a:ext cx="9021759" cy="3490282"/>
          </a:xfrm>
          <a:prstGeom prst="rect">
            <a:avLst/>
          </a:prstGeom>
          <a:noFill/>
          <a:ln w="9525">
            <a:noFill/>
            <a:miter lim="800000"/>
            <a:headEnd/>
            <a:tailEnd/>
          </a:ln>
        </p:spPr>
      </p:pic>
      <p:sp>
        <p:nvSpPr>
          <p:cNvPr id="2" name="TextBox 1"/>
          <p:cNvSpPr txBox="1"/>
          <p:nvPr/>
        </p:nvSpPr>
        <p:spPr>
          <a:xfrm>
            <a:off x="1496291" y="5098472"/>
            <a:ext cx="8950037" cy="1200329"/>
          </a:xfrm>
          <a:prstGeom prst="rect">
            <a:avLst/>
          </a:prstGeom>
          <a:noFill/>
        </p:spPr>
        <p:txBody>
          <a:bodyPr wrap="square" rtlCol="0">
            <a:spAutoFit/>
          </a:bodyPr>
          <a:lstStyle/>
          <a:p>
            <a:r>
              <a:rPr lang="en-US" dirty="0" smtClean="0"/>
              <a:t>The circuit connected to pins 1 and 2 converts the AC input signal to DC it is called a bridge rectifier circuit. The output of the rectifier turns on the LED which acts as the optical isolation to the base of the photo transistor. The output switches between low and high and connects to the input of the Arduino or the myDAQ.</a:t>
            </a:r>
            <a:endParaRPr lang="en-US" dirty="0"/>
          </a:p>
        </p:txBody>
      </p:sp>
      <p:sp>
        <p:nvSpPr>
          <p:cNvPr id="7" name="TextBox 6"/>
          <p:cNvSpPr txBox="1"/>
          <p:nvPr/>
        </p:nvSpPr>
        <p:spPr>
          <a:xfrm>
            <a:off x="5582338" y="4184383"/>
            <a:ext cx="1319099" cy="430887"/>
          </a:xfrm>
          <a:prstGeom prst="rect">
            <a:avLst/>
          </a:prstGeom>
          <a:solidFill>
            <a:schemeClr val="bg1">
              <a:lumMod val="85000"/>
            </a:schemeClr>
          </a:solidFill>
        </p:spPr>
        <p:txBody>
          <a:bodyPr wrap="square" lIns="0" tIns="0" rIns="0" bIns="0" rtlCol="0">
            <a:spAutoFit/>
          </a:bodyPr>
          <a:lstStyle/>
          <a:p>
            <a:pPr algn="ctr"/>
            <a:r>
              <a:rPr lang="en-US" sz="2800" dirty="0" smtClean="0"/>
              <a:t>IAC5</a:t>
            </a:r>
            <a:endParaRPr lang="en-US" sz="2800" dirty="0"/>
          </a:p>
        </p:txBody>
      </p:sp>
      <p:sp>
        <p:nvSpPr>
          <p:cNvPr id="9" name="Rectangle 8"/>
          <p:cNvSpPr/>
          <p:nvPr/>
        </p:nvSpPr>
        <p:spPr>
          <a:xfrm>
            <a:off x="8737600" y="3808492"/>
            <a:ext cx="2514513" cy="1200329"/>
          </a:xfrm>
          <a:prstGeom prst="rect">
            <a:avLst/>
          </a:prstGeom>
          <a:ln>
            <a:solidFill>
              <a:schemeClr val="tx1"/>
            </a:solidFill>
          </a:ln>
        </p:spPr>
        <p:txBody>
          <a:bodyPr wrap="square">
            <a:spAutoFit/>
          </a:bodyPr>
          <a:lstStyle/>
          <a:p>
            <a:r>
              <a:rPr lang="en-US" b="1" dirty="0" smtClean="0">
                <a:solidFill>
                  <a:srgbClr val="FFC000"/>
                </a:solidFill>
                <a:latin typeface="Calibri" panose="020F0502020204030204" pitchFamily="34" charset="0"/>
              </a:rPr>
              <a:t>Yellow IAC5 </a:t>
            </a:r>
            <a:r>
              <a:rPr lang="en-US" b="1" dirty="0">
                <a:solidFill>
                  <a:srgbClr val="FFC000"/>
                </a:solidFill>
                <a:latin typeface="Calibri" panose="020F0502020204030204" pitchFamily="34" charset="0"/>
              </a:rPr>
              <a:t>– Measures an AC input voltage and converts it to a logic </a:t>
            </a:r>
            <a:r>
              <a:rPr lang="en-US" b="1" dirty="0" smtClean="0">
                <a:solidFill>
                  <a:srgbClr val="FFC000"/>
                </a:solidFill>
                <a:latin typeface="Calibri" panose="020F0502020204030204" pitchFamily="34" charset="0"/>
              </a:rPr>
              <a:t>level.</a:t>
            </a:r>
            <a:r>
              <a:rPr lang="en-US" b="1" dirty="0" smtClean="0">
                <a:solidFill>
                  <a:srgbClr val="FFC000"/>
                </a:solidFill>
              </a:rPr>
              <a:t> </a:t>
            </a:r>
            <a:endParaRPr lang="en-US" b="1" dirty="0">
              <a:solidFill>
                <a:srgbClr val="FFC000"/>
              </a:solidFill>
            </a:endParaRPr>
          </a:p>
        </p:txBody>
      </p:sp>
      <p:sp>
        <p:nvSpPr>
          <p:cNvPr id="10" name="TextBox 9"/>
          <p:cNvSpPr txBox="1"/>
          <p:nvPr/>
        </p:nvSpPr>
        <p:spPr>
          <a:xfrm>
            <a:off x="2005610" y="3344376"/>
            <a:ext cx="1319099" cy="276999"/>
          </a:xfrm>
          <a:prstGeom prst="rect">
            <a:avLst/>
          </a:prstGeom>
          <a:solidFill>
            <a:schemeClr val="accent2">
              <a:lumMod val="20000"/>
              <a:lumOff val="80000"/>
            </a:schemeClr>
          </a:solidFill>
        </p:spPr>
        <p:txBody>
          <a:bodyPr wrap="square" lIns="0" tIns="0" rIns="0" bIns="0" rtlCol="0">
            <a:spAutoFit/>
          </a:bodyPr>
          <a:lstStyle/>
          <a:p>
            <a:r>
              <a:rPr lang="en-US" dirty="0" smtClean="0"/>
              <a:t>  AC Input</a:t>
            </a:r>
            <a:endParaRPr lang="en-US" dirty="0"/>
          </a:p>
        </p:txBody>
      </p:sp>
      <p:sp>
        <p:nvSpPr>
          <p:cNvPr id="11" name="TextBox 10"/>
          <p:cNvSpPr txBox="1"/>
          <p:nvPr/>
        </p:nvSpPr>
        <p:spPr>
          <a:xfrm>
            <a:off x="10263301" y="1497104"/>
            <a:ext cx="1319099" cy="276999"/>
          </a:xfrm>
          <a:prstGeom prst="rect">
            <a:avLst/>
          </a:prstGeom>
          <a:solidFill>
            <a:schemeClr val="accent2">
              <a:lumMod val="20000"/>
              <a:lumOff val="80000"/>
            </a:schemeClr>
          </a:solidFill>
        </p:spPr>
        <p:txBody>
          <a:bodyPr wrap="square" lIns="0" tIns="0" rIns="0" bIns="0" rtlCol="0">
            <a:spAutoFit/>
          </a:bodyPr>
          <a:lstStyle/>
          <a:p>
            <a:r>
              <a:rPr lang="en-US" dirty="0" smtClean="0"/>
              <a:t>  Logic Input</a:t>
            </a:r>
            <a:endParaRPr lang="en-US" dirty="0"/>
          </a:p>
        </p:txBody>
      </p:sp>
    </p:spTree>
    <p:extLst>
      <p:ext uri="{BB962C8B-B14F-4D97-AF65-F5344CB8AC3E}">
        <p14:creationId xmlns:p14="http://schemas.microsoft.com/office/powerpoint/2010/main" val="962775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33</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2" name="TextBox 1"/>
          <p:cNvSpPr txBox="1"/>
          <p:nvPr/>
        </p:nvSpPr>
        <p:spPr>
          <a:xfrm>
            <a:off x="1475651" y="5327669"/>
            <a:ext cx="8950037" cy="923330"/>
          </a:xfrm>
          <a:prstGeom prst="rect">
            <a:avLst/>
          </a:prstGeom>
          <a:noFill/>
        </p:spPr>
        <p:txBody>
          <a:bodyPr wrap="square" rtlCol="0">
            <a:spAutoFit/>
          </a:bodyPr>
          <a:lstStyle/>
          <a:p>
            <a:r>
              <a:rPr lang="en-US" dirty="0"/>
              <a:t>(</a:t>
            </a:r>
            <a:r>
              <a:rPr lang="en-US" dirty="0" smtClean="0"/>
              <a:t>IDC5) The circuit connected to pins 1 and 2 turn on an IR LED when a DC voltage is applied to the input.  The output controls the logic level being applied to pin 4. Pins 3 and 5 connect to a logic supply.</a:t>
            </a:r>
            <a:endParaRPr lang="en-US" dirty="0"/>
          </a:p>
        </p:txBody>
      </p:sp>
      <p:pic>
        <p:nvPicPr>
          <p:cNvPr id="7" name="Picture 3"/>
          <p:cNvPicPr>
            <a:picLocks noChangeAspect="1" noChangeArrowheads="1"/>
          </p:cNvPicPr>
          <p:nvPr/>
        </p:nvPicPr>
        <p:blipFill>
          <a:blip r:embed="rId3" cstate="print"/>
          <a:srcRect/>
          <a:stretch>
            <a:fillRect/>
          </a:stretch>
        </p:blipFill>
        <p:spPr bwMode="auto">
          <a:xfrm>
            <a:off x="1475651" y="395797"/>
            <a:ext cx="8545883" cy="3505643"/>
          </a:xfrm>
          <a:prstGeom prst="rect">
            <a:avLst/>
          </a:prstGeom>
          <a:noFill/>
          <a:ln w="9525">
            <a:noFill/>
            <a:miter lim="800000"/>
            <a:headEnd/>
            <a:tailEnd/>
          </a:ln>
        </p:spPr>
      </p:pic>
      <p:sp>
        <p:nvSpPr>
          <p:cNvPr id="9" name="TextBox 8"/>
          <p:cNvSpPr txBox="1"/>
          <p:nvPr/>
        </p:nvSpPr>
        <p:spPr>
          <a:xfrm>
            <a:off x="9466217" y="2010118"/>
            <a:ext cx="1580474" cy="276999"/>
          </a:xfrm>
          <a:prstGeom prst="rect">
            <a:avLst/>
          </a:prstGeom>
          <a:solidFill>
            <a:schemeClr val="tx2">
              <a:lumMod val="20000"/>
              <a:lumOff val="80000"/>
            </a:schemeClr>
          </a:solidFill>
        </p:spPr>
        <p:txBody>
          <a:bodyPr wrap="square" lIns="0" tIns="0" rIns="0" bIns="0" rtlCol="0">
            <a:spAutoFit/>
          </a:bodyPr>
          <a:lstStyle/>
          <a:p>
            <a:r>
              <a:rPr lang="en-US" dirty="0" smtClean="0"/>
              <a:t>  Logic Output</a:t>
            </a:r>
            <a:endParaRPr lang="en-US" dirty="0"/>
          </a:p>
        </p:txBody>
      </p:sp>
      <p:sp>
        <p:nvSpPr>
          <p:cNvPr id="10" name="TextBox 9"/>
          <p:cNvSpPr txBox="1"/>
          <p:nvPr/>
        </p:nvSpPr>
        <p:spPr>
          <a:xfrm>
            <a:off x="2178726" y="3044590"/>
            <a:ext cx="1319099" cy="276999"/>
          </a:xfrm>
          <a:prstGeom prst="rect">
            <a:avLst/>
          </a:prstGeom>
          <a:solidFill>
            <a:schemeClr val="accent2">
              <a:lumMod val="20000"/>
              <a:lumOff val="80000"/>
            </a:schemeClr>
          </a:solidFill>
        </p:spPr>
        <p:txBody>
          <a:bodyPr wrap="square" lIns="0" tIns="0" rIns="0" bIns="0" rtlCol="0">
            <a:spAutoFit/>
          </a:bodyPr>
          <a:lstStyle/>
          <a:p>
            <a:r>
              <a:rPr lang="en-US" dirty="0" smtClean="0"/>
              <a:t>  DC Input</a:t>
            </a:r>
            <a:endParaRPr lang="en-US" dirty="0"/>
          </a:p>
        </p:txBody>
      </p:sp>
      <p:sp>
        <p:nvSpPr>
          <p:cNvPr id="11" name="TextBox 10"/>
          <p:cNvSpPr txBox="1"/>
          <p:nvPr/>
        </p:nvSpPr>
        <p:spPr>
          <a:xfrm>
            <a:off x="5748592" y="3694856"/>
            <a:ext cx="1319099" cy="430887"/>
          </a:xfrm>
          <a:prstGeom prst="rect">
            <a:avLst/>
          </a:prstGeom>
          <a:solidFill>
            <a:schemeClr val="bg1">
              <a:lumMod val="85000"/>
            </a:schemeClr>
          </a:solidFill>
        </p:spPr>
        <p:txBody>
          <a:bodyPr wrap="square" lIns="0" tIns="0" rIns="0" bIns="0" rtlCol="0">
            <a:spAutoFit/>
          </a:bodyPr>
          <a:lstStyle/>
          <a:p>
            <a:pPr algn="ctr"/>
            <a:r>
              <a:rPr lang="en-US" sz="2800" dirty="0" smtClean="0"/>
              <a:t>IDC5</a:t>
            </a:r>
            <a:endParaRPr lang="en-US" sz="2800" dirty="0"/>
          </a:p>
        </p:txBody>
      </p:sp>
      <p:sp>
        <p:nvSpPr>
          <p:cNvPr id="13" name="Rectangle 12"/>
          <p:cNvSpPr/>
          <p:nvPr/>
        </p:nvSpPr>
        <p:spPr>
          <a:xfrm>
            <a:off x="8270803" y="3699767"/>
            <a:ext cx="2514513" cy="1477328"/>
          </a:xfrm>
          <a:prstGeom prst="rect">
            <a:avLst/>
          </a:prstGeom>
          <a:solidFill>
            <a:schemeClr val="tx1"/>
          </a:solidFill>
        </p:spPr>
        <p:txBody>
          <a:bodyPr wrap="square">
            <a:spAutoFit/>
          </a:bodyPr>
          <a:lstStyle/>
          <a:p>
            <a:r>
              <a:rPr lang="en-US" b="1" dirty="0" smtClean="0">
                <a:solidFill>
                  <a:schemeClr val="bg1"/>
                </a:solidFill>
                <a:latin typeface="Calibri" panose="020F0502020204030204" pitchFamily="34" charset="0"/>
              </a:rPr>
              <a:t>White -  (IDC5) </a:t>
            </a:r>
            <a:r>
              <a:rPr lang="en-US" b="1" dirty="0">
                <a:solidFill>
                  <a:schemeClr val="bg1"/>
                </a:solidFill>
                <a:latin typeface="Calibri" panose="020F0502020204030204" pitchFamily="34" charset="0"/>
              </a:rPr>
              <a:t>– Measures </a:t>
            </a:r>
            <a:r>
              <a:rPr lang="en-US" b="1" dirty="0" smtClean="0">
                <a:solidFill>
                  <a:schemeClr val="bg1"/>
                </a:solidFill>
                <a:latin typeface="Calibri" panose="020F0502020204030204" pitchFamily="34" charset="0"/>
              </a:rPr>
              <a:t>a </a:t>
            </a:r>
            <a:r>
              <a:rPr lang="en-US" b="1" dirty="0">
                <a:solidFill>
                  <a:schemeClr val="bg1"/>
                </a:solidFill>
                <a:latin typeface="Calibri" panose="020F0502020204030204" pitchFamily="34" charset="0"/>
              </a:rPr>
              <a:t>DC input voltage and converts it to a logic level.</a:t>
            </a:r>
          </a:p>
          <a:p>
            <a:r>
              <a:rPr lang="en-US" b="1" dirty="0" smtClean="0">
                <a:solidFill>
                  <a:schemeClr val="bg1"/>
                </a:solidFill>
              </a:rPr>
              <a:t> </a:t>
            </a:r>
            <a:endParaRPr lang="en-US" b="1" dirty="0">
              <a:solidFill>
                <a:schemeClr val="bg1"/>
              </a:solidFill>
            </a:endParaRPr>
          </a:p>
        </p:txBody>
      </p:sp>
    </p:spTree>
    <p:extLst>
      <p:ext uri="{BB962C8B-B14F-4D97-AF65-F5344CB8AC3E}">
        <p14:creationId xmlns:p14="http://schemas.microsoft.com/office/powerpoint/2010/main" val="1537642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34</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2" name="TextBox 1"/>
          <p:cNvSpPr txBox="1"/>
          <p:nvPr/>
        </p:nvSpPr>
        <p:spPr>
          <a:xfrm>
            <a:off x="1273573" y="5098472"/>
            <a:ext cx="8950037" cy="646331"/>
          </a:xfrm>
          <a:prstGeom prst="rect">
            <a:avLst/>
          </a:prstGeom>
          <a:noFill/>
        </p:spPr>
        <p:txBody>
          <a:bodyPr wrap="square" rtlCol="0">
            <a:spAutoFit/>
          </a:bodyPr>
          <a:lstStyle/>
          <a:p>
            <a:r>
              <a:rPr lang="en-US" dirty="0" smtClean="0"/>
              <a:t>The circuit connected to pins 3 and 4 energizes an IR LED.  The output controls a DC load.  Use diodes if the load is inductive.</a:t>
            </a:r>
            <a:endParaRPr lang="en-US" dirty="0"/>
          </a:p>
        </p:txBody>
      </p:sp>
      <p:pic>
        <p:nvPicPr>
          <p:cNvPr id="7" name="Picture 3"/>
          <p:cNvPicPr>
            <a:picLocks noChangeAspect="1" noChangeArrowheads="1"/>
          </p:cNvPicPr>
          <p:nvPr/>
        </p:nvPicPr>
        <p:blipFill>
          <a:blip r:embed="rId3" cstate="print"/>
          <a:srcRect/>
          <a:stretch>
            <a:fillRect/>
          </a:stretch>
        </p:blipFill>
        <p:spPr bwMode="auto">
          <a:xfrm>
            <a:off x="1013889" y="256589"/>
            <a:ext cx="9589457" cy="4042503"/>
          </a:xfrm>
          <a:prstGeom prst="rect">
            <a:avLst/>
          </a:prstGeom>
          <a:noFill/>
          <a:ln w="9525">
            <a:noFill/>
            <a:miter lim="800000"/>
            <a:headEnd/>
            <a:tailEnd/>
          </a:ln>
        </p:spPr>
      </p:pic>
      <p:sp>
        <p:nvSpPr>
          <p:cNvPr id="9" name="TextBox 8"/>
          <p:cNvSpPr txBox="1"/>
          <p:nvPr/>
        </p:nvSpPr>
        <p:spPr>
          <a:xfrm>
            <a:off x="5149067" y="4267894"/>
            <a:ext cx="1319099" cy="430887"/>
          </a:xfrm>
          <a:prstGeom prst="rect">
            <a:avLst/>
          </a:prstGeom>
          <a:solidFill>
            <a:schemeClr val="bg1">
              <a:lumMod val="85000"/>
            </a:schemeClr>
          </a:solidFill>
        </p:spPr>
        <p:txBody>
          <a:bodyPr wrap="square" lIns="0" tIns="0" rIns="0" bIns="0" rtlCol="0">
            <a:spAutoFit/>
          </a:bodyPr>
          <a:lstStyle/>
          <a:p>
            <a:pPr algn="ctr"/>
            <a:r>
              <a:rPr lang="en-US" sz="2800" dirty="0"/>
              <a:t>O</a:t>
            </a:r>
            <a:r>
              <a:rPr lang="en-US" sz="2800" dirty="0" smtClean="0"/>
              <a:t>DC5</a:t>
            </a:r>
            <a:endParaRPr lang="en-US" sz="2800" dirty="0"/>
          </a:p>
        </p:txBody>
      </p:sp>
      <p:sp>
        <p:nvSpPr>
          <p:cNvPr id="10" name="Rectangle 9"/>
          <p:cNvSpPr/>
          <p:nvPr/>
        </p:nvSpPr>
        <p:spPr>
          <a:xfrm>
            <a:off x="8590438" y="3775451"/>
            <a:ext cx="2514513" cy="923330"/>
          </a:xfrm>
          <a:prstGeom prst="rect">
            <a:avLst/>
          </a:prstGeom>
          <a:ln>
            <a:solidFill>
              <a:srgbClr val="FF0000"/>
            </a:solidFill>
          </a:ln>
        </p:spPr>
        <p:txBody>
          <a:bodyPr wrap="square">
            <a:spAutoFit/>
          </a:bodyPr>
          <a:lstStyle/>
          <a:p>
            <a:r>
              <a:rPr lang="en-US" b="1" dirty="0" smtClean="0">
                <a:solidFill>
                  <a:srgbClr val="FF0000"/>
                </a:solidFill>
              </a:rPr>
              <a:t>Red(ODC5) – used to control an DC load using a logic signal. </a:t>
            </a:r>
            <a:endParaRPr lang="en-US" b="1" dirty="0">
              <a:solidFill>
                <a:srgbClr val="FF0000"/>
              </a:solidFill>
            </a:endParaRPr>
          </a:p>
        </p:txBody>
      </p:sp>
      <p:sp>
        <p:nvSpPr>
          <p:cNvPr id="8" name="TextBox 7"/>
          <p:cNvSpPr txBox="1"/>
          <p:nvPr/>
        </p:nvSpPr>
        <p:spPr>
          <a:xfrm>
            <a:off x="8528595" y="1410810"/>
            <a:ext cx="1319099" cy="276999"/>
          </a:xfrm>
          <a:prstGeom prst="rect">
            <a:avLst/>
          </a:prstGeom>
          <a:solidFill>
            <a:schemeClr val="accent2">
              <a:lumMod val="20000"/>
              <a:lumOff val="80000"/>
            </a:schemeClr>
          </a:solidFill>
        </p:spPr>
        <p:txBody>
          <a:bodyPr wrap="square" lIns="0" tIns="0" rIns="0" bIns="0" rtlCol="0">
            <a:spAutoFit/>
          </a:bodyPr>
          <a:lstStyle/>
          <a:p>
            <a:r>
              <a:rPr lang="en-US" dirty="0" smtClean="0"/>
              <a:t> Logic Input</a:t>
            </a:r>
            <a:endParaRPr lang="en-US" dirty="0"/>
          </a:p>
        </p:txBody>
      </p:sp>
      <p:sp>
        <p:nvSpPr>
          <p:cNvPr id="11" name="TextBox 10"/>
          <p:cNvSpPr txBox="1"/>
          <p:nvPr/>
        </p:nvSpPr>
        <p:spPr>
          <a:xfrm>
            <a:off x="1208908" y="2933754"/>
            <a:ext cx="1580474" cy="276999"/>
          </a:xfrm>
          <a:prstGeom prst="rect">
            <a:avLst/>
          </a:prstGeom>
          <a:solidFill>
            <a:schemeClr val="tx2">
              <a:lumMod val="20000"/>
              <a:lumOff val="80000"/>
            </a:schemeClr>
          </a:solidFill>
        </p:spPr>
        <p:txBody>
          <a:bodyPr wrap="square" lIns="0" tIns="0" rIns="0" bIns="0" rtlCol="0">
            <a:spAutoFit/>
          </a:bodyPr>
          <a:lstStyle/>
          <a:p>
            <a:r>
              <a:rPr lang="en-US" dirty="0" smtClean="0"/>
              <a:t>  DC Output</a:t>
            </a:r>
            <a:endParaRPr lang="en-US" dirty="0"/>
          </a:p>
        </p:txBody>
      </p:sp>
    </p:spTree>
    <p:extLst>
      <p:ext uri="{BB962C8B-B14F-4D97-AF65-F5344CB8AC3E}">
        <p14:creationId xmlns:p14="http://schemas.microsoft.com/office/powerpoint/2010/main" val="40009514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35</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7" name="Rectangle 6"/>
          <p:cNvSpPr/>
          <p:nvPr/>
        </p:nvSpPr>
        <p:spPr>
          <a:xfrm>
            <a:off x="154624" y="91718"/>
            <a:ext cx="9234242" cy="1631216"/>
          </a:xfrm>
          <a:prstGeom prst="rect">
            <a:avLst/>
          </a:prstGeom>
        </p:spPr>
        <p:txBody>
          <a:bodyPr wrap="square">
            <a:spAutoFit/>
          </a:bodyPr>
          <a:lstStyle/>
          <a:p>
            <a:r>
              <a:rPr lang="en-US" sz="2000" dirty="0">
                <a:latin typeface="Calibri" panose="020F0502020204030204" pitchFamily="34" charset="0"/>
              </a:rPr>
              <a:t>OAC5 </a:t>
            </a:r>
            <a:r>
              <a:rPr lang="en-US" sz="2000" dirty="0" smtClean="0">
                <a:latin typeface="Calibri" panose="020F0502020204030204" pitchFamily="34" charset="0"/>
              </a:rPr>
              <a:t>(most common)– </a:t>
            </a:r>
            <a:r>
              <a:rPr lang="en-US" sz="2000" dirty="0">
                <a:latin typeface="Calibri" panose="020F0502020204030204" pitchFamily="34" charset="0"/>
              </a:rPr>
              <a:t>Controls an AC signal using logic levels</a:t>
            </a:r>
            <a:r>
              <a:rPr lang="en-US" sz="2000" dirty="0" smtClean="0">
                <a:latin typeface="Calibri" panose="020F0502020204030204" pitchFamily="34" charset="0"/>
              </a:rPr>
              <a:t>. Current flowing through the LED energized a photo transistor.  A triac is energized using a zero voltage detection circuit.  The zero detection circuits used to energize the device only while the current is low, this helps to reduce spikes when turning the device on or off. The output has a snubber circuit to prevent damage from inductive devices.</a:t>
            </a:r>
            <a:endParaRPr lang="en-US" sz="2000"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8650514" y="1543983"/>
            <a:ext cx="2631066" cy="1921755"/>
          </a:xfrm>
          <a:prstGeom prst="rect">
            <a:avLst/>
          </a:prstGeom>
        </p:spPr>
      </p:pic>
      <p:pic>
        <p:nvPicPr>
          <p:cNvPr id="4" name="Picture 3"/>
          <p:cNvPicPr>
            <a:picLocks noChangeAspect="1"/>
          </p:cNvPicPr>
          <p:nvPr/>
        </p:nvPicPr>
        <p:blipFill>
          <a:blip r:embed="rId3"/>
          <a:stretch>
            <a:fillRect/>
          </a:stretch>
        </p:blipFill>
        <p:spPr>
          <a:xfrm>
            <a:off x="373200" y="1683704"/>
            <a:ext cx="7456823" cy="3882102"/>
          </a:xfrm>
          <a:prstGeom prst="rect">
            <a:avLst/>
          </a:prstGeom>
        </p:spPr>
      </p:pic>
      <p:pic>
        <p:nvPicPr>
          <p:cNvPr id="8" name="Picture 3"/>
          <p:cNvPicPr>
            <a:picLocks noChangeAspect="1" noChangeArrowheads="1"/>
          </p:cNvPicPr>
          <p:nvPr/>
        </p:nvPicPr>
        <p:blipFill>
          <a:blip r:embed="rId4" cstate="print"/>
          <a:srcRect/>
          <a:stretch>
            <a:fillRect/>
          </a:stretch>
        </p:blipFill>
        <p:spPr bwMode="auto">
          <a:xfrm>
            <a:off x="6096000" y="4030107"/>
            <a:ext cx="5570363" cy="1930972"/>
          </a:xfrm>
          <a:prstGeom prst="rect">
            <a:avLst/>
          </a:prstGeom>
          <a:noFill/>
          <a:ln w="9525">
            <a:noFill/>
            <a:miter lim="800000"/>
            <a:headEnd/>
            <a:tailEnd/>
          </a:ln>
        </p:spPr>
      </p:pic>
      <p:sp>
        <p:nvSpPr>
          <p:cNvPr id="2" name="TextBox 1"/>
          <p:cNvSpPr txBox="1"/>
          <p:nvPr/>
        </p:nvSpPr>
        <p:spPr>
          <a:xfrm>
            <a:off x="6096000" y="4324350"/>
            <a:ext cx="923925" cy="369332"/>
          </a:xfrm>
          <a:prstGeom prst="rect">
            <a:avLst/>
          </a:prstGeom>
          <a:solidFill>
            <a:schemeClr val="bg1">
              <a:lumMod val="85000"/>
            </a:schemeClr>
          </a:solidFill>
        </p:spPr>
        <p:txBody>
          <a:bodyPr wrap="square" rtlCol="0">
            <a:spAutoFit/>
          </a:bodyPr>
          <a:lstStyle/>
          <a:p>
            <a:r>
              <a:rPr lang="en-US" dirty="0" smtClean="0"/>
              <a:t>Output</a:t>
            </a:r>
            <a:endParaRPr lang="en-US" dirty="0"/>
          </a:p>
        </p:txBody>
      </p:sp>
      <p:sp>
        <p:nvSpPr>
          <p:cNvPr id="9" name="TextBox 8"/>
          <p:cNvSpPr txBox="1"/>
          <p:nvPr/>
        </p:nvSpPr>
        <p:spPr>
          <a:xfrm>
            <a:off x="10384228" y="4210050"/>
            <a:ext cx="923925" cy="369332"/>
          </a:xfrm>
          <a:prstGeom prst="rect">
            <a:avLst/>
          </a:prstGeom>
          <a:solidFill>
            <a:schemeClr val="bg1">
              <a:lumMod val="85000"/>
            </a:schemeClr>
          </a:solidFill>
        </p:spPr>
        <p:txBody>
          <a:bodyPr wrap="square" rtlCol="0">
            <a:spAutoFit/>
          </a:bodyPr>
          <a:lstStyle/>
          <a:p>
            <a:r>
              <a:rPr lang="en-US" dirty="0" smtClean="0"/>
              <a:t>Input</a:t>
            </a:r>
            <a:endParaRPr lang="en-US" dirty="0"/>
          </a:p>
        </p:txBody>
      </p:sp>
      <p:sp>
        <p:nvSpPr>
          <p:cNvPr id="10" name="Left Arrow 9"/>
          <p:cNvSpPr/>
          <p:nvPr/>
        </p:nvSpPr>
        <p:spPr>
          <a:xfrm>
            <a:off x="8343900" y="5919019"/>
            <a:ext cx="1219200" cy="239696"/>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03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36</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4" name="Picture 3"/>
          <p:cNvPicPr>
            <a:picLocks noChangeAspect="1"/>
          </p:cNvPicPr>
          <p:nvPr/>
        </p:nvPicPr>
        <p:blipFill>
          <a:blip r:embed="rId2"/>
          <a:stretch>
            <a:fillRect/>
          </a:stretch>
        </p:blipFill>
        <p:spPr>
          <a:xfrm>
            <a:off x="1394218" y="798354"/>
            <a:ext cx="9956789" cy="4776207"/>
          </a:xfrm>
          <a:prstGeom prst="rect">
            <a:avLst/>
          </a:prstGeom>
        </p:spPr>
      </p:pic>
      <p:pic>
        <p:nvPicPr>
          <p:cNvPr id="8" name="Picture 2"/>
          <p:cNvPicPr>
            <a:picLocks noChangeAspect="1" noChangeArrowheads="1"/>
          </p:cNvPicPr>
          <p:nvPr/>
        </p:nvPicPr>
        <p:blipFill>
          <a:blip r:embed="rId3" cstate="print"/>
          <a:srcRect/>
          <a:stretch>
            <a:fillRect/>
          </a:stretch>
        </p:blipFill>
        <p:spPr bwMode="auto">
          <a:xfrm>
            <a:off x="879565" y="4591537"/>
            <a:ext cx="4022661" cy="1556262"/>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5596224" y="4267820"/>
            <a:ext cx="2550249" cy="1853262"/>
          </a:xfrm>
          <a:prstGeom prst="rect">
            <a:avLst/>
          </a:prstGeom>
        </p:spPr>
      </p:pic>
      <p:sp>
        <p:nvSpPr>
          <p:cNvPr id="7" name="Rectangle 6"/>
          <p:cNvSpPr/>
          <p:nvPr/>
        </p:nvSpPr>
        <p:spPr>
          <a:xfrm>
            <a:off x="1394218" y="168603"/>
            <a:ext cx="9128416" cy="1015663"/>
          </a:xfrm>
          <a:prstGeom prst="rect">
            <a:avLst/>
          </a:prstGeom>
        </p:spPr>
        <p:txBody>
          <a:bodyPr wrap="square">
            <a:spAutoFit/>
          </a:bodyPr>
          <a:lstStyle/>
          <a:p>
            <a:r>
              <a:rPr lang="en-US" sz="2000" dirty="0">
                <a:latin typeface="Calibri" panose="020F0502020204030204" pitchFamily="34" charset="0"/>
              </a:rPr>
              <a:t>IAC5 – </a:t>
            </a:r>
            <a:r>
              <a:rPr lang="en-US" sz="2000" dirty="0" smtClean="0">
                <a:latin typeface="Calibri" panose="020F0502020204030204" pitchFamily="34" charset="0"/>
              </a:rPr>
              <a:t>Measures </a:t>
            </a:r>
            <a:r>
              <a:rPr lang="en-US" sz="2000" dirty="0">
                <a:latin typeface="Calibri" panose="020F0502020204030204" pitchFamily="34" charset="0"/>
              </a:rPr>
              <a:t>an AC input voltage </a:t>
            </a:r>
            <a:r>
              <a:rPr lang="en-US" sz="2000" dirty="0" smtClean="0">
                <a:latin typeface="Calibri" panose="020F0502020204030204" pitchFamily="34" charset="0"/>
              </a:rPr>
              <a:t>and converts </a:t>
            </a:r>
            <a:r>
              <a:rPr lang="en-US" sz="2000" dirty="0">
                <a:latin typeface="Calibri" panose="020F0502020204030204" pitchFamily="34" charset="0"/>
              </a:rPr>
              <a:t>it to a logic level</a:t>
            </a:r>
            <a:r>
              <a:rPr lang="en-US" sz="2000" dirty="0" smtClean="0">
                <a:latin typeface="Calibri" panose="020F0502020204030204" pitchFamily="34" charset="0"/>
              </a:rPr>
              <a:t>. The AC is converted to DC using a bridge rectifier.  The DC current activates an led which then turns on an LED and transistor causing the logic level to change.</a:t>
            </a:r>
            <a:endParaRPr lang="en-US" sz="2000" dirty="0">
              <a:latin typeface="Calibri" panose="020F0502020204030204" pitchFamily="34" charset="0"/>
            </a:endParaRPr>
          </a:p>
        </p:txBody>
      </p:sp>
      <p:sp>
        <p:nvSpPr>
          <p:cNvPr id="9" name="TextBox 8"/>
          <p:cNvSpPr txBox="1"/>
          <p:nvPr/>
        </p:nvSpPr>
        <p:spPr>
          <a:xfrm>
            <a:off x="4449372" y="4313434"/>
            <a:ext cx="923925" cy="369332"/>
          </a:xfrm>
          <a:prstGeom prst="rect">
            <a:avLst/>
          </a:prstGeom>
          <a:solidFill>
            <a:schemeClr val="bg1">
              <a:lumMod val="85000"/>
            </a:schemeClr>
          </a:solidFill>
        </p:spPr>
        <p:txBody>
          <a:bodyPr wrap="square" rtlCol="0">
            <a:spAutoFit/>
          </a:bodyPr>
          <a:lstStyle/>
          <a:p>
            <a:r>
              <a:rPr lang="en-US" dirty="0" smtClean="0"/>
              <a:t>Output</a:t>
            </a:r>
            <a:endParaRPr lang="en-US" dirty="0"/>
          </a:p>
        </p:txBody>
      </p:sp>
      <p:sp>
        <p:nvSpPr>
          <p:cNvPr id="10" name="TextBox 9"/>
          <p:cNvSpPr txBox="1"/>
          <p:nvPr/>
        </p:nvSpPr>
        <p:spPr>
          <a:xfrm>
            <a:off x="1394218" y="4267820"/>
            <a:ext cx="923925" cy="369332"/>
          </a:xfrm>
          <a:prstGeom prst="rect">
            <a:avLst/>
          </a:prstGeom>
          <a:solidFill>
            <a:schemeClr val="bg1">
              <a:lumMod val="85000"/>
            </a:schemeClr>
          </a:solidFill>
        </p:spPr>
        <p:txBody>
          <a:bodyPr wrap="square" rtlCol="0">
            <a:spAutoFit/>
          </a:bodyPr>
          <a:lstStyle/>
          <a:p>
            <a:r>
              <a:rPr lang="en-US" dirty="0" smtClean="0"/>
              <a:t>Input</a:t>
            </a:r>
            <a:endParaRPr lang="en-US" dirty="0"/>
          </a:p>
        </p:txBody>
      </p:sp>
      <p:sp>
        <p:nvSpPr>
          <p:cNvPr id="11" name="Left Arrow 10"/>
          <p:cNvSpPr/>
          <p:nvPr/>
        </p:nvSpPr>
        <p:spPr>
          <a:xfrm rot="10800000">
            <a:off x="2774157" y="4332638"/>
            <a:ext cx="1219200" cy="239696"/>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428932" y="2251381"/>
            <a:ext cx="923925" cy="369332"/>
          </a:xfrm>
          <a:prstGeom prst="rect">
            <a:avLst/>
          </a:prstGeom>
          <a:solidFill>
            <a:schemeClr val="bg1">
              <a:lumMod val="85000"/>
            </a:schemeClr>
          </a:solidFill>
        </p:spPr>
        <p:txBody>
          <a:bodyPr wrap="square" rtlCol="0">
            <a:spAutoFit/>
          </a:bodyPr>
          <a:lstStyle/>
          <a:p>
            <a:r>
              <a:rPr lang="en-US" dirty="0" smtClean="0"/>
              <a:t>Input</a:t>
            </a:r>
            <a:endParaRPr lang="en-US" dirty="0"/>
          </a:p>
        </p:txBody>
      </p:sp>
      <p:sp>
        <p:nvSpPr>
          <p:cNvPr id="13" name="TextBox 12"/>
          <p:cNvSpPr txBox="1"/>
          <p:nvPr/>
        </p:nvSpPr>
        <p:spPr>
          <a:xfrm>
            <a:off x="8026400" y="3010081"/>
            <a:ext cx="923925" cy="369332"/>
          </a:xfrm>
          <a:prstGeom prst="rect">
            <a:avLst/>
          </a:prstGeom>
          <a:solidFill>
            <a:schemeClr val="bg1">
              <a:lumMod val="85000"/>
            </a:schemeClr>
          </a:solidFill>
        </p:spPr>
        <p:txBody>
          <a:bodyPr wrap="square" rtlCol="0">
            <a:spAutoFit/>
          </a:bodyPr>
          <a:lstStyle/>
          <a:p>
            <a:r>
              <a:rPr lang="en-US" dirty="0" smtClean="0"/>
              <a:t>Output</a:t>
            </a:r>
            <a:endParaRPr lang="en-US" dirty="0"/>
          </a:p>
        </p:txBody>
      </p:sp>
      <p:sp>
        <p:nvSpPr>
          <p:cNvPr id="14" name="Left Arrow 13"/>
          <p:cNvSpPr/>
          <p:nvPr/>
        </p:nvSpPr>
        <p:spPr>
          <a:xfrm rot="10800000">
            <a:off x="5596224" y="1489920"/>
            <a:ext cx="1219200" cy="239696"/>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389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37</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7" name="Rectangle 6"/>
          <p:cNvSpPr/>
          <p:nvPr/>
        </p:nvSpPr>
        <p:spPr>
          <a:xfrm>
            <a:off x="1524000" y="194798"/>
            <a:ext cx="8084234" cy="400110"/>
          </a:xfrm>
          <a:prstGeom prst="rect">
            <a:avLst/>
          </a:prstGeom>
        </p:spPr>
        <p:txBody>
          <a:bodyPr wrap="square">
            <a:spAutoFit/>
          </a:bodyPr>
          <a:lstStyle/>
          <a:p>
            <a:r>
              <a:rPr lang="en-US" sz="2000" dirty="0">
                <a:solidFill>
                  <a:srgbClr val="FF0000"/>
                </a:solidFill>
                <a:latin typeface="Calibri" panose="020F0502020204030204" pitchFamily="34" charset="0"/>
              </a:rPr>
              <a:t>IDC5</a:t>
            </a:r>
            <a:r>
              <a:rPr lang="en-US" sz="2000" dirty="0">
                <a:latin typeface="Calibri" panose="020F0502020204030204" pitchFamily="34" charset="0"/>
              </a:rPr>
              <a:t> – Measures an DC input voltage and converts it to a logic level.</a:t>
            </a:r>
          </a:p>
        </p:txBody>
      </p:sp>
      <p:pic>
        <p:nvPicPr>
          <p:cNvPr id="8" name="Picture 3"/>
          <p:cNvPicPr>
            <a:picLocks noChangeAspect="1" noChangeArrowheads="1"/>
          </p:cNvPicPr>
          <p:nvPr/>
        </p:nvPicPr>
        <p:blipFill>
          <a:blip r:embed="rId2" cstate="print"/>
          <a:srcRect/>
          <a:stretch>
            <a:fillRect/>
          </a:stretch>
        </p:blipFill>
        <p:spPr bwMode="auto">
          <a:xfrm>
            <a:off x="4304512" y="927021"/>
            <a:ext cx="5379896" cy="220691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2804523" y="3011778"/>
            <a:ext cx="8220075" cy="3466727"/>
          </a:xfrm>
          <a:prstGeom prst="rect">
            <a:avLst/>
          </a:prstGeom>
        </p:spPr>
      </p:pic>
      <p:pic>
        <p:nvPicPr>
          <p:cNvPr id="3" name="Picture 2"/>
          <p:cNvPicPr>
            <a:picLocks noChangeAspect="1"/>
          </p:cNvPicPr>
          <p:nvPr/>
        </p:nvPicPr>
        <p:blipFill>
          <a:blip r:embed="rId4"/>
          <a:stretch>
            <a:fillRect/>
          </a:stretch>
        </p:blipFill>
        <p:spPr>
          <a:xfrm>
            <a:off x="315895" y="1087123"/>
            <a:ext cx="3091305" cy="2325089"/>
          </a:xfrm>
          <a:prstGeom prst="rect">
            <a:avLst/>
          </a:prstGeom>
        </p:spPr>
      </p:pic>
      <p:sp>
        <p:nvSpPr>
          <p:cNvPr id="9" name="TextBox 8"/>
          <p:cNvSpPr txBox="1"/>
          <p:nvPr/>
        </p:nvSpPr>
        <p:spPr>
          <a:xfrm>
            <a:off x="8216901" y="4525438"/>
            <a:ext cx="736600" cy="276999"/>
          </a:xfrm>
          <a:prstGeom prst="rect">
            <a:avLst/>
          </a:prstGeom>
          <a:solidFill>
            <a:schemeClr val="bg1">
              <a:lumMod val="85000"/>
            </a:schemeClr>
          </a:solidFill>
        </p:spPr>
        <p:txBody>
          <a:bodyPr wrap="square" lIns="0" tIns="0" rIns="0" bIns="0" rtlCol="0">
            <a:spAutoFit/>
          </a:bodyPr>
          <a:lstStyle/>
          <a:p>
            <a:r>
              <a:rPr lang="en-US" dirty="0" smtClean="0"/>
              <a:t>Output</a:t>
            </a:r>
            <a:endParaRPr lang="en-US" dirty="0"/>
          </a:p>
        </p:txBody>
      </p:sp>
      <p:sp>
        <p:nvSpPr>
          <p:cNvPr id="11" name="Left Arrow 10"/>
          <p:cNvSpPr/>
          <p:nvPr/>
        </p:nvSpPr>
        <p:spPr>
          <a:xfrm rot="10800000">
            <a:off x="6064085" y="5420615"/>
            <a:ext cx="1219200" cy="239696"/>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03637" y="3834534"/>
            <a:ext cx="923925" cy="369332"/>
          </a:xfrm>
          <a:prstGeom prst="rect">
            <a:avLst/>
          </a:prstGeom>
          <a:solidFill>
            <a:schemeClr val="bg1">
              <a:lumMod val="85000"/>
            </a:schemeClr>
          </a:solidFill>
        </p:spPr>
        <p:txBody>
          <a:bodyPr wrap="square" rtlCol="0">
            <a:spAutoFit/>
          </a:bodyPr>
          <a:lstStyle/>
          <a:p>
            <a:r>
              <a:rPr lang="en-US" dirty="0" smtClean="0"/>
              <a:t>Input</a:t>
            </a:r>
            <a:endParaRPr lang="en-US" dirty="0"/>
          </a:p>
        </p:txBody>
      </p:sp>
      <p:sp>
        <p:nvSpPr>
          <p:cNvPr id="13" name="TextBox 12"/>
          <p:cNvSpPr txBox="1"/>
          <p:nvPr/>
        </p:nvSpPr>
        <p:spPr>
          <a:xfrm>
            <a:off x="4757146" y="2584141"/>
            <a:ext cx="923925" cy="369332"/>
          </a:xfrm>
          <a:prstGeom prst="rect">
            <a:avLst/>
          </a:prstGeom>
          <a:solidFill>
            <a:schemeClr val="bg1">
              <a:lumMod val="85000"/>
            </a:schemeClr>
          </a:solidFill>
        </p:spPr>
        <p:txBody>
          <a:bodyPr wrap="square" rtlCol="0">
            <a:spAutoFit/>
          </a:bodyPr>
          <a:lstStyle/>
          <a:p>
            <a:r>
              <a:rPr lang="en-US" dirty="0" smtClean="0"/>
              <a:t>Input</a:t>
            </a:r>
            <a:endParaRPr lang="en-US" dirty="0"/>
          </a:p>
        </p:txBody>
      </p:sp>
      <p:sp>
        <p:nvSpPr>
          <p:cNvPr id="14" name="TextBox 13"/>
          <p:cNvSpPr txBox="1"/>
          <p:nvPr/>
        </p:nvSpPr>
        <p:spPr>
          <a:xfrm>
            <a:off x="9791700" y="1664844"/>
            <a:ext cx="736600" cy="276999"/>
          </a:xfrm>
          <a:prstGeom prst="rect">
            <a:avLst/>
          </a:prstGeom>
          <a:solidFill>
            <a:schemeClr val="bg1">
              <a:lumMod val="85000"/>
            </a:schemeClr>
          </a:solidFill>
        </p:spPr>
        <p:txBody>
          <a:bodyPr wrap="square" lIns="0" tIns="0" rIns="0" bIns="0" rtlCol="0">
            <a:spAutoFit/>
          </a:bodyPr>
          <a:lstStyle/>
          <a:p>
            <a:r>
              <a:rPr lang="en-US" dirty="0" smtClean="0"/>
              <a:t>Output</a:t>
            </a:r>
            <a:endParaRPr lang="en-US" dirty="0"/>
          </a:p>
        </p:txBody>
      </p:sp>
      <p:sp>
        <p:nvSpPr>
          <p:cNvPr id="15" name="Left Arrow 14"/>
          <p:cNvSpPr/>
          <p:nvPr/>
        </p:nvSpPr>
        <p:spPr>
          <a:xfrm rot="10800000">
            <a:off x="7267576" y="2818392"/>
            <a:ext cx="1219200" cy="239696"/>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5896" y="3904426"/>
            <a:ext cx="2713054" cy="2308324"/>
          </a:xfrm>
          <a:prstGeom prst="rect">
            <a:avLst/>
          </a:prstGeom>
        </p:spPr>
        <p:txBody>
          <a:bodyPr wrap="square">
            <a:spAutoFit/>
          </a:bodyPr>
          <a:lstStyle/>
          <a:p>
            <a:r>
              <a:rPr lang="en-US" dirty="0" smtClean="0">
                <a:solidFill>
                  <a:srgbClr val="FF0000"/>
                </a:solidFill>
                <a:latin typeface="Calibri" panose="020F0502020204030204" pitchFamily="34" charset="0"/>
              </a:rPr>
              <a:t>IDC5</a:t>
            </a:r>
          </a:p>
          <a:p>
            <a:endParaRPr lang="en-US" dirty="0">
              <a:latin typeface="Calibri" panose="020F0502020204030204" pitchFamily="34" charset="0"/>
            </a:endParaRPr>
          </a:p>
          <a:p>
            <a:r>
              <a:rPr lang="en-US" dirty="0" smtClean="0">
                <a:latin typeface="Calibri" panose="020F0502020204030204" pitchFamily="34" charset="0"/>
              </a:rPr>
              <a:t>This module is used to determine the state of a DC load. With a value between 4 to 28 VDC the module output will be a logic high.</a:t>
            </a:r>
            <a:endParaRPr lang="en-US" dirty="0"/>
          </a:p>
        </p:txBody>
      </p:sp>
      <p:sp>
        <p:nvSpPr>
          <p:cNvPr id="16" name="Rectangle 15"/>
          <p:cNvSpPr/>
          <p:nvPr/>
        </p:nvSpPr>
        <p:spPr>
          <a:xfrm>
            <a:off x="4023238" y="5290980"/>
            <a:ext cx="1056700" cy="369332"/>
          </a:xfrm>
          <a:prstGeom prst="rect">
            <a:avLst/>
          </a:prstGeom>
        </p:spPr>
        <p:txBody>
          <a:bodyPr wrap="none">
            <a:spAutoFit/>
          </a:bodyPr>
          <a:lstStyle/>
          <a:p>
            <a:r>
              <a:rPr lang="en-US" dirty="0" smtClean="0">
                <a:solidFill>
                  <a:srgbClr val="0070C0"/>
                </a:solidFill>
                <a:latin typeface="Calibri" panose="020F0502020204030204" pitchFamily="34" charset="0"/>
              </a:rPr>
              <a:t>4-28 VDC</a:t>
            </a:r>
            <a:endParaRPr lang="en-US" dirty="0">
              <a:solidFill>
                <a:srgbClr val="0070C0"/>
              </a:solidFill>
            </a:endParaRPr>
          </a:p>
        </p:txBody>
      </p:sp>
    </p:spTree>
    <p:extLst>
      <p:ext uri="{BB962C8B-B14F-4D97-AF65-F5344CB8AC3E}">
        <p14:creationId xmlns:p14="http://schemas.microsoft.com/office/powerpoint/2010/main" val="39855455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38</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7" name="Rectangle 6"/>
          <p:cNvSpPr/>
          <p:nvPr/>
        </p:nvSpPr>
        <p:spPr>
          <a:xfrm>
            <a:off x="333375" y="109102"/>
            <a:ext cx="6800850" cy="1631216"/>
          </a:xfrm>
          <a:prstGeom prst="rect">
            <a:avLst/>
          </a:prstGeom>
        </p:spPr>
        <p:txBody>
          <a:bodyPr wrap="square">
            <a:spAutoFit/>
          </a:bodyPr>
          <a:lstStyle/>
          <a:p>
            <a:r>
              <a:rPr lang="en-US" sz="2000" b="1" dirty="0">
                <a:solidFill>
                  <a:srgbClr val="FF0000"/>
                </a:solidFill>
                <a:latin typeface="Calibri" panose="020F0502020204030204" pitchFamily="34" charset="0"/>
              </a:rPr>
              <a:t>ODC5</a:t>
            </a:r>
            <a:r>
              <a:rPr lang="en-US" sz="2000" dirty="0">
                <a:latin typeface="Calibri" panose="020F0502020204030204" pitchFamily="34" charset="0"/>
              </a:rPr>
              <a:t> – </a:t>
            </a:r>
            <a:r>
              <a:rPr lang="en-US" sz="2000" dirty="0" smtClean="0">
                <a:latin typeface="Calibri" panose="020F0502020204030204" pitchFamily="34" charset="0"/>
              </a:rPr>
              <a:t>uses a logic signal to controls a DC voltage. The transistor driver is added to reduce the load on the output pin of the controller. The diode across the load is a flyback diode which will reduce the spike created </a:t>
            </a:r>
            <a:r>
              <a:rPr lang="en-US" sz="2000" dirty="0">
                <a:latin typeface="Calibri" panose="020F0502020204030204" pitchFamily="34" charset="0"/>
              </a:rPr>
              <a:t>w</a:t>
            </a:r>
            <a:r>
              <a:rPr lang="en-US" sz="2000" dirty="0" smtClean="0">
                <a:latin typeface="Calibri" panose="020F0502020204030204" pitchFamily="34" charset="0"/>
              </a:rPr>
              <a:t>hen an inductive load is turned off.</a:t>
            </a:r>
            <a:endParaRPr lang="en-US" sz="2000"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8671242" y="267856"/>
            <a:ext cx="3292981" cy="2565838"/>
          </a:xfrm>
          <a:prstGeom prst="rect">
            <a:avLst/>
          </a:prstGeom>
        </p:spPr>
      </p:pic>
      <p:pic>
        <p:nvPicPr>
          <p:cNvPr id="4" name="Picture 3"/>
          <p:cNvPicPr>
            <a:picLocks noChangeAspect="1"/>
          </p:cNvPicPr>
          <p:nvPr/>
        </p:nvPicPr>
        <p:blipFill>
          <a:blip r:embed="rId3"/>
          <a:stretch>
            <a:fillRect/>
          </a:stretch>
        </p:blipFill>
        <p:spPr>
          <a:xfrm>
            <a:off x="878223" y="1650364"/>
            <a:ext cx="7501030" cy="3785221"/>
          </a:xfrm>
          <a:prstGeom prst="rect">
            <a:avLst/>
          </a:prstGeom>
        </p:spPr>
      </p:pic>
      <p:pic>
        <p:nvPicPr>
          <p:cNvPr id="8" name="Picture 3"/>
          <p:cNvPicPr>
            <a:picLocks noChangeAspect="1" noChangeArrowheads="1"/>
          </p:cNvPicPr>
          <p:nvPr/>
        </p:nvPicPr>
        <p:blipFill>
          <a:blip r:embed="rId4" cstate="print"/>
          <a:srcRect/>
          <a:stretch>
            <a:fillRect/>
          </a:stretch>
        </p:blipFill>
        <p:spPr bwMode="auto">
          <a:xfrm>
            <a:off x="4990011" y="3754459"/>
            <a:ext cx="5368583" cy="2263164"/>
          </a:xfrm>
          <a:prstGeom prst="rect">
            <a:avLst/>
          </a:prstGeom>
          <a:noFill/>
          <a:ln w="9525">
            <a:noFill/>
            <a:miter lim="800000"/>
            <a:headEnd/>
            <a:tailEnd/>
          </a:ln>
        </p:spPr>
      </p:pic>
      <p:sp>
        <p:nvSpPr>
          <p:cNvPr id="9" name="TextBox 8"/>
          <p:cNvSpPr txBox="1"/>
          <p:nvPr/>
        </p:nvSpPr>
        <p:spPr>
          <a:xfrm>
            <a:off x="5172075" y="4041024"/>
            <a:ext cx="923925" cy="369332"/>
          </a:xfrm>
          <a:prstGeom prst="rect">
            <a:avLst/>
          </a:prstGeom>
          <a:solidFill>
            <a:schemeClr val="bg1">
              <a:lumMod val="85000"/>
            </a:schemeClr>
          </a:solidFill>
        </p:spPr>
        <p:txBody>
          <a:bodyPr wrap="square" rtlCol="0">
            <a:spAutoFit/>
          </a:bodyPr>
          <a:lstStyle/>
          <a:p>
            <a:r>
              <a:rPr lang="en-US" dirty="0" smtClean="0"/>
              <a:t>Output</a:t>
            </a:r>
            <a:endParaRPr lang="en-US" dirty="0"/>
          </a:p>
        </p:txBody>
      </p:sp>
      <p:sp>
        <p:nvSpPr>
          <p:cNvPr id="10" name="TextBox 9"/>
          <p:cNvSpPr txBox="1"/>
          <p:nvPr/>
        </p:nvSpPr>
        <p:spPr>
          <a:xfrm>
            <a:off x="8997645" y="4041024"/>
            <a:ext cx="923925" cy="369332"/>
          </a:xfrm>
          <a:prstGeom prst="rect">
            <a:avLst/>
          </a:prstGeom>
          <a:solidFill>
            <a:schemeClr val="bg1">
              <a:lumMod val="85000"/>
            </a:schemeClr>
          </a:solidFill>
        </p:spPr>
        <p:txBody>
          <a:bodyPr wrap="square" rtlCol="0">
            <a:spAutoFit/>
          </a:bodyPr>
          <a:lstStyle/>
          <a:p>
            <a:r>
              <a:rPr lang="en-US" dirty="0" smtClean="0"/>
              <a:t>Input</a:t>
            </a:r>
            <a:endParaRPr lang="en-US" dirty="0"/>
          </a:p>
        </p:txBody>
      </p:sp>
      <p:sp>
        <p:nvSpPr>
          <p:cNvPr id="11" name="Left Arrow 10"/>
          <p:cNvSpPr/>
          <p:nvPr/>
        </p:nvSpPr>
        <p:spPr>
          <a:xfrm>
            <a:off x="7221910" y="5827443"/>
            <a:ext cx="1219200" cy="239696"/>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019620" y="1274045"/>
            <a:ext cx="984555" cy="369332"/>
          </a:xfrm>
          <a:prstGeom prst="rect">
            <a:avLst/>
          </a:prstGeom>
          <a:solidFill>
            <a:schemeClr val="bg1">
              <a:lumMod val="85000"/>
            </a:schemeClr>
          </a:solidFill>
        </p:spPr>
        <p:txBody>
          <a:bodyPr wrap="square" rtlCol="0">
            <a:spAutoFit/>
          </a:bodyPr>
          <a:lstStyle/>
          <a:p>
            <a:r>
              <a:rPr lang="en-US" dirty="0" smtClean="0"/>
              <a:t>Output</a:t>
            </a:r>
            <a:endParaRPr lang="en-US" dirty="0"/>
          </a:p>
        </p:txBody>
      </p:sp>
      <p:sp>
        <p:nvSpPr>
          <p:cNvPr id="14" name="TextBox 13"/>
          <p:cNvSpPr txBox="1"/>
          <p:nvPr/>
        </p:nvSpPr>
        <p:spPr>
          <a:xfrm>
            <a:off x="3354760" y="2372357"/>
            <a:ext cx="737815" cy="369332"/>
          </a:xfrm>
          <a:prstGeom prst="rect">
            <a:avLst/>
          </a:prstGeom>
          <a:solidFill>
            <a:schemeClr val="bg1">
              <a:lumMod val="85000"/>
            </a:schemeClr>
          </a:solidFill>
        </p:spPr>
        <p:txBody>
          <a:bodyPr wrap="square" rtlCol="0">
            <a:spAutoFit/>
          </a:bodyPr>
          <a:lstStyle/>
          <a:p>
            <a:r>
              <a:rPr lang="en-US" dirty="0" smtClean="0"/>
              <a:t>Input</a:t>
            </a:r>
            <a:endParaRPr lang="en-US" dirty="0"/>
          </a:p>
        </p:txBody>
      </p:sp>
      <p:sp>
        <p:nvSpPr>
          <p:cNvPr id="15" name="Left Arrow 14"/>
          <p:cNvSpPr/>
          <p:nvPr/>
        </p:nvSpPr>
        <p:spPr>
          <a:xfrm rot="10800000">
            <a:off x="4770120" y="1643378"/>
            <a:ext cx="1219200" cy="239696"/>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33375" y="5540743"/>
            <a:ext cx="6800850" cy="707886"/>
          </a:xfrm>
          <a:prstGeom prst="rect">
            <a:avLst/>
          </a:prstGeom>
        </p:spPr>
        <p:txBody>
          <a:bodyPr wrap="square">
            <a:spAutoFit/>
          </a:bodyPr>
          <a:lstStyle/>
          <a:p>
            <a:r>
              <a:rPr lang="en-US" sz="2000" b="1" dirty="0">
                <a:solidFill>
                  <a:srgbClr val="FF0000"/>
                </a:solidFill>
                <a:latin typeface="Calibri" panose="020F0502020204030204" pitchFamily="34" charset="0"/>
              </a:rPr>
              <a:t>ODC5</a:t>
            </a:r>
            <a:r>
              <a:rPr lang="en-US" sz="2000" dirty="0">
                <a:latin typeface="Calibri" panose="020F0502020204030204" pitchFamily="34" charset="0"/>
              </a:rPr>
              <a:t> – </a:t>
            </a:r>
            <a:r>
              <a:rPr lang="en-US" sz="2000" dirty="0" smtClean="0">
                <a:latin typeface="Calibri" panose="020F0502020204030204" pitchFamily="34" charset="0"/>
              </a:rPr>
              <a:t>when a DC voltage is applied to the input an IR LED turns on a transistor causing the output to energize.</a:t>
            </a:r>
            <a:endParaRPr lang="en-US" sz="2000" dirty="0">
              <a:latin typeface="Calibri" panose="020F0502020204030204" pitchFamily="34" charset="0"/>
            </a:endParaRPr>
          </a:p>
        </p:txBody>
      </p:sp>
    </p:spTree>
    <p:extLst>
      <p:ext uri="{BB962C8B-B14F-4D97-AF65-F5344CB8AC3E}">
        <p14:creationId xmlns:p14="http://schemas.microsoft.com/office/powerpoint/2010/main" val="10367461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0375" y="268403"/>
            <a:ext cx="8915902"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AD623 Instrumentation Amplifier</a:t>
            </a:r>
          </a:p>
        </p:txBody>
      </p:sp>
      <p:sp>
        <p:nvSpPr>
          <p:cNvPr id="5" name="Slide Number Placeholder 4"/>
          <p:cNvSpPr>
            <a:spLocks noGrp="1"/>
          </p:cNvSpPr>
          <p:nvPr>
            <p:ph type="sldNum" sz="quarter" idx="12"/>
          </p:nvPr>
        </p:nvSpPr>
        <p:spPr/>
        <p:txBody>
          <a:bodyPr/>
          <a:lstStyle/>
          <a:p>
            <a:fld id="{22150E63-65CC-47B2-A18E-A3315FA4CD7F}" type="slidenum">
              <a:rPr lang="en-US" smtClean="0"/>
              <a:t>39</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3"/>
          <a:stretch>
            <a:fillRect/>
          </a:stretch>
        </p:blipFill>
        <p:spPr>
          <a:xfrm>
            <a:off x="1832774" y="2740099"/>
            <a:ext cx="8526454" cy="3711268"/>
          </a:xfrm>
          <a:prstGeom prst="rect">
            <a:avLst/>
          </a:prstGeom>
        </p:spPr>
      </p:pic>
      <p:pic>
        <p:nvPicPr>
          <p:cNvPr id="3" name="Picture 2"/>
          <p:cNvPicPr>
            <a:picLocks noChangeAspect="1"/>
          </p:cNvPicPr>
          <p:nvPr/>
        </p:nvPicPr>
        <p:blipFill>
          <a:blip r:embed="rId4"/>
          <a:stretch>
            <a:fillRect/>
          </a:stretch>
        </p:blipFill>
        <p:spPr>
          <a:xfrm>
            <a:off x="8045450" y="3652758"/>
            <a:ext cx="2114550" cy="1352550"/>
          </a:xfrm>
          <a:prstGeom prst="rect">
            <a:avLst/>
          </a:prstGeom>
        </p:spPr>
      </p:pic>
      <p:sp>
        <p:nvSpPr>
          <p:cNvPr id="7" name="Rectangle 6"/>
          <p:cNvSpPr/>
          <p:nvPr/>
        </p:nvSpPr>
        <p:spPr>
          <a:xfrm>
            <a:off x="546899" y="1105968"/>
            <a:ext cx="8288817" cy="1477328"/>
          </a:xfrm>
          <a:prstGeom prst="rect">
            <a:avLst/>
          </a:prstGeom>
        </p:spPr>
        <p:txBody>
          <a:bodyPr wrap="square">
            <a:spAutoFit/>
          </a:bodyPr>
          <a:lstStyle/>
          <a:p>
            <a:r>
              <a:rPr lang="en-US" dirty="0">
                <a:latin typeface="Calibri" panose="020F0502020204030204" pitchFamily="34" charset="0"/>
              </a:rPr>
              <a:t>The AD623 is an instrumentation amplifier.  The gain of the amplifier is easily configured using one resistor. An output offset can also be easily added with a reference input pin. The device can be used to amplify signals from load cells, pressure sensors and thermocouple</a:t>
            </a:r>
            <a:r>
              <a:rPr lang="en-US" dirty="0" smtClean="0">
                <a:latin typeface="Calibri" panose="020F0502020204030204" pitchFamily="34" charset="0"/>
              </a:rPr>
              <a:t>. The device has rail to rail output meaning the output signal can go from min supply to maximum supply.</a:t>
            </a:r>
            <a:endParaRPr lang="en-US" dirty="0"/>
          </a:p>
        </p:txBody>
      </p:sp>
      <p:pic>
        <p:nvPicPr>
          <p:cNvPr id="8" name="Picture 7"/>
          <p:cNvPicPr>
            <a:picLocks noChangeAspect="1"/>
          </p:cNvPicPr>
          <p:nvPr/>
        </p:nvPicPr>
        <p:blipFill>
          <a:blip r:embed="rId5"/>
          <a:stretch>
            <a:fillRect/>
          </a:stretch>
        </p:blipFill>
        <p:spPr>
          <a:xfrm>
            <a:off x="8778461" y="1231012"/>
            <a:ext cx="2771392" cy="1430686"/>
          </a:xfrm>
          <a:prstGeom prst="rect">
            <a:avLst/>
          </a:prstGeom>
        </p:spPr>
      </p:pic>
    </p:spTree>
    <p:extLst>
      <p:ext uri="{BB962C8B-B14F-4D97-AF65-F5344CB8AC3E}">
        <p14:creationId xmlns:p14="http://schemas.microsoft.com/office/powerpoint/2010/main" val="3859333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2150E63-65CC-47B2-A18E-A3315FA4CD7F}" type="slidenum">
              <a:rPr lang="en-US" smtClean="0"/>
              <a:t>4</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pic>
        <p:nvPicPr>
          <p:cNvPr id="4" name="Picture 3"/>
          <p:cNvPicPr>
            <a:picLocks noChangeAspect="1"/>
          </p:cNvPicPr>
          <p:nvPr/>
        </p:nvPicPr>
        <p:blipFill>
          <a:blip r:embed="rId3"/>
          <a:stretch>
            <a:fillRect/>
          </a:stretch>
        </p:blipFill>
        <p:spPr>
          <a:xfrm>
            <a:off x="156009" y="257464"/>
            <a:ext cx="7870391" cy="6013740"/>
          </a:xfrm>
          <a:prstGeom prst="rect">
            <a:avLst/>
          </a:prstGeom>
        </p:spPr>
      </p:pic>
      <p:sp>
        <p:nvSpPr>
          <p:cNvPr id="9" name="TextBox 8"/>
          <p:cNvSpPr txBox="1"/>
          <p:nvPr/>
        </p:nvSpPr>
        <p:spPr>
          <a:xfrm>
            <a:off x="8201891" y="868218"/>
            <a:ext cx="3833091" cy="3416320"/>
          </a:xfrm>
          <a:prstGeom prst="rect">
            <a:avLst/>
          </a:prstGeom>
          <a:noFill/>
        </p:spPr>
        <p:txBody>
          <a:bodyPr wrap="square" rtlCol="0">
            <a:spAutoFit/>
          </a:bodyPr>
          <a:lstStyle/>
          <a:p>
            <a:endParaRPr lang="en-US" dirty="0" smtClean="0"/>
          </a:p>
          <a:p>
            <a:r>
              <a:rPr lang="en-US" dirty="0" smtClean="0"/>
              <a:t>Converting Arduino output levels to PLC input levels.</a:t>
            </a:r>
          </a:p>
          <a:p>
            <a:endParaRPr lang="en-US" dirty="0"/>
          </a:p>
          <a:p>
            <a:endParaRPr lang="en-US" dirty="0" smtClean="0"/>
          </a:p>
          <a:p>
            <a:endParaRPr lang="en-US" dirty="0"/>
          </a:p>
          <a:p>
            <a:r>
              <a:rPr lang="en-US" dirty="0" smtClean="0"/>
              <a:t>When Arduino output equals 0.0 VDC PLC input input equals 0 volts DC.</a:t>
            </a:r>
          </a:p>
          <a:p>
            <a:endParaRPr lang="en-US" dirty="0"/>
          </a:p>
          <a:p>
            <a:endParaRPr lang="en-US" dirty="0" smtClean="0"/>
          </a:p>
          <a:p>
            <a:r>
              <a:rPr lang="en-US" dirty="0" smtClean="0"/>
              <a:t>When Arduino output equals 5 volts PLC input equals 24 VDCs.</a:t>
            </a:r>
            <a:endParaRPr lang="en-US" dirty="0"/>
          </a:p>
        </p:txBody>
      </p:sp>
      <p:sp>
        <p:nvSpPr>
          <p:cNvPr id="10" name="TextBox 9"/>
          <p:cNvSpPr txBox="1"/>
          <p:nvPr/>
        </p:nvSpPr>
        <p:spPr>
          <a:xfrm>
            <a:off x="5179291" y="5289397"/>
            <a:ext cx="6045200" cy="523220"/>
          </a:xfrm>
          <a:prstGeom prst="rect">
            <a:avLst/>
          </a:prstGeom>
          <a:noFill/>
        </p:spPr>
        <p:txBody>
          <a:bodyPr wrap="square" rtlCol="0">
            <a:spAutoFit/>
          </a:bodyPr>
          <a:lstStyle/>
          <a:p>
            <a:r>
              <a:rPr lang="en-US" sz="2800" b="1" dirty="0" smtClean="0">
                <a:solidFill>
                  <a:srgbClr val="FF0000"/>
                </a:solidFill>
              </a:rPr>
              <a:t>Level Conversion Arduino  ---- Arduino</a:t>
            </a:r>
            <a:endParaRPr lang="en-US" sz="2800" b="1" dirty="0">
              <a:solidFill>
                <a:srgbClr val="FF0000"/>
              </a:solidFill>
            </a:endParaRPr>
          </a:p>
        </p:txBody>
      </p:sp>
      <p:sp>
        <p:nvSpPr>
          <p:cNvPr id="11" name="TextBox 10"/>
          <p:cNvSpPr txBox="1"/>
          <p:nvPr/>
        </p:nvSpPr>
        <p:spPr>
          <a:xfrm>
            <a:off x="5255490" y="2714877"/>
            <a:ext cx="428322" cy="276999"/>
          </a:xfrm>
          <a:prstGeom prst="rect">
            <a:avLst/>
          </a:prstGeom>
          <a:noFill/>
        </p:spPr>
        <p:txBody>
          <a:bodyPr wrap="none" rtlCol="0">
            <a:spAutoFit/>
          </a:bodyPr>
          <a:lstStyle/>
          <a:p>
            <a:r>
              <a:rPr lang="en-US" sz="1200" dirty="0" smtClean="0"/>
              <a:t>O/C</a:t>
            </a:r>
            <a:endParaRPr lang="en-US" sz="1200" dirty="0"/>
          </a:p>
        </p:txBody>
      </p:sp>
      <p:sp>
        <p:nvSpPr>
          <p:cNvPr id="12" name="TextBox 11"/>
          <p:cNvSpPr txBox="1"/>
          <p:nvPr/>
        </p:nvSpPr>
        <p:spPr>
          <a:xfrm>
            <a:off x="2909453" y="5535618"/>
            <a:ext cx="702436" cy="276999"/>
          </a:xfrm>
          <a:prstGeom prst="rect">
            <a:avLst/>
          </a:prstGeom>
          <a:noFill/>
        </p:spPr>
        <p:txBody>
          <a:bodyPr wrap="none" rtlCol="0">
            <a:spAutoFit/>
          </a:bodyPr>
          <a:lstStyle/>
          <a:p>
            <a:r>
              <a:rPr lang="en-US" sz="1200" dirty="0" smtClean="0"/>
              <a:t> ~18 mA</a:t>
            </a:r>
            <a:endParaRPr lang="en-US" sz="1200" dirty="0"/>
          </a:p>
        </p:txBody>
      </p:sp>
      <p:sp>
        <p:nvSpPr>
          <p:cNvPr id="13" name="TextBox 12"/>
          <p:cNvSpPr txBox="1"/>
          <p:nvPr/>
        </p:nvSpPr>
        <p:spPr>
          <a:xfrm>
            <a:off x="2021097" y="2981996"/>
            <a:ext cx="564706" cy="276999"/>
          </a:xfrm>
          <a:prstGeom prst="rect">
            <a:avLst/>
          </a:prstGeom>
          <a:noFill/>
        </p:spPr>
        <p:txBody>
          <a:bodyPr wrap="none" rtlCol="0">
            <a:spAutoFit/>
          </a:bodyPr>
          <a:lstStyle/>
          <a:p>
            <a:r>
              <a:rPr lang="en-US" sz="1200" dirty="0" smtClean="0"/>
              <a:t>Driver</a:t>
            </a:r>
            <a:endParaRPr lang="en-US" sz="1200" dirty="0"/>
          </a:p>
        </p:txBody>
      </p:sp>
      <p:pic>
        <p:nvPicPr>
          <p:cNvPr id="5" name="Picture 4"/>
          <p:cNvPicPr>
            <a:picLocks noChangeAspect="1"/>
          </p:cNvPicPr>
          <p:nvPr/>
        </p:nvPicPr>
        <p:blipFill>
          <a:blip r:embed="rId4"/>
          <a:stretch>
            <a:fillRect/>
          </a:stretch>
        </p:blipFill>
        <p:spPr>
          <a:xfrm>
            <a:off x="1549169" y="3258995"/>
            <a:ext cx="1508562" cy="1629941"/>
          </a:xfrm>
          <a:prstGeom prst="rect">
            <a:avLst/>
          </a:prstGeom>
        </p:spPr>
      </p:pic>
    </p:spTree>
    <p:extLst>
      <p:ext uri="{BB962C8B-B14F-4D97-AF65-F5344CB8AC3E}">
        <p14:creationId xmlns:p14="http://schemas.microsoft.com/office/powerpoint/2010/main" val="4932269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3325" y="192201"/>
            <a:ext cx="8915902"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AD623 Instrumentation Amplifier</a:t>
            </a:r>
          </a:p>
        </p:txBody>
      </p:sp>
      <p:sp>
        <p:nvSpPr>
          <p:cNvPr id="5" name="Slide Number Placeholder 4"/>
          <p:cNvSpPr>
            <a:spLocks noGrp="1"/>
          </p:cNvSpPr>
          <p:nvPr>
            <p:ph type="sldNum" sz="quarter" idx="12"/>
          </p:nvPr>
        </p:nvSpPr>
        <p:spPr/>
        <p:txBody>
          <a:bodyPr/>
          <a:lstStyle/>
          <a:p>
            <a:fld id="{22150E63-65CC-47B2-A18E-A3315FA4CD7F}" type="slidenum">
              <a:rPr lang="en-US" smtClean="0"/>
              <a:t>40</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3" name="Picture 2"/>
          <p:cNvPicPr>
            <a:picLocks noChangeAspect="1"/>
          </p:cNvPicPr>
          <p:nvPr/>
        </p:nvPicPr>
        <p:blipFill>
          <a:blip r:embed="rId3"/>
          <a:stretch>
            <a:fillRect/>
          </a:stretch>
        </p:blipFill>
        <p:spPr>
          <a:xfrm>
            <a:off x="9673427" y="1264626"/>
            <a:ext cx="2114550" cy="1352550"/>
          </a:xfrm>
          <a:prstGeom prst="rect">
            <a:avLst/>
          </a:prstGeom>
        </p:spPr>
      </p:pic>
      <p:pic>
        <p:nvPicPr>
          <p:cNvPr id="8" name="Picture 7"/>
          <p:cNvPicPr>
            <a:picLocks noChangeAspect="1"/>
          </p:cNvPicPr>
          <p:nvPr/>
        </p:nvPicPr>
        <p:blipFill>
          <a:blip r:embed="rId4"/>
          <a:stretch>
            <a:fillRect/>
          </a:stretch>
        </p:blipFill>
        <p:spPr>
          <a:xfrm>
            <a:off x="522801" y="1025949"/>
            <a:ext cx="6383420" cy="5330401"/>
          </a:xfrm>
          <a:prstGeom prst="rect">
            <a:avLst/>
          </a:prstGeom>
        </p:spPr>
      </p:pic>
      <p:sp>
        <p:nvSpPr>
          <p:cNvPr id="9" name="Rectangle 8"/>
          <p:cNvSpPr/>
          <p:nvPr/>
        </p:nvSpPr>
        <p:spPr>
          <a:xfrm>
            <a:off x="7577927" y="3020530"/>
            <a:ext cx="3448050" cy="2585323"/>
          </a:xfrm>
          <a:prstGeom prst="rect">
            <a:avLst/>
          </a:prstGeom>
        </p:spPr>
        <p:txBody>
          <a:bodyPr wrap="square">
            <a:spAutoFit/>
          </a:bodyPr>
          <a:lstStyle/>
          <a:p>
            <a:r>
              <a:rPr lang="en-US" dirty="0" smtClean="0">
                <a:latin typeface="Calibri" panose="020F0502020204030204" pitchFamily="34" charset="0"/>
              </a:rPr>
              <a:t>The output from the sensor is 0 to 40 mV. This is too low for the A/D converter of the Arduino or the myDAQ.  The amplifier will increase the voltage by a factor of 100 using the instrumentation amplifier. The output will have a range of 0 to 4 volts for a pressure of 0 to 200 kPa.</a:t>
            </a:r>
            <a:endParaRPr lang="en-US" dirty="0"/>
          </a:p>
        </p:txBody>
      </p:sp>
      <p:sp>
        <p:nvSpPr>
          <p:cNvPr id="10" name="TextBox 9"/>
          <p:cNvSpPr txBox="1"/>
          <p:nvPr/>
        </p:nvSpPr>
        <p:spPr>
          <a:xfrm>
            <a:off x="2762250" y="1102150"/>
            <a:ext cx="3438570" cy="646331"/>
          </a:xfrm>
          <a:prstGeom prst="rect">
            <a:avLst/>
          </a:prstGeom>
          <a:noFill/>
        </p:spPr>
        <p:txBody>
          <a:bodyPr wrap="none" rtlCol="0">
            <a:spAutoFit/>
          </a:bodyPr>
          <a:lstStyle/>
          <a:p>
            <a:r>
              <a:rPr lang="en-US" dirty="0" smtClean="0"/>
              <a:t>0 – 200 kPa differential Pressure</a:t>
            </a:r>
          </a:p>
          <a:p>
            <a:r>
              <a:rPr lang="en-US" dirty="0" smtClean="0"/>
              <a:t>produces an output of 0 to 40 mV.</a:t>
            </a:r>
            <a:endParaRPr lang="en-US" dirty="0"/>
          </a:p>
        </p:txBody>
      </p:sp>
      <p:pic>
        <p:nvPicPr>
          <p:cNvPr id="11" name="Picture 10"/>
          <p:cNvPicPr>
            <a:picLocks noChangeAspect="1"/>
          </p:cNvPicPr>
          <p:nvPr/>
        </p:nvPicPr>
        <p:blipFill>
          <a:blip r:embed="rId5"/>
          <a:stretch>
            <a:fillRect/>
          </a:stretch>
        </p:blipFill>
        <p:spPr>
          <a:xfrm>
            <a:off x="6638542" y="1264626"/>
            <a:ext cx="2933700" cy="1514475"/>
          </a:xfrm>
          <a:prstGeom prst="rect">
            <a:avLst/>
          </a:prstGeom>
        </p:spPr>
      </p:pic>
    </p:spTree>
    <p:extLst>
      <p:ext uri="{BB962C8B-B14F-4D97-AF65-F5344CB8AC3E}">
        <p14:creationId xmlns:p14="http://schemas.microsoft.com/office/powerpoint/2010/main" val="39198602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2047044" y="1195033"/>
            <a:ext cx="8359337" cy="4065973"/>
          </a:xfrm>
          <a:prstGeom prst="rect">
            <a:avLst/>
          </a:prstGeom>
          <a:noFill/>
          <a:ln w="9525">
            <a:noFill/>
            <a:miter lim="800000"/>
            <a:headEnd/>
            <a:tailEnd/>
          </a:ln>
        </p:spPr>
      </p:pic>
      <p:sp>
        <p:nvSpPr>
          <p:cNvPr id="4" name="Rectangle 3"/>
          <p:cNvSpPr/>
          <p:nvPr/>
        </p:nvSpPr>
        <p:spPr>
          <a:xfrm>
            <a:off x="5169435" y="3570658"/>
            <a:ext cx="461638" cy="168675"/>
          </a:xfrm>
          <a:prstGeom prst="rect">
            <a:avLst/>
          </a:prstGeom>
          <a:solidFill>
            <a:srgbClr val="FFFF00">
              <a:alpha val="1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69254" y="3212781"/>
            <a:ext cx="461638" cy="168675"/>
          </a:xfrm>
          <a:prstGeom prst="rect">
            <a:avLst/>
          </a:prstGeom>
          <a:solidFill>
            <a:srgbClr val="FFFF00">
              <a:alpha val="1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99509" y="283852"/>
            <a:ext cx="7338355" cy="707886"/>
          </a:xfrm>
          <a:prstGeom prst="rect">
            <a:avLst/>
          </a:prstGeom>
          <a:noFill/>
        </p:spPr>
        <p:txBody>
          <a:bodyPr wrap="none" lIns="91440" tIns="45720" rIns="91440" bIns="45720">
            <a:spAutoFit/>
          </a:bodyPr>
          <a:lstStyle/>
          <a:p>
            <a:pPr algn="ct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Type “K” (yellow) Thermocouple</a:t>
            </a:r>
          </a:p>
        </p:txBody>
      </p:sp>
      <p:sp>
        <p:nvSpPr>
          <p:cNvPr id="13" name="Rectangle 12"/>
          <p:cNvSpPr/>
          <p:nvPr/>
        </p:nvSpPr>
        <p:spPr>
          <a:xfrm>
            <a:off x="1840316" y="5580472"/>
            <a:ext cx="8623772" cy="707886"/>
          </a:xfrm>
          <a:prstGeom prst="rect">
            <a:avLst/>
          </a:prstGeom>
          <a:noFill/>
        </p:spPr>
        <p:txBody>
          <a:bodyPr wrap="none" lIns="91440" tIns="45720" rIns="91440" bIns="45720">
            <a:spAutoFit/>
          </a:bodyPr>
          <a:lstStyle/>
          <a:p>
            <a:pPr algn="ct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About 40 </a:t>
            </a:r>
            <a:r>
              <a:rPr lang="en-US" sz="40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uVolts</a:t>
            </a: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/degree Celsius Type K</a:t>
            </a:r>
          </a:p>
        </p:txBody>
      </p:sp>
      <p:sp>
        <p:nvSpPr>
          <p:cNvPr id="14" name="Rectangle 13"/>
          <p:cNvSpPr/>
          <p:nvPr/>
        </p:nvSpPr>
        <p:spPr>
          <a:xfrm>
            <a:off x="3970363" y="3752491"/>
            <a:ext cx="443486" cy="167996"/>
          </a:xfrm>
          <a:prstGeom prst="rect">
            <a:avLst/>
          </a:prstGeom>
          <a:solidFill>
            <a:srgbClr val="FFFF00">
              <a:alpha val="1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22150E63-65CC-47B2-A18E-A3315FA4CD7F}" type="slidenum">
              <a:rPr lang="en-US" smtClean="0"/>
              <a:t>41</a:t>
            </a:fld>
            <a:endParaRPr lang="en-US"/>
          </a:p>
        </p:txBody>
      </p:sp>
      <p:sp>
        <p:nvSpPr>
          <p:cNvPr id="16" name="Footer Placeholder 15"/>
          <p:cNvSpPr>
            <a:spLocks noGrp="1"/>
          </p:cNvSpPr>
          <p:nvPr>
            <p:ph type="ftr" sz="quarter" idx="11"/>
          </p:nvPr>
        </p:nvSpPr>
        <p:spPr/>
        <p:txBody>
          <a:bodyPr/>
          <a:lstStyle/>
          <a:p>
            <a:r>
              <a:rPr lang="en-US" smtClean="0"/>
              <a:t>CAM8302E  F2018</a:t>
            </a:r>
            <a:endParaRPr lang="en-US"/>
          </a:p>
        </p:txBody>
      </p:sp>
    </p:spTree>
    <p:extLst>
      <p:ext uri="{BB962C8B-B14F-4D97-AF65-F5344CB8AC3E}">
        <p14:creationId xmlns:p14="http://schemas.microsoft.com/office/powerpoint/2010/main" val="37757755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55650" y="283852"/>
            <a:ext cx="6026073" cy="707886"/>
          </a:xfrm>
          <a:prstGeom prst="rect">
            <a:avLst/>
          </a:prstGeom>
          <a:noFill/>
        </p:spPr>
        <p:txBody>
          <a:bodyPr wrap="non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Solid State (PLC to Arduino)</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5" name="Slide Number Placeholder 14"/>
          <p:cNvSpPr>
            <a:spLocks noGrp="1"/>
          </p:cNvSpPr>
          <p:nvPr>
            <p:ph type="sldNum" sz="quarter" idx="12"/>
          </p:nvPr>
        </p:nvSpPr>
        <p:spPr/>
        <p:txBody>
          <a:bodyPr/>
          <a:lstStyle/>
          <a:p>
            <a:fld id="{22150E63-65CC-47B2-A18E-A3315FA4CD7F}" type="slidenum">
              <a:rPr lang="en-US" smtClean="0"/>
              <a:t>42</a:t>
            </a:fld>
            <a:endParaRPr lang="en-US"/>
          </a:p>
        </p:txBody>
      </p:sp>
      <p:sp>
        <p:nvSpPr>
          <p:cNvPr id="16" name="Footer Placeholder 15"/>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3"/>
          <a:stretch>
            <a:fillRect/>
          </a:stretch>
        </p:blipFill>
        <p:spPr>
          <a:xfrm>
            <a:off x="1152641" y="1267777"/>
            <a:ext cx="9097347" cy="4730620"/>
          </a:xfrm>
          <a:prstGeom prst="rect">
            <a:avLst/>
          </a:prstGeom>
        </p:spPr>
      </p:pic>
    </p:spTree>
    <p:extLst>
      <p:ext uri="{BB962C8B-B14F-4D97-AF65-F5344CB8AC3E}">
        <p14:creationId xmlns:p14="http://schemas.microsoft.com/office/powerpoint/2010/main" val="14627064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41112" y="283852"/>
            <a:ext cx="6655155" cy="707886"/>
          </a:xfrm>
          <a:prstGeom prst="rect">
            <a:avLst/>
          </a:prstGeom>
          <a:noFill/>
        </p:spPr>
        <p:txBody>
          <a:bodyPr wrap="non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Solid State Relay (Logic to PLC)</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5" name="Slide Number Placeholder 14"/>
          <p:cNvSpPr>
            <a:spLocks noGrp="1"/>
          </p:cNvSpPr>
          <p:nvPr>
            <p:ph type="sldNum" sz="quarter" idx="12"/>
          </p:nvPr>
        </p:nvSpPr>
        <p:spPr/>
        <p:txBody>
          <a:bodyPr/>
          <a:lstStyle/>
          <a:p>
            <a:fld id="{22150E63-65CC-47B2-A18E-A3315FA4CD7F}" type="slidenum">
              <a:rPr lang="en-US" smtClean="0"/>
              <a:t>43</a:t>
            </a:fld>
            <a:endParaRPr lang="en-US"/>
          </a:p>
        </p:txBody>
      </p:sp>
      <p:sp>
        <p:nvSpPr>
          <p:cNvPr id="16" name="Footer Placeholder 15"/>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3"/>
          <a:stretch>
            <a:fillRect/>
          </a:stretch>
        </p:blipFill>
        <p:spPr>
          <a:xfrm>
            <a:off x="799555" y="1296538"/>
            <a:ext cx="10185582" cy="4651416"/>
          </a:xfrm>
          <a:prstGeom prst="rect">
            <a:avLst/>
          </a:prstGeom>
        </p:spPr>
      </p:pic>
    </p:spTree>
    <p:extLst>
      <p:ext uri="{BB962C8B-B14F-4D97-AF65-F5344CB8AC3E}">
        <p14:creationId xmlns:p14="http://schemas.microsoft.com/office/powerpoint/2010/main" val="7616781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14235" y="283852"/>
            <a:ext cx="3708900" cy="707886"/>
          </a:xfrm>
          <a:prstGeom prst="rect">
            <a:avLst/>
          </a:prstGeom>
          <a:noFill/>
        </p:spPr>
        <p:txBody>
          <a:bodyPr wrap="non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Solid State Relay</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5" name="Slide Number Placeholder 14"/>
          <p:cNvSpPr>
            <a:spLocks noGrp="1"/>
          </p:cNvSpPr>
          <p:nvPr>
            <p:ph type="sldNum" sz="quarter" idx="12"/>
          </p:nvPr>
        </p:nvSpPr>
        <p:spPr/>
        <p:txBody>
          <a:bodyPr/>
          <a:lstStyle/>
          <a:p>
            <a:fld id="{22150E63-65CC-47B2-A18E-A3315FA4CD7F}" type="slidenum">
              <a:rPr lang="en-US" smtClean="0"/>
              <a:t>44</a:t>
            </a:fld>
            <a:endParaRPr lang="en-US"/>
          </a:p>
        </p:txBody>
      </p:sp>
      <p:sp>
        <p:nvSpPr>
          <p:cNvPr id="16" name="Footer Placeholder 15"/>
          <p:cNvSpPr>
            <a:spLocks noGrp="1"/>
          </p:cNvSpPr>
          <p:nvPr>
            <p:ph type="ftr" sz="quarter" idx="11"/>
          </p:nvPr>
        </p:nvSpPr>
        <p:spPr/>
        <p:txBody>
          <a:bodyPr/>
          <a:lstStyle/>
          <a:p>
            <a:r>
              <a:rPr lang="en-US" smtClean="0"/>
              <a:t>CAM8302E  F2018</a:t>
            </a:r>
            <a:endParaRPr lang="en-US"/>
          </a:p>
        </p:txBody>
      </p:sp>
    </p:spTree>
    <p:extLst>
      <p:ext uri="{BB962C8B-B14F-4D97-AF65-F5344CB8AC3E}">
        <p14:creationId xmlns:p14="http://schemas.microsoft.com/office/powerpoint/2010/main" val="11792455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8754" y="271153"/>
            <a:ext cx="8529323"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Arduino </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or myDAQ T/C </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Amplifier</a:t>
            </a:r>
          </a:p>
        </p:txBody>
      </p:sp>
      <p:sp>
        <p:nvSpPr>
          <p:cNvPr id="5" name="Slide Number Placeholder 4"/>
          <p:cNvSpPr>
            <a:spLocks noGrp="1"/>
          </p:cNvSpPr>
          <p:nvPr>
            <p:ph type="sldNum" sz="quarter" idx="12"/>
          </p:nvPr>
        </p:nvSpPr>
        <p:spPr/>
        <p:txBody>
          <a:bodyPr/>
          <a:lstStyle/>
          <a:p>
            <a:fld id="{22150E63-65CC-47B2-A18E-A3315FA4CD7F}" type="slidenum">
              <a:rPr lang="en-US" smtClean="0"/>
              <a:t>45</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8" name="Picture 7"/>
          <p:cNvPicPr>
            <a:picLocks noChangeAspect="1"/>
          </p:cNvPicPr>
          <p:nvPr/>
        </p:nvPicPr>
        <p:blipFill>
          <a:blip r:embed="rId3"/>
          <a:stretch>
            <a:fillRect/>
          </a:stretch>
        </p:blipFill>
        <p:spPr>
          <a:xfrm>
            <a:off x="347889" y="992029"/>
            <a:ext cx="7678511" cy="4550229"/>
          </a:xfrm>
          <a:prstGeom prst="rect">
            <a:avLst/>
          </a:prstGeom>
        </p:spPr>
      </p:pic>
      <p:pic>
        <p:nvPicPr>
          <p:cNvPr id="9" name="Picture 8"/>
          <p:cNvPicPr>
            <a:picLocks noChangeAspect="1"/>
          </p:cNvPicPr>
          <p:nvPr/>
        </p:nvPicPr>
        <p:blipFill>
          <a:blip r:embed="rId4"/>
          <a:stretch>
            <a:fillRect/>
          </a:stretch>
        </p:blipFill>
        <p:spPr>
          <a:xfrm>
            <a:off x="7309442" y="1102150"/>
            <a:ext cx="2406104" cy="926675"/>
          </a:xfrm>
          <a:prstGeom prst="rect">
            <a:avLst/>
          </a:prstGeom>
        </p:spPr>
      </p:pic>
      <p:sp>
        <p:nvSpPr>
          <p:cNvPr id="2" name="Rectangle 1"/>
          <p:cNvSpPr/>
          <p:nvPr/>
        </p:nvSpPr>
        <p:spPr>
          <a:xfrm>
            <a:off x="7829847" y="2014598"/>
            <a:ext cx="3647155" cy="4524315"/>
          </a:xfrm>
          <a:prstGeom prst="rect">
            <a:avLst/>
          </a:prstGeom>
        </p:spPr>
        <p:txBody>
          <a:bodyPr wrap="square">
            <a:spAutoFit/>
          </a:bodyPr>
          <a:lstStyle/>
          <a:p>
            <a:r>
              <a:rPr lang="en-US" dirty="0">
                <a:latin typeface="Calibri" panose="020F0502020204030204" pitchFamily="34" charset="0"/>
              </a:rPr>
              <a:t>The AD623 is an instrumentation amplifier.  The gain of the amplifier is easily configured using one resistor. An output offset can also be easily added with a reference </a:t>
            </a:r>
            <a:r>
              <a:rPr lang="en-US" dirty="0" smtClean="0">
                <a:latin typeface="Calibri" panose="020F0502020204030204" pitchFamily="34" charset="0"/>
              </a:rPr>
              <a:t>on pin 5.</a:t>
            </a:r>
          </a:p>
          <a:p>
            <a:endParaRPr lang="en-US" dirty="0">
              <a:latin typeface="Calibri" panose="020F0502020204030204" pitchFamily="34" charset="0"/>
            </a:endParaRPr>
          </a:p>
          <a:p>
            <a:r>
              <a:rPr lang="en-US" dirty="0" smtClean="0">
                <a:latin typeface="Calibri" panose="020F0502020204030204" pitchFamily="34" charset="0"/>
              </a:rPr>
              <a:t>The gain resistor is placed between pins 1 and 8. The output is on pin 6.</a:t>
            </a:r>
          </a:p>
          <a:p>
            <a:endParaRPr lang="en-US" dirty="0">
              <a:latin typeface="Calibri" panose="020F0502020204030204" pitchFamily="34" charset="0"/>
            </a:endParaRPr>
          </a:p>
          <a:p>
            <a:r>
              <a:rPr lang="en-US" dirty="0" smtClean="0">
                <a:latin typeface="Calibri" panose="020F0502020204030204" pitchFamily="34" charset="0"/>
              </a:rPr>
              <a:t>In this example the gain =</a:t>
            </a:r>
          </a:p>
          <a:p>
            <a:r>
              <a:rPr lang="en-US" dirty="0" smtClean="0">
                <a:latin typeface="Calibri" panose="020F0502020204030204" pitchFamily="34" charset="0"/>
              </a:rPr>
              <a:t>Gain = (100kohm/470)+1</a:t>
            </a:r>
          </a:p>
          <a:p>
            <a:r>
              <a:rPr lang="en-US" dirty="0" smtClean="0">
                <a:latin typeface="Calibri" panose="020F0502020204030204" pitchFamily="34" charset="0"/>
              </a:rPr>
              <a:t>= 214</a:t>
            </a:r>
          </a:p>
          <a:p>
            <a:endParaRPr lang="en-US" dirty="0">
              <a:latin typeface="Calibri" panose="020F0502020204030204" pitchFamily="34" charset="0"/>
            </a:endParaRPr>
          </a:p>
          <a:p>
            <a:r>
              <a:rPr lang="en-US" dirty="0" smtClean="0">
                <a:latin typeface="Calibri" panose="020F0502020204030204" pitchFamily="34" charset="0"/>
              </a:rPr>
              <a:t>214 * 41uV = 0.0087 volts.</a:t>
            </a:r>
          </a:p>
          <a:p>
            <a:r>
              <a:rPr lang="en-US" dirty="0" smtClean="0">
                <a:latin typeface="Calibri" panose="020F0502020204030204" pitchFamily="34" charset="0"/>
              </a:rPr>
              <a:t>Assume CJ = 22 degC</a:t>
            </a:r>
          </a:p>
          <a:p>
            <a:r>
              <a:rPr lang="en-US" dirty="0" smtClean="0">
                <a:latin typeface="Calibri" panose="020F0502020204030204" pitchFamily="34" charset="0"/>
              </a:rPr>
              <a:t>Assume offset = 2.0 volts.</a:t>
            </a:r>
            <a:endParaRPr lang="en-US" dirty="0"/>
          </a:p>
        </p:txBody>
      </p:sp>
    </p:spTree>
    <p:extLst>
      <p:ext uri="{BB962C8B-B14F-4D97-AF65-F5344CB8AC3E}">
        <p14:creationId xmlns:p14="http://schemas.microsoft.com/office/powerpoint/2010/main" val="1638923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46</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3" name="Picture 2"/>
          <p:cNvPicPr>
            <a:picLocks noChangeAspect="1"/>
          </p:cNvPicPr>
          <p:nvPr/>
        </p:nvPicPr>
        <p:blipFill>
          <a:blip r:embed="rId2"/>
          <a:stretch>
            <a:fillRect/>
          </a:stretch>
        </p:blipFill>
        <p:spPr>
          <a:xfrm>
            <a:off x="1311925" y="241990"/>
            <a:ext cx="8236776" cy="6114361"/>
          </a:xfrm>
          <a:prstGeom prst="rect">
            <a:avLst/>
          </a:prstGeom>
        </p:spPr>
      </p:pic>
    </p:spTree>
    <p:extLst>
      <p:ext uri="{BB962C8B-B14F-4D97-AF65-F5344CB8AC3E}">
        <p14:creationId xmlns:p14="http://schemas.microsoft.com/office/powerpoint/2010/main" val="17311375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8167" y="285627"/>
            <a:ext cx="6826484"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Configurable Transducers</a:t>
            </a:r>
          </a:p>
        </p:txBody>
      </p:sp>
      <p:sp>
        <p:nvSpPr>
          <p:cNvPr id="5" name="Slide Number Placeholder 4"/>
          <p:cNvSpPr>
            <a:spLocks noGrp="1"/>
          </p:cNvSpPr>
          <p:nvPr>
            <p:ph type="sldNum" sz="quarter" idx="12"/>
          </p:nvPr>
        </p:nvSpPr>
        <p:spPr/>
        <p:txBody>
          <a:bodyPr/>
          <a:lstStyle/>
          <a:p>
            <a:fld id="{22150E63-65CC-47B2-A18E-A3315FA4CD7F}" type="slidenum">
              <a:rPr lang="en-US" smtClean="0"/>
              <a:t>47</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7" name="Picture 6"/>
          <p:cNvPicPr>
            <a:picLocks noChangeAspect="1"/>
          </p:cNvPicPr>
          <p:nvPr/>
        </p:nvPicPr>
        <p:blipFill>
          <a:blip r:embed="rId3"/>
          <a:stretch>
            <a:fillRect/>
          </a:stretch>
        </p:blipFill>
        <p:spPr>
          <a:xfrm>
            <a:off x="6781800" y="1331154"/>
            <a:ext cx="3429000" cy="1247775"/>
          </a:xfrm>
          <a:prstGeom prst="rect">
            <a:avLst/>
          </a:prstGeom>
        </p:spPr>
      </p:pic>
      <p:pic>
        <p:nvPicPr>
          <p:cNvPr id="8" name="Picture 7"/>
          <p:cNvPicPr>
            <a:picLocks noChangeAspect="1"/>
          </p:cNvPicPr>
          <p:nvPr/>
        </p:nvPicPr>
        <p:blipFill>
          <a:blip r:embed="rId4"/>
          <a:stretch>
            <a:fillRect/>
          </a:stretch>
        </p:blipFill>
        <p:spPr>
          <a:xfrm>
            <a:off x="2184353" y="1116624"/>
            <a:ext cx="3857057" cy="5278819"/>
          </a:xfrm>
          <a:prstGeom prst="rect">
            <a:avLst/>
          </a:prstGeom>
        </p:spPr>
      </p:pic>
      <p:pic>
        <p:nvPicPr>
          <p:cNvPr id="9" name="Picture 8"/>
          <p:cNvPicPr>
            <a:picLocks noChangeAspect="1"/>
          </p:cNvPicPr>
          <p:nvPr/>
        </p:nvPicPr>
        <p:blipFill>
          <a:blip r:embed="rId5"/>
          <a:stretch>
            <a:fillRect/>
          </a:stretch>
        </p:blipFill>
        <p:spPr>
          <a:xfrm>
            <a:off x="7467341" y="2698750"/>
            <a:ext cx="1837942" cy="3275962"/>
          </a:xfrm>
          <a:prstGeom prst="rect">
            <a:avLst/>
          </a:prstGeom>
        </p:spPr>
      </p:pic>
    </p:spTree>
    <p:extLst>
      <p:ext uri="{BB962C8B-B14F-4D97-AF65-F5344CB8AC3E}">
        <p14:creationId xmlns:p14="http://schemas.microsoft.com/office/powerpoint/2010/main" val="1293734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3040" y="271153"/>
            <a:ext cx="4565481"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Transducer Specs</a:t>
            </a:r>
          </a:p>
        </p:txBody>
      </p:sp>
      <p:sp>
        <p:nvSpPr>
          <p:cNvPr id="5" name="Slide Number Placeholder 4"/>
          <p:cNvSpPr>
            <a:spLocks noGrp="1"/>
          </p:cNvSpPr>
          <p:nvPr>
            <p:ph type="sldNum" sz="quarter" idx="12"/>
          </p:nvPr>
        </p:nvSpPr>
        <p:spPr/>
        <p:txBody>
          <a:bodyPr/>
          <a:lstStyle/>
          <a:p>
            <a:fld id="{22150E63-65CC-47B2-A18E-A3315FA4CD7F}" type="slidenum">
              <a:rPr lang="en-US" smtClean="0"/>
              <a:t>48</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3"/>
          <a:stretch>
            <a:fillRect/>
          </a:stretch>
        </p:blipFill>
        <p:spPr>
          <a:xfrm>
            <a:off x="650039" y="1110247"/>
            <a:ext cx="4975741" cy="5121230"/>
          </a:xfrm>
          <a:prstGeom prst="rect">
            <a:avLst/>
          </a:prstGeom>
        </p:spPr>
      </p:pic>
      <p:pic>
        <p:nvPicPr>
          <p:cNvPr id="3" name="Picture 2"/>
          <p:cNvPicPr>
            <a:picLocks noChangeAspect="1"/>
          </p:cNvPicPr>
          <p:nvPr/>
        </p:nvPicPr>
        <p:blipFill>
          <a:blip r:embed="rId4"/>
          <a:stretch>
            <a:fillRect/>
          </a:stretch>
        </p:blipFill>
        <p:spPr>
          <a:xfrm>
            <a:off x="8077201" y="271153"/>
            <a:ext cx="2304196" cy="905017"/>
          </a:xfrm>
          <a:prstGeom prst="rect">
            <a:avLst/>
          </a:prstGeom>
        </p:spPr>
      </p:pic>
      <p:sp>
        <p:nvSpPr>
          <p:cNvPr id="7" name="Rectangle 6"/>
          <p:cNvSpPr/>
          <p:nvPr/>
        </p:nvSpPr>
        <p:spPr>
          <a:xfrm>
            <a:off x="5625781" y="1309140"/>
            <a:ext cx="6303622" cy="3785652"/>
          </a:xfrm>
          <a:prstGeom prst="rect">
            <a:avLst/>
          </a:prstGeom>
        </p:spPr>
        <p:txBody>
          <a:bodyPr wrap="square">
            <a:spAutoFit/>
          </a:bodyPr>
          <a:lstStyle/>
          <a:p>
            <a:r>
              <a:rPr lang="en-US" sz="2400" dirty="0">
                <a:latin typeface="Calibri" panose="020F0502020204030204" pitchFamily="34" charset="0"/>
              </a:rPr>
              <a:t>A transducer converts one signal form to another</a:t>
            </a:r>
            <a:r>
              <a:rPr lang="en-US" sz="2400" dirty="0" smtClean="0">
                <a:latin typeface="Calibri" panose="020F0502020204030204" pitchFamily="34" charset="0"/>
              </a:rPr>
              <a:t>.</a:t>
            </a:r>
          </a:p>
          <a:p>
            <a:endParaRPr lang="en-US" sz="2400" dirty="0">
              <a:latin typeface="Calibri" panose="020F0502020204030204" pitchFamily="34" charset="0"/>
            </a:endParaRPr>
          </a:p>
          <a:p>
            <a:r>
              <a:rPr lang="en-US" sz="2400" dirty="0" smtClean="0">
                <a:latin typeface="Calibri" panose="020F0502020204030204" pitchFamily="34" charset="0"/>
              </a:rPr>
              <a:t>Examples:</a:t>
            </a:r>
          </a:p>
          <a:p>
            <a:endParaRPr lang="en-US" sz="2400" dirty="0">
              <a:latin typeface="Calibri" panose="020F0502020204030204" pitchFamily="34" charset="0"/>
            </a:endParaRPr>
          </a:p>
          <a:p>
            <a:r>
              <a:rPr lang="en-US" sz="2400" dirty="0" smtClean="0">
                <a:latin typeface="Calibri" panose="020F0502020204030204" pitchFamily="34" charset="0"/>
              </a:rPr>
              <a:t>Resistance to voltage:  0-100 ohms to 0- 10 volts.</a:t>
            </a:r>
          </a:p>
          <a:p>
            <a:r>
              <a:rPr lang="en-US" sz="2400" dirty="0" smtClean="0">
                <a:latin typeface="Calibri" panose="020F0502020204030204" pitchFamily="34" charset="0"/>
              </a:rPr>
              <a:t>Voltage to current:   0-10  to 4-20 mA.</a:t>
            </a:r>
          </a:p>
          <a:p>
            <a:r>
              <a:rPr lang="en-US" sz="2400" dirty="0" smtClean="0">
                <a:latin typeface="Calibri" panose="020F0502020204030204" pitchFamily="34" charset="0"/>
              </a:rPr>
              <a:t>Current to Voltage: 4 to 20 mA  to 0 to 5 volts.</a:t>
            </a:r>
          </a:p>
          <a:p>
            <a:endParaRPr lang="en-US" sz="2400" dirty="0">
              <a:latin typeface="Calibri" panose="020F0502020204030204" pitchFamily="34" charset="0"/>
            </a:endParaRPr>
          </a:p>
          <a:p>
            <a:endParaRPr lang="en-US" sz="2400" dirty="0" smtClean="0">
              <a:latin typeface="Calibri" panose="020F0502020204030204" pitchFamily="34" charset="0"/>
            </a:endParaRPr>
          </a:p>
          <a:p>
            <a:endParaRPr lang="en-US" sz="2400" dirty="0">
              <a:latin typeface="Calibri" panose="020F0502020204030204" pitchFamily="34" charset="0"/>
            </a:endParaRPr>
          </a:p>
        </p:txBody>
      </p:sp>
      <p:sp>
        <p:nvSpPr>
          <p:cNvPr id="8" name="Rectangle 7"/>
          <p:cNvSpPr/>
          <p:nvPr/>
        </p:nvSpPr>
        <p:spPr>
          <a:xfrm>
            <a:off x="3245186" y="2086848"/>
            <a:ext cx="2380594" cy="512379"/>
          </a:xfrm>
          <a:prstGeom prst="rect">
            <a:avLst/>
          </a:prstGeom>
          <a:solidFill>
            <a:srgbClr val="FFFF00">
              <a:alpha val="22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37909" y="3216871"/>
            <a:ext cx="2380594" cy="512379"/>
          </a:xfrm>
          <a:prstGeom prst="rect">
            <a:avLst/>
          </a:prstGeom>
          <a:solidFill>
            <a:srgbClr val="FFFF00">
              <a:alpha val="22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96229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49</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3" name="Rectangle 2"/>
          <p:cNvSpPr/>
          <p:nvPr/>
        </p:nvSpPr>
        <p:spPr>
          <a:xfrm>
            <a:off x="1939487" y="220718"/>
            <a:ext cx="7685690" cy="369332"/>
          </a:xfrm>
          <a:prstGeom prst="rect">
            <a:avLst/>
          </a:prstGeom>
        </p:spPr>
        <p:txBody>
          <a:bodyPr wrap="square">
            <a:spAutoFit/>
          </a:bodyPr>
          <a:lstStyle/>
          <a:p>
            <a:r>
              <a:rPr lang="en-US" dirty="0">
                <a:latin typeface="Calibri" panose="020F0502020204030204" pitchFamily="34" charset="0"/>
              </a:rPr>
              <a:t>Display and keypad configuration.</a:t>
            </a:r>
            <a:endParaRPr lang="en-US" dirty="0"/>
          </a:p>
        </p:txBody>
      </p:sp>
      <p:pic>
        <p:nvPicPr>
          <p:cNvPr id="10" name="Picture 9"/>
          <p:cNvPicPr>
            <a:picLocks noChangeAspect="1"/>
          </p:cNvPicPr>
          <p:nvPr/>
        </p:nvPicPr>
        <p:blipFill>
          <a:blip r:embed="rId3"/>
          <a:stretch>
            <a:fillRect/>
          </a:stretch>
        </p:blipFill>
        <p:spPr>
          <a:xfrm>
            <a:off x="396935" y="699092"/>
            <a:ext cx="8082205" cy="5548216"/>
          </a:xfrm>
          <a:prstGeom prst="rect">
            <a:avLst/>
          </a:prstGeom>
        </p:spPr>
      </p:pic>
      <p:sp>
        <p:nvSpPr>
          <p:cNvPr id="2" name="Rectangle 1"/>
          <p:cNvSpPr/>
          <p:nvPr/>
        </p:nvSpPr>
        <p:spPr>
          <a:xfrm>
            <a:off x="8365588" y="1375509"/>
            <a:ext cx="2888566" cy="2585323"/>
          </a:xfrm>
          <a:prstGeom prst="rect">
            <a:avLst/>
          </a:prstGeom>
        </p:spPr>
        <p:txBody>
          <a:bodyPr wrap="square">
            <a:spAutoFit/>
          </a:bodyPr>
          <a:lstStyle/>
          <a:p>
            <a:r>
              <a:rPr lang="en-US" dirty="0" smtClean="0">
                <a:latin typeface="Calibri" panose="020F0502020204030204" pitchFamily="34" charset="0"/>
              </a:rPr>
              <a:t>Some devices can easily be configured using an LCD display and a basic keypad.</a:t>
            </a:r>
          </a:p>
          <a:p>
            <a:endParaRPr lang="en-US" dirty="0">
              <a:latin typeface="Calibri" panose="020F0502020204030204" pitchFamily="34" charset="0"/>
            </a:endParaRPr>
          </a:p>
          <a:p>
            <a:r>
              <a:rPr lang="en-US" dirty="0" smtClean="0">
                <a:latin typeface="Calibri" panose="020F0502020204030204" pitchFamily="34" charset="0"/>
              </a:rPr>
              <a:t>They include a built in controller for configuration.</a:t>
            </a:r>
          </a:p>
          <a:p>
            <a:endParaRPr lang="en-US" dirty="0">
              <a:latin typeface="Calibri" panose="020F0502020204030204" pitchFamily="34" charset="0"/>
            </a:endParaRPr>
          </a:p>
          <a:p>
            <a:r>
              <a:rPr lang="en-US" dirty="0" smtClean="0">
                <a:latin typeface="Calibri" panose="020F0502020204030204" pitchFamily="34" charset="0"/>
              </a:rPr>
              <a:t>Most of these modules fit onto an industrial DIN rail. </a:t>
            </a:r>
            <a:endParaRPr lang="en-US" dirty="0"/>
          </a:p>
        </p:txBody>
      </p:sp>
    </p:spTree>
    <p:extLst>
      <p:ext uri="{BB962C8B-B14F-4D97-AF65-F5344CB8AC3E}">
        <p14:creationId xmlns:p14="http://schemas.microsoft.com/office/powerpoint/2010/main" val="1659032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0677" y="338863"/>
            <a:ext cx="11723081" cy="769441"/>
          </a:xfrm>
          <a:prstGeom prst="rect">
            <a:avLst/>
          </a:prstGeom>
          <a:noFill/>
        </p:spPr>
        <p:txBody>
          <a:bodyPr wrap="none" lIns="91440" tIns="45720" rIns="91440" bIns="45720">
            <a:spAutoFit/>
          </a:bodyPr>
          <a:lstStyle/>
          <a:p>
            <a:pPr algn="ct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Level </a:t>
            </a: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Conversion (PLC to Logic) </a:t>
            </a: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Optical Isolation</a:t>
            </a:r>
          </a:p>
        </p:txBody>
      </p:sp>
      <p:sp>
        <p:nvSpPr>
          <p:cNvPr id="7" name="Slide Number Placeholder 6"/>
          <p:cNvSpPr>
            <a:spLocks noGrp="1"/>
          </p:cNvSpPr>
          <p:nvPr>
            <p:ph type="sldNum" sz="quarter" idx="12"/>
          </p:nvPr>
        </p:nvSpPr>
        <p:spPr/>
        <p:txBody>
          <a:bodyPr/>
          <a:lstStyle/>
          <a:p>
            <a:fld id="{22150E63-65CC-47B2-A18E-A3315FA4CD7F}" type="slidenum">
              <a:rPr lang="en-US" smtClean="0"/>
              <a:t>5</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2122091" y="2176852"/>
            <a:ext cx="8344774" cy="4114837"/>
          </a:xfrm>
          <a:prstGeom prst="rect">
            <a:avLst/>
          </a:prstGeom>
        </p:spPr>
      </p:pic>
      <p:sp>
        <p:nvSpPr>
          <p:cNvPr id="9" name="Rectangle 8"/>
          <p:cNvSpPr/>
          <p:nvPr/>
        </p:nvSpPr>
        <p:spPr>
          <a:xfrm>
            <a:off x="473539" y="1246803"/>
            <a:ext cx="8774211" cy="1015663"/>
          </a:xfrm>
          <a:prstGeom prst="rect">
            <a:avLst/>
          </a:prstGeom>
        </p:spPr>
        <p:txBody>
          <a:bodyPr wrap="square">
            <a:spAutoFit/>
          </a:bodyPr>
          <a:lstStyle/>
          <a:p>
            <a:r>
              <a:rPr lang="en-US" sz="2000" dirty="0">
                <a:latin typeface="Calibri" panose="020F0502020204030204" pitchFamily="34" charset="0"/>
              </a:rPr>
              <a:t>A PLC signal low. The IR led is off, the transistor is off (open), the pull up resistor provides a logic </a:t>
            </a:r>
            <a:r>
              <a:rPr lang="en-US" sz="2000" dirty="0" smtClean="0">
                <a:latin typeface="Calibri" panose="020F0502020204030204" pitchFamily="34" charset="0"/>
              </a:rPr>
              <a:t>high of about 5 volts (you could also use 3.3 volts). The IR led must have a current flow between 7 to 15 mA when ON.</a:t>
            </a:r>
            <a:endParaRPr lang="en-US" sz="2000" dirty="0">
              <a:latin typeface="Calibri" panose="020F0502020204030204" pitchFamily="34" charset="0"/>
            </a:endParaRPr>
          </a:p>
        </p:txBody>
      </p:sp>
      <p:sp>
        <p:nvSpPr>
          <p:cNvPr id="11" name="Rectangle 10"/>
          <p:cNvSpPr/>
          <p:nvPr/>
        </p:nvSpPr>
        <p:spPr>
          <a:xfrm>
            <a:off x="359442" y="4298932"/>
            <a:ext cx="3797950" cy="1938992"/>
          </a:xfrm>
          <a:prstGeom prst="rect">
            <a:avLst/>
          </a:prstGeom>
        </p:spPr>
        <p:txBody>
          <a:bodyPr wrap="square">
            <a:spAutoFit/>
          </a:bodyPr>
          <a:lstStyle/>
          <a:p>
            <a:r>
              <a:rPr lang="en-US" sz="2000" dirty="0" smtClean="0">
                <a:latin typeface="Calibri" panose="020F0502020204030204" pitchFamily="34" charset="0"/>
              </a:rPr>
              <a:t>When interfacing a PLC to logic devices such as the Arduino or myDAQ an optical coupler can be used to convert one logic level to another. The </a:t>
            </a:r>
            <a:r>
              <a:rPr lang="en-US" sz="2000" dirty="0" err="1" smtClean="0">
                <a:latin typeface="Calibri" panose="020F0502020204030204" pitchFamily="34" charset="0"/>
              </a:rPr>
              <a:t>opto</a:t>
            </a:r>
            <a:r>
              <a:rPr lang="en-US" sz="2000" dirty="0" smtClean="0">
                <a:latin typeface="Calibri" panose="020F0502020204030204" pitchFamily="34" charset="0"/>
              </a:rPr>
              <a:t> coupler isolates one device from the other.</a:t>
            </a:r>
            <a:endParaRPr lang="en-US" sz="2000" dirty="0">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9181717" y="2615608"/>
            <a:ext cx="2933700" cy="1514475"/>
          </a:xfrm>
          <a:prstGeom prst="rect">
            <a:avLst/>
          </a:prstGeom>
        </p:spPr>
      </p:pic>
      <p:sp>
        <p:nvSpPr>
          <p:cNvPr id="12" name="TextBox 11"/>
          <p:cNvSpPr txBox="1"/>
          <p:nvPr/>
        </p:nvSpPr>
        <p:spPr>
          <a:xfrm>
            <a:off x="1642729" y="2823183"/>
            <a:ext cx="958724" cy="369332"/>
          </a:xfrm>
          <a:prstGeom prst="rect">
            <a:avLst/>
          </a:prstGeom>
          <a:solidFill>
            <a:schemeClr val="bg1">
              <a:lumMod val="85000"/>
            </a:schemeClr>
          </a:solidFill>
        </p:spPr>
        <p:txBody>
          <a:bodyPr wrap="none" rtlCol="0">
            <a:spAutoFit/>
          </a:bodyPr>
          <a:lstStyle/>
          <a:p>
            <a:r>
              <a:rPr lang="en-US" dirty="0" smtClean="0">
                <a:solidFill>
                  <a:srgbClr val="FF0000"/>
                </a:solidFill>
              </a:rPr>
              <a:t>PLC Low</a:t>
            </a:r>
            <a:endParaRPr lang="en-US" dirty="0">
              <a:solidFill>
                <a:srgbClr val="FF0000"/>
              </a:solidFill>
            </a:endParaRPr>
          </a:p>
        </p:txBody>
      </p:sp>
      <p:sp>
        <p:nvSpPr>
          <p:cNvPr id="13" name="TextBox 12"/>
          <p:cNvSpPr txBox="1"/>
          <p:nvPr/>
        </p:nvSpPr>
        <p:spPr>
          <a:xfrm>
            <a:off x="7547146" y="3946218"/>
            <a:ext cx="1144865" cy="369332"/>
          </a:xfrm>
          <a:prstGeom prst="rect">
            <a:avLst/>
          </a:prstGeom>
          <a:solidFill>
            <a:schemeClr val="bg1">
              <a:lumMod val="85000"/>
            </a:schemeClr>
          </a:solidFill>
        </p:spPr>
        <p:txBody>
          <a:bodyPr wrap="none" rtlCol="0">
            <a:spAutoFit/>
          </a:bodyPr>
          <a:lstStyle/>
          <a:p>
            <a:r>
              <a:rPr lang="en-US" dirty="0" smtClean="0">
                <a:solidFill>
                  <a:srgbClr val="FF0000"/>
                </a:solidFill>
              </a:rPr>
              <a:t>Logic High</a:t>
            </a:r>
            <a:endParaRPr lang="en-US" dirty="0">
              <a:solidFill>
                <a:srgbClr val="FF0000"/>
              </a:solidFill>
            </a:endParaRPr>
          </a:p>
        </p:txBody>
      </p:sp>
      <p:sp>
        <p:nvSpPr>
          <p:cNvPr id="14" name="Left Arrow 13"/>
          <p:cNvSpPr/>
          <p:nvPr/>
        </p:nvSpPr>
        <p:spPr>
          <a:xfrm rot="10800000">
            <a:off x="5486400" y="2400965"/>
            <a:ext cx="1219200" cy="239696"/>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746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50</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sp>
        <p:nvSpPr>
          <p:cNvPr id="3" name="Rectangle 2"/>
          <p:cNvSpPr/>
          <p:nvPr/>
        </p:nvSpPr>
        <p:spPr>
          <a:xfrm>
            <a:off x="7812632" y="2251073"/>
            <a:ext cx="3047626" cy="2585323"/>
          </a:xfrm>
          <a:prstGeom prst="rect">
            <a:avLst/>
          </a:prstGeom>
        </p:spPr>
        <p:txBody>
          <a:bodyPr wrap="square">
            <a:spAutoFit/>
          </a:bodyPr>
          <a:lstStyle/>
          <a:p>
            <a:r>
              <a:rPr lang="en-US" dirty="0" smtClean="0">
                <a:latin typeface="Calibri" panose="020F0502020204030204" pitchFamily="34" charset="0"/>
              </a:rPr>
              <a:t>WAGO – JUMPFLEX configuration.</a:t>
            </a:r>
          </a:p>
          <a:p>
            <a:endParaRPr lang="en-US" dirty="0">
              <a:latin typeface="Calibri" panose="020F0502020204030204" pitchFamily="34" charset="0"/>
            </a:endParaRPr>
          </a:p>
          <a:p>
            <a:r>
              <a:rPr lang="en-US" dirty="0" smtClean="0">
                <a:latin typeface="Calibri" panose="020F0502020204030204" pitchFamily="34" charset="0"/>
              </a:rPr>
              <a:t>Smart </a:t>
            </a:r>
            <a:r>
              <a:rPr lang="en-US" dirty="0">
                <a:latin typeface="Calibri" panose="020F0502020204030204" pitchFamily="34" charset="0"/>
              </a:rPr>
              <a:t>phone configuration</a:t>
            </a:r>
          </a:p>
          <a:p>
            <a:r>
              <a:rPr lang="en-US" dirty="0">
                <a:latin typeface="Calibri" panose="020F0502020204030204" pitchFamily="34" charset="0"/>
              </a:rPr>
              <a:t>using a Bluetooth adapter</a:t>
            </a:r>
            <a:r>
              <a:rPr lang="en-US" dirty="0" smtClean="0">
                <a:latin typeface="Calibri" panose="020F0502020204030204" pitchFamily="34" charset="0"/>
              </a:rPr>
              <a:t>.</a:t>
            </a:r>
          </a:p>
          <a:p>
            <a:endParaRPr lang="en-US" dirty="0">
              <a:latin typeface="Calibri" panose="020F0502020204030204" pitchFamily="34" charset="0"/>
            </a:endParaRPr>
          </a:p>
          <a:p>
            <a:endParaRPr lang="en-US" dirty="0" smtClean="0">
              <a:latin typeface="Calibri" panose="020F0502020204030204" pitchFamily="34" charset="0"/>
            </a:endParaRPr>
          </a:p>
          <a:p>
            <a:r>
              <a:rPr lang="en-US" dirty="0" smtClean="0">
                <a:latin typeface="Calibri" panose="020F0502020204030204" pitchFamily="34" charset="0"/>
              </a:rPr>
              <a:t>Now I have a reason for using my $800.00 smartphone!</a:t>
            </a:r>
            <a:endParaRPr lang="en-US" dirty="0"/>
          </a:p>
        </p:txBody>
      </p:sp>
      <p:pic>
        <p:nvPicPr>
          <p:cNvPr id="2" name="Picture 1"/>
          <p:cNvPicPr>
            <a:picLocks noChangeAspect="1"/>
          </p:cNvPicPr>
          <p:nvPr/>
        </p:nvPicPr>
        <p:blipFill>
          <a:blip r:embed="rId3"/>
          <a:stretch>
            <a:fillRect/>
          </a:stretch>
        </p:blipFill>
        <p:spPr>
          <a:xfrm>
            <a:off x="1851135" y="247496"/>
            <a:ext cx="5148360" cy="6027180"/>
          </a:xfrm>
          <a:prstGeom prst="rect">
            <a:avLst/>
          </a:prstGeom>
        </p:spPr>
      </p:pic>
    </p:spTree>
    <p:extLst>
      <p:ext uri="{BB962C8B-B14F-4D97-AF65-F5344CB8AC3E}">
        <p14:creationId xmlns:p14="http://schemas.microsoft.com/office/powerpoint/2010/main" val="33143016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51</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3"/>
          <a:stretch>
            <a:fillRect/>
          </a:stretch>
        </p:blipFill>
        <p:spPr>
          <a:xfrm>
            <a:off x="1840529" y="162222"/>
            <a:ext cx="4076700" cy="5762625"/>
          </a:xfrm>
          <a:prstGeom prst="rect">
            <a:avLst/>
          </a:prstGeom>
        </p:spPr>
      </p:pic>
      <p:pic>
        <p:nvPicPr>
          <p:cNvPr id="3" name="Picture 2"/>
          <p:cNvPicPr>
            <a:picLocks noChangeAspect="1"/>
          </p:cNvPicPr>
          <p:nvPr/>
        </p:nvPicPr>
        <p:blipFill>
          <a:blip r:embed="rId4"/>
          <a:stretch>
            <a:fillRect/>
          </a:stretch>
        </p:blipFill>
        <p:spPr>
          <a:xfrm>
            <a:off x="5592739" y="986847"/>
            <a:ext cx="4319942" cy="822846"/>
          </a:xfrm>
          <a:prstGeom prst="rect">
            <a:avLst/>
          </a:prstGeom>
        </p:spPr>
      </p:pic>
      <p:pic>
        <p:nvPicPr>
          <p:cNvPr id="7" name="Picture 6"/>
          <p:cNvPicPr>
            <a:picLocks noChangeAspect="1"/>
          </p:cNvPicPr>
          <p:nvPr/>
        </p:nvPicPr>
        <p:blipFill>
          <a:blip r:embed="rId5"/>
          <a:stretch>
            <a:fillRect/>
          </a:stretch>
        </p:blipFill>
        <p:spPr>
          <a:xfrm>
            <a:off x="6758765" y="162221"/>
            <a:ext cx="2852597" cy="877722"/>
          </a:xfrm>
          <a:prstGeom prst="rect">
            <a:avLst/>
          </a:prstGeom>
        </p:spPr>
      </p:pic>
      <p:sp>
        <p:nvSpPr>
          <p:cNvPr id="8" name="Rectangle 7"/>
          <p:cNvSpPr/>
          <p:nvPr/>
        </p:nvSpPr>
        <p:spPr>
          <a:xfrm>
            <a:off x="5430494" y="1785406"/>
            <a:ext cx="4644432" cy="3785652"/>
          </a:xfrm>
          <a:prstGeom prst="rect">
            <a:avLst/>
          </a:prstGeom>
        </p:spPr>
        <p:txBody>
          <a:bodyPr wrap="square">
            <a:spAutoFit/>
          </a:bodyPr>
          <a:lstStyle/>
          <a:p>
            <a:r>
              <a:rPr lang="en-US" sz="2400" dirty="0">
                <a:latin typeface="Calibri" panose="020F0502020204030204" pitchFamily="34" charset="0"/>
              </a:rPr>
              <a:t>A set of jumpers are used to select the input and output signal range. Examples:</a:t>
            </a:r>
          </a:p>
          <a:p>
            <a:endParaRPr lang="en-US" sz="2400" dirty="0">
              <a:latin typeface="Calibri" panose="020F0502020204030204" pitchFamily="34" charset="0"/>
            </a:endParaRPr>
          </a:p>
          <a:p>
            <a:r>
              <a:rPr lang="en-US" sz="2400" dirty="0">
                <a:latin typeface="Calibri" panose="020F0502020204030204" pitchFamily="34" charset="0"/>
              </a:rPr>
              <a:t>0-20 mA</a:t>
            </a:r>
          </a:p>
          <a:p>
            <a:r>
              <a:rPr lang="en-US" sz="2400" dirty="0">
                <a:latin typeface="Calibri" panose="020F0502020204030204" pitchFamily="34" charset="0"/>
              </a:rPr>
              <a:t>4-20 mA</a:t>
            </a:r>
          </a:p>
          <a:p>
            <a:r>
              <a:rPr lang="en-US" sz="2400" dirty="0">
                <a:latin typeface="Calibri" panose="020F0502020204030204" pitchFamily="34" charset="0"/>
              </a:rPr>
              <a:t>0 – 10 VDC</a:t>
            </a:r>
          </a:p>
          <a:p>
            <a:r>
              <a:rPr lang="en-US" sz="2400" dirty="0">
                <a:latin typeface="Calibri" panose="020F0502020204030204" pitchFamily="34" charset="0"/>
              </a:rPr>
              <a:t>2-10 VDC</a:t>
            </a:r>
          </a:p>
          <a:p>
            <a:r>
              <a:rPr lang="en-US" sz="2400" dirty="0">
                <a:latin typeface="Calibri" panose="020F0502020204030204" pitchFamily="34" charset="0"/>
              </a:rPr>
              <a:t>0-5 VDC</a:t>
            </a:r>
          </a:p>
          <a:p>
            <a:r>
              <a:rPr lang="en-US" sz="2400" dirty="0">
                <a:latin typeface="Calibri" panose="020F0502020204030204" pitchFamily="34" charset="0"/>
              </a:rPr>
              <a:t>1-5 VDC</a:t>
            </a:r>
            <a:endParaRPr lang="en-US" sz="2400" dirty="0"/>
          </a:p>
        </p:txBody>
      </p:sp>
      <p:sp>
        <p:nvSpPr>
          <p:cNvPr id="9" name="Rectangle 8"/>
          <p:cNvSpPr/>
          <p:nvPr/>
        </p:nvSpPr>
        <p:spPr>
          <a:xfrm>
            <a:off x="1840529" y="1891863"/>
            <a:ext cx="2986347" cy="126124"/>
          </a:xfrm>
          <a:prstGeom prst="rect">
            <a:avLst/>
          </a:prstGeom>
          <a:solidFill>
            <a:srgbClr val="FFFF00">
              <a:alpha val="22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40528" y="3043533"/>
            <a:ext cx="2986347" cy="126124"/>
          </a:xfrm>
          <a:prstGeom prst="rect">
            <a:avLst/>
          </a:prstGeom>
          <a:solidFill>
            <a:srgbClr val="FFFF00">
              <a:alpha val="22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6200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0834" y="242701"/>
            <a:ext cx="6153928"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Omega T/C Transducer</a:t>
            </a:r>
          </a:p>
        </p:txBody>
      </p:sp>
      <p:sp>
        <p:nvSpPr>
          <p:cNvPr id="5" name="Slide Number Placeholder 4"/>
          <p:cNvSpPr>
            <a:spLocks noGrp="1"/>
          </p:cNvSpPr>
          <p:nvPr>
            <p:ph type="sldNum" sz="quarter" idx="12"/>
          </p:nvPr>
        </p:nvSpPr>
        <p:spPr/>
        <p:txBody>
          <a:bodyPr/>
          <a:lstStyle/>
          <a:p>
            <a:fld id="{22150E63-65CC-47B2-A18E-A3315FA4CD7F}" type="slidenum">
              <a:rPr lang="en-US" smtClean="0"/>
              <a:t>52</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3"/>
          <a:stretch>
            <a:fillRect/>
          </a:stretch>
        </p:blipFill>
        <p:spPr>
          <a:xfrm>
            <a:off x="4650639" y="1454384"/>
            <a:ext cx="1965308" cy="3806971"/>
          </a:xfrm>
          <a:prstGeom prst="rect">
            <a:avLst/>
          </a:prstGeom>
        </p:spPr>
      </p:pic>
      <p:pic>
        <p:nvPicPr>
          <p:cNvPr id="8" name="Picture 7"/>
          <p:cNvPicPr>
            <a:picLocks noChangeAspect="1"/>
          </p:cNvPicPr>
          <p:nvPr/>
        </p:nvPicPr>
        <p:blipFill>
          <a:blip r:embed="rId4"/>
          <a:stretch>
            <a:fillRect/>
          </a:stretch>
        </p:blipFill>
        <p:spPr>
          <a:xfrm>
            <a:off x="6615948" y="1108668"/>
            <a:ext cx="3955691" cy="3231321"/>
          </a:xfrm>
          <a:prstGeom prst="rect">
            <a:avLst/>
          </a:prstGeom>
        </p:spPr>
      </p:pic>
      <p:pic>
        <p:nvPicPr>
          <p:cNvPr id="9" name="Picture 8"/>
          <p:cNvPicPr>
            <a:picLocks noChangeAspect="1"/>
          </p:cNvPicPr>
          <p:nvPr/>
        </p:nvPicPr>
        <p:blipFill>
          <a:blip r:embed="rId5"/>
          <a:stretch>
            <a:fillRect/>
          </a:stretch>
        </p:blipFill>
        <p:spPr>
          <a:xfrm>
            <a:off x="7935676" y="4452139"/>
            <a:ext cx="2275125" cy="1108394"/>
          </a:xfrm>
          <a:prstGeom prst="rect">
            <a:avLst/>
          </a:prstGeom>
        </p:spPr>
      </p:pic>
      <p:sp>
        <p:nvSpPr>
          <p:cNvPr id="3" name="Rectangle 2"/>
          <p:cNvSpPr/>
          <p:nvPr/>
        </p:nvSpPr>
        <p:spPr>
          <a:xfrm>
            <a:off x="1815790" y="1037369"/>
            <a:ext cx="2832410" cy="5078313"/>
          </a:xfrm>
          <a:prstGeom prst="rect">
            <a:avLst/>
          </a:prstGeom>
        </p:spPr>
        <p:txBody>
          <a:bodyPr wrap="square">
            <a:spAutoFit/>
          </a:bodyPr>
          <a:lstStyle/>
          <a:p>
            <a:r>
              <a:rPr lang="en-US" dirty="0">
                <a:latin typeface="Calibri" panose="020F0502020204030204" pitchFamily="34" charset="0"/>
              </a:rPr>
              <a:t>This converter is powered by</a:t>
            </a:r>
          </a:p>
          <a:p>
            <a:r>
              <a:rPr lang="en-US" dirty="0">
                <a:latin typeface="Calibri" panose="020F0502020204030204" pitchFamily="34" charset="0"/>
              </a:rPr>
              <a:t>24 VDC.</a:t>
            </a:r>
          </a:p>
          <a:p>
            <a:endParaRPr lang="en-US" dirty="0">
              <a:latin typeface="Calibri" panose="020F0502020204030204" pitchFamily="34" charset="0"/>
            </a:endParaRPr>
          </a:p>
          <a:p>
            <a:r>
              <a:rPr lang="en-US" dirty="0">
                <a:latin typeface="Calibri" panose="020F0502020204030204" pitchFamily="34" charset="0"/>
              </a:rPr>
              <a:t>The input can be a type “K”, “T” or “J” thermocouple selected using jumpers.</a:t>
            </a:r>
          </a:p>
          <a:p>
            <a:endParaRPr lang="en-US" dirty="0">
              <a:latin typeface="Calibri" panose="020F0502020204030204" pitchFamily="34" charset="0"/>
            </a:endParaRPr>
          </a:p>
          <a:p>
            <a:r>
              <a:rPr lang="en-US" dirty="0">
                <a:latin typeface="Calibri" panose="020F0502020204030204" pitchFamily="34" charset="0"/>
              </a:rPr>
              <a:t>The device includes cold junction compensation.</a:t>
            </a:r>
          </a:p>
          <a:p>
            <a:endParaRPr lang="en-US" dirty="0">
              <a:latin typeface="Calibri" panose="020F0502020204030204" pitchFamily="34" charset="0"/>
            </a:endParaRPr>
          </a:p>
          <a:p>
            <a:r>
              <a:rPr lang="en-US" dirty="0">
                <a:latin typeface="Calibri" panose="020F0502020204030204" pitchFamily="34" charset="0"/>
              </a:rPr>
              <a:t>The output is jumper selectable for 4 to 20 mA or 0 to 10 volts.</a:t>
            </a:r>
          </a:p>
          <a:p>
            <a:endParaRPr lang="en-US" dirty="0">
              <a:latin typeface="Calibri" panose="020F0502020204030204" pitchFamily="34" charset="0"/>
            </a:endParaRPr>
          </a:p>
          <a:p>
            <a:r>
              <a:rPr lang="en-US" dirty="0">
                <a:latin typeface="Calibri" panose="020F0502020204030204" pitchFamily="34" charset="0"/>
              </a:rPr>
              <a:t>The device is calibrated using zero and span adjustments.</a:t>
            </a:r>
            <a:endParaRPr lang="en-US" dirty="0"/>
          </a:p>
        </p:txBody>
      </p:sp>
    </p:spTree>
    <p:extLst>
      <p:ext uri="{BB962C8B-B14F-4D97-AF65-F5344CB8AC3E}">
        <p14:creationId xmlns:p14="http://schemas.microsoft.com/office/powerpoint/2010/main" val="7934816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8638" y="242701"/>
            <a:ext cx="6998326" cy="830997"/>
          </a:xfrm>
          <a:prstGeom prst="rect">
            <a:avLst/>
          </a:prstGeom>
          <a:noFill/>
        </p:spPr>
        <p:txBody>
          <a:bodyPr wrap="none" lIns="91440" tIns="45720" rIns="91440" bIns="45720">
            <a:spAutoFit/>
          </a:bodyPr>
          <a:lstStyle/>
          <a:p>
            <a:pPr algn="ct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Sink and Source Examples</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5" name="Slide Number Placeholder 4"/>
          <p:cNvSpPr>
            <a:spLocks noGrp="1"/>
          </p:cNvSpPr>
          <p:nvPr>
            <p:ph type="sldNum" sz="quarter" idx="12"/>
          </p:nvPr>
        </p:nvSpPr>
        <p:spPr/>
        <p:txBody>
          <a:bodyPr/>
          <a:lstStyle/>
          <a:p>
            <a:fld id="{22150E63-65CC-47B2-A18E-A3315FA4CD7F}" type="slidenum">
              <a:rPr lang="en-US" smtClean="0"/>
              <a:t>53</a:t>
            </a:fld>
            <a:endParaRPr lang="en-US"/>
          </a:p>
        </p:txBody>
      </p:sp>
      <p:sp>
        <p:nvSpPr>
          <p:cNvPr id="6" name="Footer Placeholder 5"/>
          <p:cNvSpPr>
            <a:spLocks noGrp="1"/>
          </p:cNvSpPr>
          <p:nvPr>
            <p:ph type="ftr" sz="quarter" idx="11"/>
          </p:nvPr>
        </p:nvSpPr>
        <p:spPr/>
        <p:txBody>
          <a:bodyPr/>
          <a:lstStyle/>
          <a:p>
            <a:r>
              <a:rPr lang="en-US" smtClean="0"/>
              <a:t>CAM8302E  F2018</a:t>
            </a:r>
            <a:endParaRPr lang="en-US"/>
          </a:p>
        </p:txBody>
      </p:sp>
      <p:pic>
        <p:nvPicPr>
          <p:cNvPr id="7" name="Picture 6"/>
          <p:cNvPicPr>
            <a:picLocks noChangeAspect="1"/>
          </p:cNvPicPr>
          <p:nvPr/>
        </p:nvPicPr>
        <p:blipFill>
          <a:blip r:embed="rId3"/>
          <a:stretch>
            <a:fillRect/>
          </a:stretch>
        </p:blipFill>
        <p:spPr>
          <a:xfrm>
            <a:off x="1848716" y="1263564"/>
            <a:ext cx="8145030" cy="5092787"/>
          </a:xfrm>
          <a:prstGeom prst="rect">
            <a:avLst/>
          </a:prstGeom>
        </p:spPr>
      </p:pic>
    </p:spTree>
    <p:extLst>
      <p:ext uri="{BB962C8B-B14F-4D97-AF65-F5344CB8AC3E}">
        <p14:creationId xmlns:p14="http://schemas.microsoft.com/office/powerpoint/2010/main" val="2271142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54</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1388019" y="397601"/>
            <a:ext cx="7349581" cy="5663565"/>
          </a:xfrm>
          <a:prstGeom prst="rect">
            <a:avLst/>
          </a:prstGeom>
        </p:spPr>
      </p:pic>
      <p:pic>
        <p:nvPicPr>
          <p:cNvPr id="3" name="Picture 2"/>
          <p:cNvPicPr>
            <a:picLocks noChangeAspect="1"/>
          </p:cNvPicPr>
          <p:nvPr/>
        </p:nvPicPr>
        <p:blipFill>
          <a:blip r:embed="rId3"/>
          <a:stretch>
            <a:fillRect/>
          </a:stretch>
        </p:blipFill>
        <p:spPr>
          <a:xfrm>
            <a:off x="9551080" y="4262664"/>
            <a:ext cx="1914525" cy="504825"/>
          </a:xfrm>
          <a:prstGeom prst="rect">
            <a:avLst/>
          </a:prstGeom>
        </p:spPr>
      </p:pic>
    </p:spTree>
    <p:extLst>
      <p:ext uri="{BB962C8B-B14F-4D97-AF65-F5344CB8AC3E}">
        <p14:creationId xmlns:p14="http://schemas.microsoft.com/office/powerpoint/2010/main" val="26854951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55</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6" name="Picture 5"/>
          <p:cNvPicPr>
            <a:picLocks noChangeAspect="1"/>
          </p:cNvPicPr>
          <p:nvPr/>
        </p:nvPicPr>
        <p:blipFill>
          <a:blip r:embed="rId2"/>
          <a:stretch>
            <a:fillRect/>
          </a:stretch>
        </p:blipFill>
        <p:spPr>
          <a:xfrm>
            <a:off x="7372621" y="3600088"/>
            <a:ext cx="3943350" cy="304800"/>
          </a:xfrm>
          <a:prstGeom prst="rect">
            <a:avLst/>
          </a:prstGeom>
        </p:spPr>
      </p:pic>
      <p:pic>
        <p:nvPicPr>
          <p:cNvPr id="8" name="Picture 7"/>
          <p:cNvPicPr>
            <a:picLocks noChangeAspect="1"/>
          </p:cNvPicPr>
          <p:nvPr/>
        </p:nvPicPr>
        <p:blipFill>
          <a:blip r:embed="rId3"/>
          <a:stretch>
            <a:fillRect/>
          </a:stretch>
        </p:blipFill>
        <p:spPr>
          <a:xfrm>
            <a:off x="6745334" y="555306"/>
            <a:ext cx="4671462" cy="2745242"/>
          </a:xfrm>
          <a:prstGeom prst="rect">
            <a:avLst/>
          </a:prstGeom>
        </p:spPr>
      </p:pic>
      <p:pic>
        <p:nvPicPr>
          <p:cNvPr id="9" name="Picture 8"/>
          <p:cNvPicPr>
            <a:picLocks noChangeAspect="1"/>
          </p:cNvPicPr>
          <p:nvPr/>
        </p:nvPicPr>
        <p:blipFill>
          <a:blip r:embed="rId4"/>
          <a:stretch>
            <a:fillRect/>
          </a:stretch>
        </p:blipFill>
        <p:spPr>
          <a:xfrm>
            <a:off x="309699" y="265474"/>
            <a:ext cx="6272900" cy="5638937"/>
          </a:xfrm>
          <a:prstGeom prst="rect">
            <a:avLst/>
          </a:prstGeom>
        </p:spPr>
      </p:pic>
      <p:pic>
        <p:nvPicPr>
          <p:cNvPr id="10" name="Picture 9"/>
          <p:cNvPicPr>
            <a:picLocks noChangeAspect="1"/>
          </p:cNvPicPr>
          <p:nvPr/>
        </p:nvPicPr>
        <p:blipFill>
          <a:blip r:embed="rId5"/>
          <a:stretch>
            <a:fillRect/>
          </a:stretch>
        </p:blipFill>
        <p:spPr>
          <a:xfrm>
            <a:off x="6823075" y="5247186"/>
            <a:ext cx="1914525" cy="504825"/>
          </a:xfrm>
          <a:prstGeom prst="rect">
            <a:avLst/>
          </a:prstGeom>
        </p:spPr>
      </p:pic>
    </p:spTree>
    <p:extLst>
      <p:ext uri="{BB962C8B-B14F-4D97-AF65-F5344CB8AC3E}">
        <p14:creationId xmlns:p14="http://schemas.microsoft.com/office/powerpoint/2010/main" val="26624994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56</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608102" y="672057"/>
            <a:ext cx="4834387" cy="4309246"/>
          </a:xfrm>
          <a:prstGeom prst="rect">
            <a:avLst/>
          </a:prstGeom>
        </p:spPr>
      </p:pic>
      <p:pic>
        <p:nvPicPr>
          <p:cNvPr id="3" name="Picture 2"/>
          <p:cNvPicPr>
            <a:picLocks noChangeAspect="1"/>
          </p:cNvPicPr>
          <p:nvPr/>
        </p:nvPicPr>
        <p:blipFill>
          <a:blip r:embed="rId3"/>
          <a:stretch>
            <a:fillRect/>
          </a:stretch>
        </p:blipFill>
        <p:spPr>
          <a:xfrm>
            <a:off x="5750787" y="1161778"/>
            <a:ext cx="5514975" cy="3819525"/>
          </a:xfrm>
          <a:prstGeom prst="rect">
            <a:avLst/>
          </a:prstGeom>
        </p:spPr>
      </p:pic>
      <p:pic>
        <p:nvPicPr>
          <p:cNvPr id="6" name="Picture 5"/>
          <p:cNvPicPr>
            <a:picLocks noChangeAspect="1"/>
          </p:cNvPicPr>
          <p:nvPr/>
        </p:nvPicPr>
        <p:blipFill>
          <a:blip r:embed="rId4"/>
          <a:stretch>
            <a:fillRect/>
          </a:stretch>
        </p:blipFill>
        <p:spPr>
          <a:xfrm>
            <a:off x="1034097" y="4981303"/>
            <a:ext cx="1914525" cy="504825"/>
          </a:xfrm>
          <a:prstGeom prst="rect">
            <a:avLst/>
          </a:prstGeom>
        </p:spPr>
      </p:pic>
    </p:spTree>
    <p:extLst>
      <p:ext uri="{BB962C8B-B14F-4D97-AF65-F5344CB8AC3E}">
        <p14:creationId xmlns:p14="http://schemas.microsoft.com/office/powerpoint/2010/main" val="4769803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57</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625171" y="383177"/>
            <a:ext cx="8335949" cy="5827788"/>
          </a:xfrm>
          <a:prstGeom prst="rect">
            <a:avLst/>
          </a:prstGeom>
        </p:spPr>
      </p:pic>
      <p:pic>
        <p:nvPicPr>
          <p:cNvPr id="6" name="Picture 5"/>
          <p:cNvPicPr>
            <a:picLocks noChangeAspect="1"/>
          </p:cNvPicPr>
          <p:nvPr/>
        </p:nvPicPr>
        <p:blipFill>
          <a:blip r:embed="rId3"/>
          <a:stretch>
            <a:fillRect/>
          </a:stretch>
        </p:blipFill>
        <p:spPr>
          <a:xfrm>
            <a:off x="9202737" y="787944"/>
            <a:ext cx="1914525" cy="504825"/>
          </a:xfrm>
          <a:prstGeom prst="rect">
            <a:avLst/>
          </a:prstGeom>
        </p:spPr>
      </p:pic>
    </p:spTree>
    <p:extLst>
      <p:ext uri="{BB962C8B-B14F-4D97-AF65-F5344CB8AC3E}">
        <p14:creationId xmlns:p14="http://schemas.microsoft.com/office/powerpoint/2010/main" val="38826433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58</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779029" y="0"/>
            <a:ext cx="8934450" cy="6276975"/>
          </a:xfrm>
          <a:prstGeom prst="rect">
            <a:avLst/>
          </a:prstGeom>
        </p:spPr>
      </p:pic>
      <p:pic>
        <p:nvPicPr>
          <p:cNvPr id="6" name="Picture 5"/>
          <p:cNvPicPr>
            <a:picLocks noChangeAspect="1"/>
          </p:cNvPicPr>
          <p:nvPr/>
        </p:nvPicPr>
        <p:blipFill>
          <a:blip r:embed="rId3"/>
          <a:stretch>
            <a:fillRect/>
          </a:stretch>
        </p:blipFill>
        <p:spPr>
          <a:xfrm>
            <a:off x="886052" y="4994184"/>
            <a:ext cx="1914525" cy="504825"/>
          </a:xfrm>
          <a:prstGeom prst="rect">
            <a:avLst/>
          </a:prstGeom>
        </p:spPr>
      </p:pic>
    </p:spTree>
    <p:extLst>
      <p:ext uri="{BB962C8B-B14F-4D97-AF65-F5344CB8AC3E}">
        <p14:creationId xmlns:p14="http://schemas.microsoft.com/office/powerpoint/2010/main" val="37620127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59</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1665922" y="973318"/>
            <a:ext cx="8372475" cy="4772025"/>
          </a:xfrm>
          <a:prstGeom prst="rect">
            <a:avLst/>
          </a:prstGeom>
        </p:spPr>
      </p:pic>
    </p:spTree>
    <p:extLst>
      <p:ext uri="{BB962C8B-B14F-4D97-AF65-F5344CB8AC3E}">
        <p14:creationId xmlns:p14="http://schemas.microsoft.com/office/powerpoint/2010/main" val="2965564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385" y="428091"/>
            <a:ext cx="11723081" cy="769441"/>
          </a:xfrm>
          <a:prstGeom prst="rect">
            <a:avLst/>
          </a:prstGeom>
          <a:noFill/>
        </p:spPr>
        <p:txBody>
          <a:bodyPr wrap="none" lIns="91440" tIns="45720" rIns="91440" bIns="45720">
            <a:spAutoFit/>
          </a:bodyPr>
          <a:lstStyle/>
          <a:p>
            <a:pPr algn="ct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Level </a:t>
            </a: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Conversion (PLC to Logic) </a:t>
            </a: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Optical Isolation</a:t>
            </a:r>
          </a:p>
        </p:txBody>
      </p:sp>
      <p:sp>
        <p:nvSpPr>
          <p:cNvPr id="7" name="Slide Number Placeholder 6"/>
          <p:cNvSpPr>
            <a:spLocks noGrp="1"/>
          </p:cNvSpPr>
          <p:nvPr>
            <p:ph type="sldNum" sz="quarter" idx="12"/>
          </p:nvPr>
        </p:nvSpPr>
        <p:spPr/>
        <p:txBody>
          <a:bodyPr/>
          <a:lstStyle/>
          <a:p>
            <a:fld id="{22150E63-65CC-47B2-A18E-A3315FA4CD7F}" type="slidenum">
              <a:rPr lang="en-US" smtClean="0"/>
              <a:t>6</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pic>
        <p:nvPicPr>
          <p:cNvPr id="3" name="Picture 2"/>
          <p:cNvPicPr>
            <a:picLocks noChangeAspect="1"/>
          </p:cNvPicPr>
          <p:nvPr/>
        </p:nvPicPr>
        <p:blipFill>
          <a:blip r:embed="rId2"/>
          <a:stretch>
            <a:fillRect/>
          </a:stretch>
        </p:blipFill>
        <p:spPr>
          <a:xfrm>
            <a:off x="1974926" y="2116754"/>
            <a:ext cx="8235874" cy="4196306"/>
          </a:xfrm>
          <a:prstGeom prst="rect">
            <a:avLst/>
          </a:prstGeom>
        </p:spPr>
      </p:pic>
      <p:sp>
        <p:nvSpPr>
          <p:cNvPr id="9" name="Rectangle 8"/>
          <p:cNvSpPr/>
          <p:nvPr/>
        </p:nvSpPr>
        <p:spPr>
          <a:xfrm>
            <a:off x="747635" y="1229958"/>
            <a:ext cx="9183513" cy="1015663"/>
          </a:xfrm>
          <a:prstGeom prst="rect">
            <a:avLst/>
          </a:prstGeom>
        </p:spPr>
        <p:txBody>
          <a:bodyPr wrap="square">
            <a:spAutoFit/>
          </a:bodyPr>
          <a:lstStyle/>
          <a:p>
            <a:r>
              <a:rPr lang="en-US" sz="2000" dirty="0">
                <a:solidFill>
                  <a:srgbClr val="FF0000"/>
                </a:solidFill>
                <a:latin typeface="Calibri" panose="020F0502020204030204" pitchFamily="34" charset="0"/>
              </a:rPr>
              <a:t>A PLC signal </a:t>
            </a:r>
            <a:r>
              <a:rPr lang="en-US" sz="2000" dirty="0" smtClean="0">
                <a:solidFill>
                  <a:srgbClr val="FF0000"/>
                </a:solidFill>
                <a:latin typeface="Calibri" panose="020F0502020204030204" pitchFamily="34" charset="0"/>
              </a:rPr>
              <a:t>high (24 VDC). </a:t>
            </a:r>
            <a:r>
              <a:rPr lang="en-US" sz="2000" dirty="0">
                <a:latin typeface="Calibri" panose="020F0502020204030204" pitchFamily="34" charset="0"/>
              </a:rPr>
              <a:t>The IR led is </a:t>
            </a:r>
            <a:r>
              <a:rPr lang="en-US" sz="2000" dirty="0" smtClean="0">
                <a:latin typeface="Calibri" panose="020F0502020204030204" pitchFamily="34" charset="0"/>
              </a:rPr>
              <a:t>on (current flows through the IR LED), </a:t>
            </a:r>
            <a:r>
              <a:rPr lang="en-US" sz="2000" dirty="0">
                <a:latin typeface="Calibri" panose="020F0502020204030204" pitchFamily="34" charset="0"/>
              </a:rPr>
              <a:t>the transistor is </a:t>
            </a:r>
            <a:r>
              <a:rPr lang="en-US" sz="2000" dirty="0" smtClean="0">
                <a:latin typeface="Calibri" panose="020F0502020204030204" pitchFamily="34" charset="0"/>
              </a:rPr>
              <a:t>on (the cathode is about 0 volts), </a:t>
            </a:r>
            <a:r>
              <a:rPr lang="en-US" sz="2000" dirty="0">
                <a:latin typeface="Calibri" panose="020F0502020204030204" pitchFamily="34" charset="0"/>
              </a:rPr>
              <a:t>the signal is a logic low</a:t>
            </a:r>
            <a:r>
              <a:rPr lang="en-US" sz="2000" dirty="0" smtClean="0">
                <a:latin typeface="Calibri" panose="020F0502020204030204" pitchFamily="34" charset="0"/>
              </a:rPr>
              <a:t>. The 4.7k resistor has a current flow of about 1 mA.  </a:t>
            </a:r>
            <a:endParaRPr lang="en-US" sz="2000" dirty="0">
              <a:latin typeface="Calibri" panose="020F0502020204030204" pitchFamily="34" charset="0"/>
            </a:endParaRPr>
          </a:p>
        </p:txBody>
      </p:sp>
      <p:sp>
        <p:nvSpPr>
          <p:cNvPr id="10" name="Rectangle 9"/>
          <p:cNvSpPr/>
          <p:nvPr/>
        </p:nvSpPr>
        <p:spPr>
          <a:xfrm>
            <a:off x="6454800" y="2176852"/>
            <a:ext cx="2826864" cy="461665"/>
          </a:xfrm>
          <a:prstGeom prst="rect">
            <a:avLst/>
          </a:prstGeom>
        </p:spPr>
        <p:txBody>
          <a:bodyPr wrap="none">
            <a:spAutoFit/>
          </a:bodyPr>
          <a:lstStyle/>
          <a:p>
            <a:r>
              <a:rPr lang="en-US" sz="2400" dirty="0">
                <a:solidFill>
                  <a:srgbClr val="FF0000"/>
                </a:solidFill>
                <a:latin typeface="Calibri" panose="020F0502020204030204" pitchFamily="34" charset="0"/>
              </a:rPr>
              <a:t>PLC High to logic Low</a:t>
            </a:r>
            <a:endParaRPr lang="en-US" sz="2400" dirty="0">
              <a:solidFill>
                <a:srgbClr val="FF0000"/>
              </a:solidFill>
            </a:endParaRPr>
          </a:p>
        </p:txBody>
      </p:sp>
      <p:sp>
        <p:nvSpPr>
          <p:cNvPr id="11" name="Rectangle 10"/>
          <p:cNvSpPr/>
          <p:nvPr/>
        </p:nvSpPr>
        <p:spPr>
          <a:xfrm>
            <a:off x="415309" y="4718378"/>
            <a:ext cx="3115291" cy="1631216"/>
          </a:xfrm>
          <a:prstGeom prst="rect">
            <a:avLst/>
          </a:prstGeom>
        </p:spPr>
        <p:txBody>
          <a:bodyPr wrap="square">
            <a:spAutoFit/>
          </a:bodyPr>
          <a:lstStyle/>
          <a:p>
            <a:r>
              <a:rPr lang="en-US" sz="2000" dirty="0" smtClean="0">
                <a:latin typeface="Calibri" panose="020F0502020204030204" pitchFamily="34" charset="0"/>
              </a:rPr>
              <a:t>The yellow boxes show the Multisim simulation results at each point with the switch connected to +24 VDC.</a:t>
            </a:r>
            <a:endParaRPr lang="en-US" sz="2000" dirty="0">
              <a:latin typeface="Calibri" panose="020F0502020204030204" pitchFamily="34" charset="0"/>
            </a:endParaRPr>
          </a:p>
        </p:txBody>
      </p:sp>
      <p:sp>
        <p:nvSpPr>
          <p:cNvPr id="2" name="TextBox 1"/>
          <p:cNvSpPr txBox="1"/>
          <p:nvPr/>
        </p:nvSpPr>
        <p:spPr>
          <a:xfrm>
            <a:off x="1193074" y="2699657"/>
            <a:ext cx="1002903" cy="369332"/>
          </a:xfrm>
          <a:prstGeom prst="rect">
            <a:avLst/>
          </a:prstGeom>
          <a:solidFill>
            <a:schemeClr val="bg1">
              <a:lumMod val="85000"/>
            </a:schemeClr>
          </a:solidFill>
        </p:spPr>
        <p:txBody>
          <a:bodyPr wrap="none" rtlCol="0">
            <a:spAutoFit/>
          </a:bodyPr>
          <a:lstStyle/>
          <a:p>
            <a:r>
              <a:rPr lang="en-US" dirty="0" smtClean="0">
                <a:solidFill>
                  <a:srgbClr val="FF0000"/>
                </a:solidFill>
              </a:rPr>
              <a:t>PLC High</a:t>
            </a:r>
            <a:endParaRPr lang="en-US" dirty="0">
              <a:solidFill>
                <a:srgbClr val="FF0000"/>
              </a:solidFill>
            </a:endParaRPr>
          </a:p>
        </p:txBody>
      </p:sp>
      <p:sp>
        <p:nvSpPr>
          <p:cNvPr id="12" name="TextBox 11"/>
          <p:cNvSpPr txBox="1"/>
          <p:nvPr/>
        </p:nvSpPr>
        <p:spPr>
          <a:xfrm>
            <a:off x="8830462" y="3940015"/>
            <a:ext cx="1100686" cy="369332"/>
          </a:xfrm>
          <a:prstGeom prst="rect">
            <a:avLst/>
          </a:prstGeom>
          <a:solidFill>
            <a:schemeClr val="bg1">
              <a:lumMod val="85000"/>
            </a:schemeClr>
          </a:solidFill>
        </p:spPr>
        <p:txBody>
          <a:bodyPr wrap="none" rtlCol="0">
            <a:spAutoFit/>
          </a:bodyPr>
          <a:lstStyle/>
          <a:p>
            <a:r>
              <a:rPr lang="en-US" dirty="0" smtClean="0">
                <a:solidFill>
                  <a:srgbClr val="FF0000"/>
                </a:solidFill>
              </a:rPr>
              <a:t>Logic Low</a:t>
            </a:r>
            <a:endParaRPr lang="en-US" dirty="0">
              <a:solidFill>
                <a:srgbClr val="FF0000"/>
              </a:solidFill>
            </a:endParaRPr>
          </a:p>
        </p:txBody>
      </p:sp>
    </p:spTree>
    <p:extLst>
      <p:ext uri="{BB962C8B-B14F-4D97-AF65-F5344CB8AC3E}">
        <p14:creationId xmlns:p14="http://schemas.microsoft.com/office/powerpoint/2010/main" val="31990549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60</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1257300" y="852487"/>
            <a:ext cx="9677400" cy="5153025"/>
          </a:xfrm>
          <a:prstGeom prst="rect">
            <a:avLst/>
          </a:prstGeom>
        </p:spPr>
      </p:pic>
      <p:pic>
        <p:nvPicPr>
          <p:cNvPr id="6" name="Picture 5"/>
          <p:cNvPicPr>
            <a:picLocks noChangeAspect="1"/>
          </p:cNvPicPr>
          <p:nvPr/>
        </p:nvPicPr>
        <p:blipFill>
          <a:blip r:embed="rId3"/>
          <a:stretch>
            <a:fillRect/>
          </a:stretch>
        </p:blipFill>
        <p:spPr>
          <a:xfrm>
            <a:off x="7879034" y="709567"/>
            <a:ext cx="1914525" cy="504825"/>
          </a:xfrm>
          <a:prstGeom prst="rect">
            <a:avLst/>
          </a:prstGeom>
        </p:spPr>
      </p:pic>
    </p:spTree>
    <p:extLst>
      <p:ext uri="{BB962C8B-B14F-4D97-AF65-F5344CB8AC3E}">
        <p14:creationId xmlns:p14="http://schemas.microsoft.com/office/powerpoint/2010/main" val="21284915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61</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1184457" y="96303"/>
            <a:ext cx="8569143" cy="6260048"/>
          </a:xfrm>
          <a:prstGeom prst="rect">
            <a:avLst/>
          </a:prstGeom>
        </p:spPr>
      </p:pic>
    </p:spTree>
    <p:extLst>
      <p:ext uri="{BB962C8B-B14F-4D97-AF65-F5344CB8AC3E}">
        <p14:creationId xmlns:p14="http://schemas.microsoft.com/office/powerpoint/2010/main" val="2772255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62</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4" name="Picture 3"/>
          <p:cNvPicPr>
            <a:picLocks noChangeAspect="1"/>
          </p:cNvPicPr>
          <p:nvPr/>
        </p:nvPicPr>
        <p:blipFill>
          <a:blip r:embed="rId2"/>
          <a:stretch>
            <a:fillRect/>
          </a:stretch>
        </p:blipFill>
        <p:spPr>
          <a:xfrm>
            <a:off x="566921" y="549592"/>
            <a:ext cx="8170679" cy="5285151"/>
          </a:xfrm>
          <a:prstGeom prst="rect">
            <a:avLst/>
          </a:prstGeom>
        </p:spPr>
      </p:pic>
      <p:pic>
        <p:nvPicPr>
          <p:cNvPr id="6" name="Picture 5"/>
          <p:cNvPicPr>
            <a:picLocks noChangeAspect="1"/>
          </p:cNvPicPr>
          <p:nvPr/>
        </p:nvPicPr>
        <p:blipFill>
          <a:blip r:embed="rId3"/>
          <a:stretch>
            <a:fillRect/>
          </a:stretch>
        </p:blipFill>
        <p:spPr>
          <a:xfrm>
            <a:off x="7701099" y="467269"/>
            <a:ext cx="3390900" cy="628650"/>
          </a:xfrm>
          <a:prstGeom prst="rect">
            <a:avLst/>
          </a:prstGeom>
        </p:spPr>
      </p:pic>
    </p:spTree>
    <p:extLst>
      <p:ext uri="{BB962C8B-B14F-4D97-AF65-F5344CB8AC3E}">
        <p14:creationId xmlns:p14="http://schemas.microsoft.com/office/powerpoint/2010/main" val="11239464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2129" y="149818"/>
            <a:ext cx="10093917"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Inside a Solid State Relay </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(OAC5) Black</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5" name="Slide Number Placeholder 4"/>
          <p:cNvSpPr>
            <a:spLocks noGrp="1"/>
          </p:cNvSpPr>
          <p:nvPr>
            <p:ph type="sldNum" sz="quarter" idx="12"/>
          </p:nvPr>
        </p:nvSpPr>
        <p:spPr/>
        <p:txBody>
          <a:bodyPr/>
          <a:lstStyle/>
          <a:p>
            <a:fld id="{22150E63-65CC-47B2-A18E-A3315FA4CD7F}" type="slidenum">
              <a:rPr lang="en-US" smtClean="0"/>
              <a:t>63</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3" name="Picture 2"/>
          <p:cNvPicPr>
            <a:picLocks noChangeAspect="1"/>
          </p:cNvPicPr>
          <p:nvPr/>
        </p:nvPicPr>
        <p:blipFill>
          <a:blip r:embed="rId2"/>
          <a:stretch>
            <a:fillRect/>
          </a:stretch>
        </p:blipFill>
        <p:spPr>
          <a:xfrm>
            <a:off x="772129" y="1132767"/>
            <a:ext cx="7500584" cy="4016627"/>
          </a:xfrm>
          <a:prstGeom prst="rect">
            <a:avLst/>
          </a:prstGeom>
        </p:spPr>
      </p:pic>
      <p:sp>
        <p:nvSpPr>
          <p:cNvPr id="2" name="Rectangle 1"/>
          <p:cNvSpPr/>
          <p:nvPr/>
        </p:nvSpPr>
        <p:spPr>
          <a:xfrm>
            <a:off x="772129" y="5106541"/>
            <a:ext cx="7592635" cy="1200329"/>
          </a:xfrm>
          <a:prstGeom prst="rect">
            <a:avLst/>
          </a:prstGeom>
        </p:spPr>
        <p:txBody>
          <a:bodyPr wrap="square">
            <a:spAutoFit/>
          </a:bodyPr>
          <a:lstStyle/>
          <a:p>
            <a:r>
              <a:rPr lang="en-US" dirty="0"/>
              <a:t>The solid state relay includes opto-isolation, a zero crossing detector, a triac and a snubber circuit to suppress transients from inductive loads</a:t>
            </a:r>
            <a:r>
              <a:rPr lang="en-US" dirty="0" smtClean="0"/>
              <a:t>. The zero crossing detector is used to turn on the load at the time the current is the lowest when using AC loads.</a:t>
            </a:r>
            <a:endParaRPr lang="en-US" dirty="0"/>
          </a:p>
        </p:txBody>
      </p:sp>
      <p:pic>
        <p:nvPicPr>
          <p:cNvPr id="8" name="Picture 7"/>
          <p:cNvPicPr>
            <a:picLocks noChangeAspect="1"/>
          </p:cNvPicPr>
          <p:nvPr/>
        </p:nvPicPr>
        <p:blipFill>
          <a:blip r:embed="rId3"/>
          <a:stretch>
            <a:fillRect/>
          </a:stretch>
        </p:blipFill>
        <p:spPr>
          <a:xfrm>
            <a:off x="8455855" y="1436182"/>
            <a:ext cx="2286000" cy="457200"/>
          </a:xfrm>
          <a:prstGeom prst="rect">
            <a:avLst/>
          </a:prstGeom>
        </p:spPr>
      </p:pic>
    </p:spTree>
    <p:extLst>
      <p:ext uri="{BB962C8B-B14F-4D97-AF65-F5344CB8AC3E}">
        <p14:creationId xmlns:p14="http://schemas.microsoft.com/office/powerpoint/2010/main" val="6408254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64</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4" name="Picture 3"/>
          <p:cNvPicPr>
            <a:picLocks noChangeAspect="1"/>
          </p:cNvPicPr>
          <p:nvPr/>
        </p:nvPicPr>
        <p:blipFill>
          <a:blip r:embed="rId2"/>
          <a:stretch>
            <a:fillRect/>
          </a:stretch>
        </p:blipFill>
        <p:spPr>
          <a:xfrm>
            <a:off x="1689771" y="181195"/>
            <a:ext cx="8812458" cy="5935916"/>
          </a:xfrm>
          <a:prstGeom prst="rect">
            <a:avLst/>
          </a:prstGeom>
        </p:spPr>
      </p:pic>
      <p:pic>
        <p:nvPicPr>
          <p:cNvPr id="8" name="Picture 7"/>
          <p:cNvPicPr>
            <a:picLocks noChangeAspect="1"/>
          </p:cNvPicPr>
          <p:nvPr/>
        </p:nvPicPr>
        <p:blipFill>
          <a:blip r:embed="rId3"/>
          <a:stretch>
            <a:fillRect/>
          </a:stretch>
        </p:blipFill>
        <p:spPr>
          <a:xfrm>
            <a:off x="8385517" y="2191152"/>
            <a:ext cx="2286000" cy="457200"/>
          </a:xfrm>
          <a:prstGeom prst="rect">
            <a:avLst/>
          </a:prstGeom>
        </p:spPr>
      </p:pic>
    </p:spTree>
    <p:extLst>
      <p:ext uri="{BB962C8B-B14F-4D97-AF65-F5344CB8AC3E}">
        <p14:creationId xmlns:p14="http://schemas.microsoft.com/office/powerpoint/2010/main" val="29913982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65</a:t>
            </a:fld>
            <a:endParaRPr lang="en-US"/>
          </a:p>
        </p:txBody>
      </p:sp>
      <p:sp>
        <p:nvSpPr>
          <p:cNvPr id="7" name="Footer Placeholder 6"/>
          <p:cNvSpPr>
            <a:spLocks noGrp="1"/>
          </p:cNvSpPr>
          <p:nvPr>
            <p:ph type="ftr" sz="quarter" idx="11"/>
          </p:nvPr>
        </p:nvSpPr>
        <p:spPr/>
        <p:txBody>
          <a:bodyPr/>
          <a:lstStyle/>
          <a:p>
            <a:r>
              <a:rPr lang="en-US" smtClean="0"/>
              <a:t>CAM8302E  F2018</a:t>
            </a:r>
            <a:endParaRPr lang="en-US"/>
          </a:p>
        </p:txBody>
      </p:sp>
      <p:pic>
        <p:nvPicPr>
          <p:cNvPr id="2" name="Picture 1"/>
          <p:cNvPicPr>
            <a:picLocks noChangeAspect="1"/>
          </p:cNvPicPr>
          <p:nvPr/>
        </p:nvPicPr>
        <p:blipFill>
          <a:blip r:embed="rId2"/>
          <a:stretch>
            <a:fillRect/>
          </a:stretch>
        </p:blipFill>
        <p:spPr>
          <a:xfrm>
            <a:off x="636587" y="349860"/>
            <a:ext cx="7058025" cy="5876925"/>
          </a:xfrm>
          <a:prstGeom prst="rect">
            <a:avLst/>
          </a:prstGeom>
        </p:spPr>
      </p:pic>
      <p:sp>
        <p:nvSpPr>
          <p:cNvPr id="3" name="Rectangle 2"/>
          <p:cNvSpPr/>
          <p:nvPr/>
        </p:nvSpPr>
        <p:spPr>
          <a:xfrm>
            <a:off x="8026400" y="211927"/>
            <a:ext cx="3352800" cy="4524315"/>
          </a:xfrm>
          <a:prstGeom prst="rect">
            <a:avLst/>
          </a:prstGeom>
        </p:spPr>
        <p:txBody>
          <a:bodyPr wrap="square">
            <a:spAutoFit/>
          </a:bodyPr>
          <a:lstStyle/>
          <a:p>
            <a:r>
              <a:rPr lang="en-US" dirty="0"/>
              <a:t>When used in this type of application the diode is generally known as a </a:t>
            </a:r>
            <a:r>
              <a:rPr lang="en-US" b="1" dirty="0"/>
              <a:t>Flywheel Diode</a:t>
            </a:r>
            <a:r>
              <a:rPr lang="en-US" dirty="0"/>
              <a:t>, </a:t>
            </a:r>
            <a:r>
              <a:rPr lang="en-US" b="1" dirty="0"/>
              <a:t>Free-wheeling Diode</a:t>
            </a:r>
            <a:r>
              <a:rPr lang="en-US" dirty="0"/>
              <a:t> and even </a:t>
            </a:r>
            <a:r>
              <a:rPr lang="en-US" b="1" dirty="0"/>
              <a:t>Fly-back Diode</a:t>
            </a:r>
            <a:r>
              <a:rPr lang="en-US" dirty="0"/>
              <a:t>, but they all mean the same thing. Other types of inductive loads which require a flywheel diode for protection are solenoids, motors and inductive coils.</a:t>
            </a:r>
          </a:p>
          <a:p>
            <a:r>
              <a:rPr lang="en-US" dirty="0"/>
              <a:t>As well as using flywheel Diodes for protection of semiconductor components, other devices used for protection include </a:t>
            </a:r>
            <a:r>
              <a:rPr lang="en-US" b="1" dirty="0"/>
              <a:t>RC Snubber Networks</a:t>
            </a:r>
            <a:r>
              <a:rPr lang="en-US" dirty="0"/>
              <a:t>, </a:t>
            </a:r>
            <a:r>
              <a:rPr lang="en-US" b="1" dirty="0"/>
              <a:t>Metal Oxide </a:t>
            </a:r>
            <a:r>
              <a:rPr lang="en-US" b="1" dirty="0" err="1"/>
              <a:t>Varistors</a:t>
            </a:r>
            <a:r>
              <a:rPr lang="en-US" dirty="0"/>
              <a:t> or </a:t>
            </a:r>
            <a:r>
              <a:rPr lang="en-US" b="1" dirty="0"/>
              <a:t>MOV</a:t>
            </a:r>
            <a:r>
              <a:rPr lang="en-US" dirty="0"/>
              <a:t> and </a:t>
            </a:r>
            <a:r>
              <a:rPr lang="en-US" b="1" dirty="0"/>
              <a:t>Zener Diodes</a:t>
            </a:r>
            <a:r>
              <a:rPr lang="en-US" dirty="0"/>
              <a:t>.</a:t>
            </a:r>
          </a:p>
        </p:txBody>
      </p:sp>
      <p:pic>
        <p:nvPicPr>
          <p:cNvPr id="6" name="Picture 5"/>
          <p:cNvPicPr>
            <a:picLocks noChangeAspect="1"/>
          </p:cNvPicPr>
          <p:nvPr/>
        </p:nvPicPr>
        <p:blipFill>
          <a:blip r:embed="rId3"/>
          <a:stretch>
            <a:fillRect/>
          </a:stretch>
        </p:blipFill>
        <p:spPr>
          <a:xfrm>
            <a:off x="8202637" y="5089096"/>
            <a:ext cx="2286000" cy="457200"/>
          </a:xfrm>
          <a:prstGeom prst="rect">
            <a:avLst/>
          </a:prstGeom>
        </p:spPr>
      </p:pic>
    </p:spTree>
    <p:extLst>
      <p:ext uri="{BB962C8B-B14F-4D97-AF65-F5344CB8AC3E}">
        <p14:creationId xmlns:p14="http://schemas.microsoft.com/office/powerpoint/2010/main" val="3381587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385" y="231014"/>
            <a:ext cx="11723081" cy="769441"/>
          </a:xfrm>
          <a:prstGeom prst="rect">
            <a:avLst/>
          </a:prstGeom>
          <a:noFill/>
        </p:spPr>
        <p:txBody>
          <a:bodyPr wrap="none" lIns="91440" tIns="45720" rIns="91440" bIns="45720">
            <a:spAutoFit/>
          </a:bodyPr>
          <a:lstStyle/>
          <a:p>
            <a:pPr algn="ct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Level </a:t>
            </a: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Conversion (Logic to PLC) </a:t>
            </a: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Optical Isolation</a:t>
            </a:r>
          </a:p>
        </p:txBody>
      </p:sp>
      <p:sp>
        <p:nvSpPr>
          <p:cNvPr id="7" name="Slide Number Placeholder 6"/>
          <p:cNvSpPr>
            <a:spLocks noGrp="1"/>
          </p:cNvSpPr>
          <p:nvPr>
            <p:ph type="sldNum" sz="quarter" idx="12"/>
          </p:nvPr>
        </p:nvSpPr>
        <p:spPr/>
        <p:txBody>
          <a:bodyPr/>
          <a:lstStyle/>
          <a:p>
            <a:fld id="{22150E63-65CC-47B2-A18E-A3315FA4CD7F}" type="slidenum">
              <a:rPr lang="en-US" smtClean="0"/>
              <a:t>7</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pic>
        <p:nvPicPr>
          <p:cNvPr id="3" name="Picture 2"/>
          <p:cNvPicPr>
            <a:picLocks noChangeAspect="1"/>
          </p:cNvPicPr>
          <p:nvPr/>
        </p:nvPicPr>
        <p:blipFill>
          <a:blip r:embed="rId2"/>
          <a:stretch>
            <a:fillRect/>
          </a:stretch>
        </p:blipFill>
        <p:spPr>
          <a:xfrm>
            <a:off x="1971375" y="2176852"/>
            <a:ext cx="8481251" cy="4179499"/>
          </a:xfrm>
          <a:prstGeom prst="rect">
            <a:avLst/>
          </a:prstGeom>
        </p:spPr>
      </p:pic>
      <p:sp>
        <p:nvSpPr>
          <p:cNvPr id="9" name="Rectangle 8"/>
          <p:cNvSpPr/>
          <p:nvPr/>
        </p:nvSpPr>
        <p:spPr>
          <a:xfrm>
            <a:off x="722811" y="1080822"/>
            <a:ext cx="9123480" cy="707886"/>
          </a:xfrm>
          <a:prstGeom prst="rect">
            <a:avLst/>
          </a:prstGeom>
        </p:spPr>
        <p:txBody>
          <a:bodyPr wrap="square">
            <a:spAutoFit/>
          </a:bodyPr>
          <a:lstStyle/>
          <a:p>
            <a:r>
              <a:rPr lang="en-US" sz="2000" dirty="0">
                <a:latin typeface="Calibri" panose="020F0502020204030204" pitchFamily="34" charset="0"/>
              </a:rPr>
              <a:t>A Logic low signal is applied to the inverter, the inverter output is high, the IR led is on, the transistor acts like a closed switch, the collector provides a PLC low level.</a:t>
            </a:r>
          </a:p>
        </p:txBody>
      </p:sp>
      <p:sp>
        <p:nvSpPr>
          <p:cNvPr id="2" name="Rectangle 1"/>
          <p:cNvSpPr/>
          <p:nvPr/>
        </p:nvSpPr>
        <p:spPr>
          <a:xfrm>
            <a:off x="5970922" y="2176852"/>
            <a:ext cx="2896177" cy="461665"/>
          </a:xfrm>
          <a:prstGeom prst="rect">
            <a:avLst/>
          </a:prstGeom>
        </p:spPr>
        <p:txBody>
          <a:bodyPr wrap="none">
            <a:spAutoFit/>
          </a:bodyPr>
          <a:lstStyle/>
          <a:p>
            <a:r>
              <a:rPr lang="en-US" sz="2400" dirty="0">
                <a:solidFill>
                  <a:srgbClr val="FF0000"/>
                </a:solidFill>
                <a:latin typeface="Calibri" panose="020F0502020204030204" pitchFamily="34" charset="0"/>
              </a:rPr>
              <a:t>Logic Low to  PLC Low</a:t>
            </a:r>
            <a:endParaRPr lang="en-US" sz="2400" dirty="0">
              <a:solidFill>
                <a:srgbClr val="FF0000"/>
              </a:solidFill>
            </a:endParaRPr>
          </a:p>
        </p:txBody>
      </p:sp>
      <p:sp>
        <p:nvSpPr>
          <p:cNvPr id="10" name="TextBox 9"/>
          <p:cNvSpPr txBox="1"/>
          <p:nvPr/>
        </p:nvSpPr>
        <p:spPr>
          <a:xfrm>
            <a:off x="7908375" y="3897270"/>
            <a:ext cx="958724" cy="369332"/>
          </a:xfrm>
          <a:prstGeom prst="rect">
            <a:avLst/>
          </a:prstGeom>
          <a:solidFill>
            <a:schemeClr val="bg1">
              <a:lumMod val="85000"/>
            </a:schemeClr>
          </a:solidFill>
        </p:spPr>
        <p:txBody>
          <a:bodyPr wrap="none" rtlCol="0">
            <a:spAutoFit/>
          </a:bodyPr>
          <a:lstStyle/>
          <a:p>
            <a:r>
              <a:rPr lang="en-US" dirty="0" smtClean="0">
                <a:solidFill>
                  <a:srgbClr val="FF0000"/>
                </a:solidFill>
              </a:rPr>
              <a:t>PLC Low</a:t>
            </a:r>
            <a:endParaRPr lang="en-US" dirty="0">
              <a:solidFill>
                <a:srgbClr val="FF0000"/>
              </a:solidFill>
            </a:endParaRPr>
          </a:p>
        </p:txBody>
      </p:sp>
      <p:sp>
        <p:nvSpPr>
          <p:cNvPr id="11" name="TextBox 10"/>
          <p:cNvSpPr txBox="1"/>
          <p:nvPr/>
        </p:nvSpPr>
        <p:spPr>
          <a:xfrm>
            <a:off x="1492013" y="2965105"/>
            <a:ext cx="1100686" cy="369332"/>
          </a:xfrm>
          <a:prstGeom prst="rect">
            <a:avLst/>
          </a:prstGeom>
          <a:solidFill>
            <a:schemeClr val="bg1">
              <a:lumMod val="85000"/>
            </a:schemeClr>
          </a:solidFill>
        </p:spPr>
        <p:txBody>
          <a:bodyPr wrap="none" rtlCol="0">
            <a:spAutoFit/>
          </a:bodyPr>
          <a:lstStyle/>
          <a:p>
            <a:r>
              <a:rPr lang="en-US" dirty="0" smtClean="0">
                <a:solidFill>
                  <a:srgbClr val="FF0000"/>
                </a:solidFill>
              </a:rPr>
              <a:t>Logic Low</a:t>
            </a:r>
            <a:endParaRPr lang="en-US" dirty="0">
              <a:solidFill>
                <a:srgbClr val="FF0000"/>
              </a:solidFill>
            </a:endParaRPr>
          </a:p>
        </p:txBody>
      </p:sp>
    </p:spTree>
    <p:extLst>
      <p:ext uri="{BB962C8B-B14F-4D97-AF65-F5344CB8AC3E}">
        <p14:creationId xmlns:p14="http://schemas.microsoft.com/office/powerpoint/2010/main" val="3276617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385" y="428091"/>
            <a:ext cx="11723081" cy="769441"/>
          </a:xfrm>
          <a:prstGeom prst="rect">
            <a:avLst/>
          </a:prstGeom>
          <a:noFill/>
        </p:spPr>
        <p:txBody>
          <a:bodyPr wrap="none" lIns="91440" tIns="45720" rIns="91440" bIns="45720">
            <a:spAutoFit/>
          </a:bodyPr>
          <a:lstStyle/>
          <a:p>
            <a:pPr algn="ct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Level </a:t>
            </a: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Conversion(Logic to PLC) –  </a:t>
            </a: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Optical Isolation</a:t>
            </a:r>
          </a:p>
        </p:txBody>
      </p:sp>
      <p:sp>
        <p:nvSpPr>
          <p:cNvPr id="7" name="Slide Number Placeholder 6"/>
          <p:cNvSpPr>
            <a:spLocks noGrp="1"/>
          </p:cNvSpPr>
          <p:nvPr>
            <p:ph type="sldNum" sz="quarter" idx="12"/>
          </p:nvPr>
        </p:nvSpPr>
        <p:spPr/>
        <p:txBody>
          <a:bodyPr/>
          <a:lstStyle/>
          <a:p>
            <a:fld id="{22150E63-65CC-47B2-A18E-A3315FA4CD7F}" type="slidenum">
              <a:rPr lang="en-US" smtClean="0"/>
              <a:t>8</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pic>
        <p:nvPicPr>
          <p:cNvPr id="3" name="Picture 2"/>
          <p:cNvPicPr>
            <a:picLocks noChangeAspect="1"/>
          </p:cNvPicPr>
          <p:nvPr/>
        </p:nvPicPr>
        <p:blipFill>
          <a:blip r:embed="rId2"/>
          <a:stretch>
            <a:fillRect/>
          </a:stretch>
        </p:blipFill>
        <p:spPr>
          <a:xfrm>
            <a:off x="2084097" y="2096485"/>
            <a:ext cx="8255318" cy="4138725"/>
          </a:xfrm>
          <a:prstGeom prst="rect">
            <a:avLst/>
          </a:prstGeom>
        </p:spPr>
      </p:pic>
      <p:sp>
        <p:nvSpPr>
          <p:cNvPr id="9" name="Rectangle 8"/>
          <p:cNvSpPr/>
          <p:nvPr/>
        </p:nvSpPr>
        <p:spPr>
          <a:xfrm>
            <a:off x="723900" y="1080822"/>
            <a:ext cx="10121900" cy="707886"/>
          </a:xfrm>
          <a:prstGeom prst="rect">
            <a:avLst/>
          </a:prstGeom>
        </p:spPr>
        <p:txBody>
          <a:bodyPr wrap="square">
            <a:spAutoFit/>
          </a:bodyPr>
          <a:lstStyle/>
          <a:p>
            <a:r>
              <a:rPr lang="en-US" sz="2000" dirty="0">
                <a:latin typeface="Calibri" panose="020F0502020204030204" pitchFamily="34" charset="0"/>
              </a:rPr>
              <a:t>A Logic high signal is applied to the inverter, the inverter output is low, the IR led is off, the transistor acts like a open switch, the pull up resistor provides a PLC  high </a:t>
            </a:r>
            <a:r>
              <a:rPr lang="en-US" sz="2000" dirty="0" smtClean="0">
                <a:latin typeface="Calibri" panose="020F0502020204030204" pitchFamily="34" charset="0"/>
              </a:rPr>
              <a:t>level (24 VDC).</a:t>
            </a:r>
            <a:endParaRPr lang="en-US" sz="2000" dirty="0">
              <a:latin typeface="Calibri" panose="020F0502020204030204" pitchFamily="34" charset="0"/>
            </a:endParaRPr>
          </a:p>
        </p:txBody>
      </p:sp>
      <p:sp>
        <p:nvSpPr>
          <p:cNvPr id="10" name="Rectangle 9"/>
          <p:cNvSpPr/>
          <p:nvPr/>
        </p:nvSpPr>
        <p:spPr>
          <a:xfrm>
            <a:off x="5581343" y="2217626"/>
            <a:ext cx="2914644" cy="461665"/>
          </a:xfrm>
          <a:prstGeom prst="rect">
            <a:avLst/>
          </a:prstGeom>
        </p:spPr>
        <p:txBody>
          <a:bodyPr wrap="none">
            <a:spAutoFit/>
          </a:bodyPr>
          <a:lstStyle/>
          <a:p>
            <a:r>
              <a:rPr lang="en-US" sz="2400" dirty="0">
                <a:solidFill>
                  <a:srgbClr val="FF0000"/>
                </a:solidFill>
                <a:latin typeface="Calibri" panose="020F0502020204030204" pitchFamily="34" charset="0"/>
              </a:rPr>
              <a:t>Logic High to PLC high</a:t>
            </a:r>
            <a:endParaRPr lang="en-US" sz="2400" dirty="0">
              <a:solidFill>
                <a:srgbClr val="FF0000"/>
              </a:solidFill>
            </a:endParaRPr>
          </a:p>
        </p:txBody>
      </p:sp>
      <p:sp>
        <p:nvSpPr>
          <p:cNvPr id="11" name="TextBox 10"/>
          <p:cNvSpPr txBox="1"/>
          <p:nvPr/>
        </p:nvSpPr>
        <p:spPr>
          <a:xfrm>
            <a:off x="7928661" y="3796515"/>
            <a:ext cx="808939" cy="369332"/>
          </a:xfrm>
          <a:prstGeom prst="rect">
            <a:avLst/>
          </a:prstGeom>
          <a:solidFill>
            <a:schemeClr val="bg1">
              <a:lumMod val="85000"/>
            </a:schemeClr>
          </a:solidFill>
        </p:spPr>
        <p:txBody>
          <a:bodyPr wrap="none" rtlCol="0">
            <a:spAutoFit/>
          </a:bodyPr>
          <a:lstStyle/>
          <a:p>
            <a:r>
              <a:rPr lang="en-US" dirty="0" smtClean="0">
                <a:solidFill>
                  <a:srgbClr val="FF0000"/>
                </a:solidFill>
              </a:rPr>
              <a:t>PLC 24</a:t>
            </a:r>
            <a:endParaRPr lang="en-US" dirty="0">
              <a:solidFill>
                <a:srgbClr val="FF0000"/>
              </a:solidFill>
            </a:endParaRPr>
          </a:p>
        </p:txBody>
      </p:sp>
      <p:sp>
        <p:nvSpPr>
          <p:cNvPr id="12" name="TextBox 11"/>
          <p:cNvSpPr txBox="1"/>
          <p:nvPr/>
        </p:nvSpPr>
        <p:spPr>
          <a:xfrm>
            <a:off x="1679627" y="2808225"/>
            <a:ext cx="1144865" cy="369332"/>
          </a:xfrm>
          <a:prstGeom prst="rect">
            <a:avLst/>
          </a:prstGeom>
          <a:solidFill>
            <a:schemeClr val="bg1">
              <a:lumMod val="85000"/>
            </a:schemeClr>
          </a:solidFill>
        </p:spPr>
        <p:txBody>
          <a:bodyPr wrap="none" rtlCol="0">
            <a:spAutoFit/>
          </a:bodyPr>
          <a:lstStyle/>
          <a:p>
            <a:r>
              <a:rPr lang="en-US" dirty="0" smtClean="0">
                <a:solidFill>
                  <a:srgbClr val="FF0000"/>
                </a:solidFill>
              </a:rPr>
              <a:t>Logic High</a:t>
            </a:r>
            <a:endParaRPr lang="en-US" dirty="0">
              <a:solidFill>
                <a:srgbClr val="FF0000"/>
              </a:solidFill>
            </a:endParaRPr>
          </a:p>
        </p:txBody>
      </p:sp>
    </p:spTree>
    <p:extLst>
      <p:ext uri="{BB962C8B-B14F-4D97-AF65-F5344CB8AC3E}">
        <p14:creationId xmlns:p14="http://schemas.microsoft.com/office/powerpoint/2010/main" val="1334538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9</a:t>
            </a:fld>
            <a:endParaRPr lang="en-US"/>
          </a:p>
        </p:txBody>
      </p:sp>
      <p:sp>
        <p:nvSpPr>
          <p:cNvPr id="4" name="Rectangle 3"/>
          <p:cNvSpPr/>
          <p:nvPr/>
        </p:nvSpPr>
        <p:spPr>
          <a:xfrm>
            <a:off x="733416" y="5226727"/>
            <a:ext cx="7084542" cy="646331"/>
          </a:xfrm>
          <a:prstGeom prst="rect">
            <a:avLst/>
          </a:prstGeom>
        </p:spPr>
        <p:txBody>
          <a:bodyPr wrap="square">
            <a:spAutoFit/>
          </a:bodyPr>
          <a:lstStyle/>
          <a:p>
            <a:r>
              <a:rPr lang="en-US" dirty="0"/>
              <a:t>When interfacing the accelerometer to the Arduino a 3.3 volt to TTL level converter is required.  This board converts 3.3 levels to TTL and vice versa.</a:t>
            </a:r>
          </a:p>
        </p:txBody>
      </p:sp>
      <p:pic>
        <p:nvPicPr>
          <p:cNvPr id="6" name="Picture 5"/>
          <p:cNvPicPr>
            <a:picLocks noChangeAspect="1"/>
          </p:cNvPicPr>
          <p:nvPr/>
        </p:nvPicPr>
        <p:blipFill>
          <a:blip r:embed="rId2"/>
          <a:stretch>
            <a:fillRect/>
          </a:stretch>
        </p:blipFill>
        <p:spPr>
          <a:xfrm>
            <a:off x="1008759" y="182493"/>
            <a:ext cx="6021861" cy="4710567"/>
          </a:xfrm>
          <a:prstGeom prst="rect">
            <a:avLst/>
          </a:prstGeom>
        </p:spPr>
      </p:pic>
      <p:pic>
        <p:nvPicPr>
          <p:cNvPr id="2" name="Picture 1"/>
          <p:cNvPicPr>
            <a:picLocks noChangeAspect="1"/>
          </p:cNvPicPr>
          <p:nvPr/>
        </p:nvPicPr>
        <p:blipFill>
          <a:blip r:embed="rId3"/>
          <a:stretch>
            <a:fillRect/>
          </a:stretch>
        </p:blipFill>
        <p:spPr>
          <a:xfrm>
            <a:off x="8580845" y="470489"/>
            <a:ext cx="2171700" cy="3838575"/>
          </a:xfrm>
          <a:prstGeom prst="rect">
            <a:avLst/>
          </a:prstGeom>
        </p:spPr>
      </p:pic>
    </p:spTree>
    <p:extLst>
      <p:ext uri="{BB962C8B-B14F-4D97-AF65-F5344CB8AC3E}">
        <p14:creationId xmlns:p14="http://schemas.microsoft.com/office/powerpoint/2010/main" val="3227646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10415</TotalTime>
  <Words>2889</Words>
  <Application>Microsoft Office PowerPoint</Application>
  <PresentationFormat>Widescreen</PresentationFormat>
  <Paragraphs>410</Paragraphs>
  <Slides>65</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Michel</dc:creator>
  <cp:lastModifiedBy>Michel Hanbury</cp:lastModifiedBy>
  <cp:revision>136</cp:revision>
  <cp:lastPrinted>2017-12-22T01:45:42Z</cp:lastPrinted>
  <dcterms:created xsi:type="dcterms:W3CDTF">2009-12-03T00:36:42Z</dcterms:created>
  <dcterms:modified xsi:type="dcterms:W3CDTF">2018-11-28T15:50:04Z</dcterms:modified>
</cp:coreProperties>
</file>