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562" r:id="rId3"/>
    <p:sldId id="555" r:id="rId4"/>
    <p:sldId id="563" r:id="rId5"/>
    <p:sldId id="554" r:id="rId6"/>
    <p:sldId id="553" r:id="rId7"/>
    <p:sldId id="556" r:id="rId8"/>
    <p:sldId id="559" r:id="rId9"/>
    <p:sldId id="557" r:id="rId10"/>
    <p:sldId id="560" r:id="rId11"/>
    <p:sldId id="552" r:id="rId12"/>
    <p:sldId id="486" r:id="rId13"/>
    <p:sldId id="469" r:id="rId14"/>
    <p:sldId id="545" r:id="rId15"/>
    <p:sldId id="520" r:id="rId16"/>
    <p:sldId id="412" r:id="rId17"/>
    <p:sldId id="417" r:id="rId18"/>
    <p:sldId id="437" r:id="rId19"/>
    <p:sldId id="521" r:id="rId20"/>
    <p:sldId id="438" r:id="rId21"/>
    <p:sldId id="440" r:id="rId22"/>
    <p:sldId id="414" r:id="rId23"/>
    <p:sldId id="522" r:id="rId24"/>
    <p:sldId id="523" r:id="rId25"/>
    <p:sldId id="524" r:id="rId26"/>
    <p:sldId id="525" r:id="rId27"/>
    <p:sldId id="530" r:id="rId28"/>
    <p:sldId id="528" r:id="rId29"/>
    <p:sldId id="526" r:id="rId30"/>
    <p:sldId id="544" r:id="rId31"/>
    <p:sldId id="413" r:id="rId32"/>
    <p:sldId id="389" r:id="rId33"/>
    <p:sldId id="390" r:id="rId34"/>
    <p:sldId id="502" r:id="rId35"/>
    <p:sldId id="503" r:id="rId36"/>
    <p:sldId id="504" r:id="rId37"/>
    <p:sldId id="505" r:id="rId38"/>
    <p:sldId id="506" r:id="rId39"/>
    <p:sldId id="507" r:id="rId40"/>
    <p:sldId id="450" r:id="rId41"/>
    <p:sldId id="546" r:id="rId42"/>
    <p:sldId id="550" r:id="rId43"/>
    <p:sldId id="549" r:id="rId44"/>
    <p:sldId id="548" r:id="rId45"/>
    <p:sldId id="551" r:id="rId46"/>
    <p:sldId id="391" r:id="rId47"/>
    <p:sldId id="517" r:id="rId48"/>
    <p:sldId id="508" r:id="rId49"/>
    <p:sldId id="394" r:id="rId50"/>
    <p:sldId id="423" r:id="rId51"/>
    <p:sldId id="395" r:id="rId52"/>
    <p:sldId id="510" r:id="rId53"/>
    <p:sldId id="397" r:id="rId54"/>
    <p:sldId id="398" r:id="rId55"/>
    <p:sldId id="511" r:id="rId56"/>
    <p:sldId id="509" r:id="rId57"/>
    <p:sldId id="519" r:id="rId58"/>
    <p:sldId id="452" r:id="rId59"/>
    <p:sldId id="516" r:id="rId60"/>
    <p:sldId id="518" r:id="rId61"/>
    <p:sldId id="483" r:id="rId62"/>
    <p:sldId id="474" r:id="rId63"/>
    <p:sldId id="477" r:id="rId64"/>
    <p:sldId id="475" r:id="rId65"/>
    <p:sldId id="541" r:id="rId66"/>
    <p:sldId id="542" r:id="rId67"/>
    <p:sldId id="543" r:id="rId68"/>
    <p:sldId id="533" r:id="rId69"/>
    <p:sldId id="534" r:id="rId70"/>
    <p:sldId id="535" r:id="rId71"/>
    <p:sldId id="536" r:id="rId72"/>
    <p:sldId id="537" r:id="rId73"/>
    <p:sldId id="538" r:id="rId74"/>
    <p:sldId id="539" r:id="rId75"/>
    <p:sldId id="540" r:id="rId76"/>
    <p:sldId id="478" r:id="rId77"/>
    <p:sldId id="512" r:id="rId78"/>
    <p:sldId id="515" r:id="rId79"/>
    <p:sldId id="514" r:id="rId80"/>
    <p:sldId id="480" r:id="rId81"/>
    <p:sldId id="487" r:id="rId82"/>
    <p:sldId id="377" r:id="rId83"/>
    <p:sldId id="376" r:id="rId84"/>
    <p:sldId id="500" r:id="rId85"/>
    <p:sldId id="527" r:id="rId86"/>
    <p:sldId id="331" r:id="rId87"/>
    <p:sldId id="378" r:id="rId88"/>
    <p:sldId id="418" r:id="rId89"/>
    <p:sldId id="332" r:id="rId90"/>
    <p:sldId id="493" r:id="rId91"/>
    <p:sldId id="488" r:id="rId92"/>
    <p:sldId id="489" r:id="rId93"/>
    <p:sldId id="492" r:id="rId94"/>
    <p:sldId id="494" r:id="rId95"/>
    <p:sldId id="495" r:id="rId96"/>
    <p:sldId id="496" r:id="rId97"/>
    <p:sldId id="497" r:id="rId98"/>
    <p:sldId id="501"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6" d="100"/>
          <a:sy n="116" d="100"/>
        </p:scale>
        <p:origin x="7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BB1A6A-BDF1-4EEA-BD4F-441507A9C449}" type="datetimeFigureOut">
              <a:rPr lang="en-US" smtClean="0"/>
              <a:pPr/>
              <a:t>11/13/2018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F2BC31-275F-42FF-970B-6BD975856987}" type="slidenum">
              <a:rPr lang="en-US" smtClean="0"/>
              <a:pPr/>
              <a:t>‹#›</a:t>
            </a:fld>
            <a:endParaRPr lang="en-US"/>
          </a:p>
        </p:txBody>
      </p:sp>
    </p:spTree>
    <p:extLst>
      <p:ext uri="{BB962C8B-B14F-4D97-AF65-F5344CB8AC3E}">
        <p14:creationId xmlns:p14="http://schemas.microsoft.com/office/powerpoint/2010/main" val="2800584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29BEE-8FD2-491F-AC35-E44B9C29E95C}" type="datetimeFigureOut">
              <a:rPr lang="en-US" smtClean="0"/>
              <a:pPr/>
              <a:t>11/13/2018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1F1A81-8522-42CD-B454-94D40D4305FD}" type="slidenum">
              <a:rPr lang="en-US" smtClean="0"/>
              <a:pPr/>
              <a:t>‹#›</a:t>
            </a:fld>
            <a:endParaRPr lang="en-US"/>
          </a:p>
        </p:txBody>
      </p:sp>
    </p:spTree>
    <p:extLst>
      <p:ext uri="{BB962C8B-B14F-4D97-AF65-F5344CB8AC3E}">
        <p14:creationId xmlns:p14="http://schemas.microsoft.com/office/powerpoint/2010/main" val="417988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1</a:t>
            </a:fld>
            <a:endParaRPr lang="en-US"/>
          </a:p>
        </p:txBody>
      </p:sp>
    </p:spTree>
    <p:extLst>
      <p:ext uri="{BB962C8B-B14F-4D97-AF65-F5344CB8AC3E}">
        <p14:creationId xmlns:p14="http://schemas.microsoft.com/office/powerpoint/2010/main" val="3941569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10</a:t>
            </a:fld>
            <a:endParaRPr lang="en-US"/>
          </a:p>
        </p:txBody>
      </p:sp>
    </p:spTree>
    <p:extLst>
      <p:ext uri="{BB962C8B-B14F-4D97-AF65-F5344CB8AC3E}">
        <p14:creationId xmlns:p14="http://schemas.microsoft.com/office/powerpoint/2010/main" val="2251570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11</a:t>
            </a:fld>
            <a:endParaRPr lang="en-US"/>
          </a:p>
        </p:txBody>
      </p:sp>
    </p:spTree>
    <p:extLst>
      <p:ext uri="{BB962C8B-B14F-4D97-AF65-F5344CB8AC3E}">
        <p14:creationId xmlns:p14="http://schemas.microsoft.com/office/powerpoint/2010/main" val="43763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57</a:t>
            </a:fld>
            <a:endParaRPr lang="en-US"/>
          </a:p>
        </p:txBody>
      </p:sp>
    </p:spTree>
    <p:extLst>
      <p:ext uri="{BB962C8B-B14F-4D97-AF65-F5344CB8AC3E}">
        <p14:creationId xmlns:p14="http://schemas.microsoft.com/office/powerpoint/2010/main" val="268772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69</a:t>
            </a:fld>
            <a:endParaRPr lang="en-US"/>
          </a:p>
        </p:txBody>
      </p:sp>
    </p:spTree>
    <p:extLst>
      <p:ext uri="{BB962C8B-B14F-4D97-AF65-F5344CB8AC3E}">
        <p14:creationId xmlns:p14="http://schemas.microsoft.com/office/powerpoint/2010/main" val="1335606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74</a:t>
            </a:fld>
            <a:endParaRPr lang="en-US"/>
          </a:p>
        </p:txBody>
      </p:sp>
    </p:spTree>
    <p:extLst>
      <p:ext uri="{BB962C8B-B14F-4D97-AF65-F5344CB8AC3E}">
        <p14:creationId xmlns:p14="http://schemas.microsoft.com/office/powerpoint/2010/main" val="334064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75</a:t>
            </a:fld>
            <a:endParaRPr lang="en-US"/>
          </a:p>
        </p:txBody>
      </p:sp>
    </p:spTree>
    <p:extLst>
      <p:ext uri="{BB962C8B-B14F-4D97-AF65-F5344CB8AC3E}">
        <p14:creationId xmlns:p14="http://schemas.microsoft.com/office/powerpoint/2010/main" val="56700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78</a:t>
            </a:fld>
            <a:endParaRPr lang="en-US"/>
          </a:p>
        </p:txBody>
      </p:sp>
    </p:spTree>
    <p:extLst>
      <p:ext uri="{BB962C8B-B14F-4D97-AF65-F5344CB8AC3E}">
        <p14:creationId xmlns:p14="http://schemas.microsoft.com/office/powerpoint/2010/main" val="108871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2</a:t>
            </a:fld>
            <a:endParaRPr lang="en-US"/>
          </a:p>
        </p:txBody>
      </p:sp>
    </p:spTree>
    <p:extLst>
      <p:ext uri="{BB962C8B-B14F-4D97-AF65-F5344CB8AC3E}">
        <p14:creationId xmlns:p14="http://schemas.microsoft.com/office/powerpoint/2010/main" val="333638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3</a:t>
            </a:fld>
            <a:endParaRPr lang="en-US"/>
          </a:p>
        </p:txBody>
      </p:sp>
    </p:spTree>
    <p:extLst>
      <p:ext uri="{BB962C8B-B14F-4D97-AF65-F5344CB8AC3E}">
        <p14:creationId xmlns:p14="http://schemas.microsoft.com/office/powerpoint/2010/main" val="35897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4</a:t>
            </a:fld>
            <a:endParaRPr lang="en-US"/>
          </a:p>
        </p:txBody>
      </p:sp>
    </p:spTree>
    <p:extLst>
      <p:ext uri="{BB962C8B-B14F-4D97-AF65-F5344CB8AC3E}">
        <p14:creationId xmlns:p14="http://schemas.microsoft.com/office/powerpoint/2010/main" val="119827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5</a:t>
            </a:fld>
            <a:endParaRPr lang="en-US"/>
          </a:p>
        </p:txBody>
      </p:sp>
    </p:spTree>
    <p:extLst>
      <p:ext uri="{BB962C8B-B14F-4D97-AF65-F5344CB8AC3E}">
        <p14:creationId xmlns:p14="http://schemas.microsoft.com/office/powerpoint/2010/main" val="278102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6</a:t>
            </a:fld>
            <a:endParaRPr lang="en-US"/>
          </a:p>
        </p:txBody>
      </p:sp>
    </p:spTree>
    <p:extLst>
      <p:ext uri="{BB962C8B-B14F-4D97-AF65-F5344CB8AC3E}">
        <p14:creationId xmlns:p14="http://schemas.microsoft.com/office/powerpoint/2010/main" val="61945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a:t>
            </a:fld>
            <a:endParaRPr lang="en-US"/>
          </a:p>
        </p:txBody>
      </p:sp>
    </p:spTree>
    <p:extLst>
      <p:ext uri="{BB962C8B-B14F-4D97-AF65-F5344CB8AC3E}">
        <p14:creationId xmlns:p14="http://schemas.microsoft.com/office/powerpoint/2010/main" val="87916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8</a:t>
            </a:fld>
            <a:endParaRPr lang="en-US"/>
          </a:p>
        </p:txBody>
      </p:sp>
    </p:spTree>
    <p:extLst>
      <p:ext uri="{BB962C8B-B14F-4D97-AF65-F5344CB8AC3E}">
        <p14:creationId xmlns:p14="http://schemas.microsoft.com/office/powerpoint/2010/main" val="241352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9</a:t>
            </a:fld>
            <a:endParaRPr lang="en-US"/>
          </a:p>
        </p:txBody>
      </p:sp>
    </p:spTree>
    <p:extLst>
      <p:ext uri="{BB962C8B-B14F-4D97-AF65-F5344CB8AC3E}">
        <p14:creationId xmlns:p14="http://schemas.microsoft.com/office/powerpoint/2010/main" val="254249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E30284-15FB-4232-8229-DC2132CBA2ED}" type="datetime1">
              <a:rPr lang="en-US" smtClean="0"/>
              <a:t>11/13/2018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Slide Number Placeholder 5"/>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081DCA-C9F7-453F-ADAC-FED64B587C50}" type="datetime1">
              <a:rPr lang="en-US" smtClean="0"/>
              <a:t>11/13/2018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Slide Number Placeholder 5"/>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48587-9663-4931-9604-94D9C2C640B8}" type="datetime1">
              <a:rPr lang="en-US" smtClean="0"/>
              <a:t>11/13/2018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Slide Number Placeholder 5"/>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2CC9F1A-DAF4-4CCF-B5E8-00E12F561D96}" type="datetime1">
              <a:rPr lang="en-US" smtClean="0"/>
              <a:t>11/13/2018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CAM8302E  F2018 Week 11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A2C97F-264C-4188-8E28-994F3A60750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71D0087-6E87-4133-9C17-1D03818903A4}" type="datetime1">
              <a:rPr lang="en-US" smtClean="0"/>
              <a:t>11/13/2018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CAM8302E  F2018 Week 11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BCF783-0C8C-4CDF-8F71-EEB5B585BF3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7CBD0-E309-4D05-8401-0C1CE37F38D1}" type="datetime1">
              <a:rPr lang="en-US" smtClean="0"/>
              <a:t>11/13/2018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Slide Number Placeholder 5"/>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F0C265-E982-4937-BD64-E642CC7620E0}" type="datetime1">
              <a:rPr lang="en-US" smtClean="0"/>
              <a:t>11/13/2018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Slide Number Placeholder 5"/>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F93D0-9EC7-453F-918D-377648594190}" type="datetime1">
              <a:rPr lang="en-US" smtClean="0"/>
              <a:t>11/13/2018</a:t>
            </a:fld>
            <a:endParaRPr lang="en-US"/>
          </a:p>
        </p:txBody>
      </p:sp>
      <p:sp>
        <p:nvSpPr>
          <p:cNvPr id="6" name="Footer Placeholder 5"/>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FC70C-F44C-477B-83EE-D3BBE3AF05FA}" type="datetime1">
              <a:rPr lang="en-US" smtClean="0"/>
              <a:t>11/13/2018</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a:p>
        </p:txBody>
      </p:sp>
      <p:sp>
        <p:nvSpPr>
          <p:cNvPr id="9" name="Slide Number Placeholder 8"/>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856E13-CC88-4C75-B1E3-B4D4A76B72CB}" type="datetime1">
              <a:rPr lang="en-US" smtClean="0"/>
              <a:t>11/13/2018</a:t>
            </a:fld>
            <a:endParaRPr lang="en-US"/>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1E90-B4F6-45AB-91DC-F7FBE996890E}" type="datetime1">
              <a:rPr lang="en-US" smtClean="0"/>
              <a:t>11/13/2018</a:t>
            </a:fld>
            <a:endParaRPr lang="en-US"/>
          </a:p>
        </p:txBody>
      </p:sp>
      <p:sp>
        <p:nvSpPr>
          <p:cNvPr id="3" name="Footer Placeholder 2"/>
          <p:cNvSpPr>
            <a:spLocks noGrp="1"/>
          </p:cNvSpPr>
          <p:nvPr>
            <p:ph type="ftr" sz="quarter" idx="11"/>
          </p:nvPr>
        </p:nvSpPr>
        <p:spPr/>
        <p:txBody>
          <a:bodyPr/>
          <a:lstStyle/>
          <a:p>
            <a:r>
              <a:rPr lang="en-US" smtClean="0"/>
              <a:t>CAM8302E  F2018 Week 11</a:t>
            </a:r>
            <a:endParaRPr lang="en-US"/>
          </a:p>
        </p:txBody>
      </p:sp>
      <p:sp>
        <p:nvSpPr>
          <p:cNvPr id="4" name="Slide Number Placeholder 3"/>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9AF28A-C1BC-4D23-81B2-08B69B541BF4}" type="datetime1">
              <a:rPr lang="en-US" smtClean="0"/>
              <a:t>11/13/2018</a:t>
            </a:fld>
            <a:endParaRPr lang="en-US"/>
          </a:p>
        </p:txBody>
      </p:sp>
      <p:sp>
        <p:nvSpPr>
          <p:cNvPr id="6" name="Footer Placeholder 5"/>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46EE1-03E4-4229-96A7-C8C8BE1F7604}" type="datetime1">
              <a:rPr lang="en-US" smtClean="0"/>
              <a:t>11/13/2018</a:t>
            </a:fld>
            <a:endParaRPr lang="en-US"/>
          </a:p>
        </p:txBody>
      </p:sp>
      <p:sp>
        <p:nvSpPr>
          <p:cNvPr id="6" name="Footer Placeholder 5"/>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E171A-6682-4A14-A123-7AC01624C7D6}" type="datetime1">
              <a:rPr lang="en-US" smtClean="0"/>
              <a:t>11/13/2018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CAM8302E  F2018 Week 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88EEA-209C-4598-B68F-AE8C8CE50C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TWMai3oirnM" TargetMode="External"/><Relationship Id="rId2" Type="http://schemas.openxmlformats.org/officeDocument/2006/relationships/hyperlink" Target="https://www.youtube.com/watch?v=vxxnPJBxG3M" TargetMode="External"/><Relationship Id="rId1" Type="http://schemas.openxmlformats.org/officeDocument/2006/relationships/slideLayout" Target="../slideLayouts/slideLayout2.xml"/><Relationship Id="rId5" Type="http://schemas.openxmlformats.org/officeDocument/2006/relationships/hyperlink" Target="http://howtomechatronics.com/projects/diy-vending-machine-arduino-based-mechatronics-project/" TargetMode="External"/><Relationship Id="rId4" Type="http://schemas.openxmlformats.org/officeDocument/2006/relationships/hyperlink" Target="https://www.youtube.com/watch?v=KbDPgxHpgA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Hdz3c6KLrg" TargetMode="External"/><Relationship Id="rId7" Type="http://schemas.openxmlformats.org/officeDocument/2006/relationships/hyperlink" Target="https://www.youtube.com/watch?v=eyqwLiowZiU" TargetMode="External"/><Relationship Id="rId2" Type="http://schemas.openxmlformats.org/officeDocument/2006/relationships/hyperlink" Target="https://www.youtube.com/watch?v=vxxnPJBxG3M" TargetMode="External"/><Relationship Id="rId1" Type="http://schemas.openxmlformats.org/officeDocument/2006/relationships/slideLayout" Target="../slideLayouts/slideLayout2.xml"/><Relationship Id="rId6" Type="http://schemas.openxmlformats.org/officeDocument/2006/relationships/hyperlink" Target="https://www.youtube.com/watch?v=dmk6zIkj7WM" TargetMode="External"/><Relationship Id="rId5" Type="http://schemas.openxmlformats.org/officeDocument/2006/relationships/hyperlink" Target="https://www.youtube.com/watch?v=blJxz28HuQI" TargetMode="External"/><Relationship Id="rId4" Type="http://schemas.openxmlformats.org/officeDocument/2006/relationships/hyperlink" Target="https://www.youtube.com/watch?v=t-3VnLadIb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80.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79.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4.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4" name="Picture 3"/>
          <p:cNvPicPr>
            <a:picLocks noChangeAspect="1"/>
          </p:cNvPicPr>
          <p:nvPr/>
        </p:nvPicPr>
        <p:blipFill>
          <a:blip r:embed="rId3"/>
          <a:stretch>
            <a:fillRect/>
          </a:stretch>
        </p:blipFill>
        <p:spPr>
          <a:xfrm>
            <a:off x="819150" y="483587"/>
            <a:ext cx="6809088" cy="50981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10</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3" name="Picture 2"/>
          <p:cNvPicPr>
            <a:picLocks noChangeAspect="1"/>
          </p:cNvPicPr>
          <p:nvPr/>
        </p:nvPicPr>
        <p:blipFill>
          <a:blip r:embed="rId3"/>
          <a:stretch>
            <a:fillRect/>
          </a:stretch>
        </p:blipFill>
        <p:spPr>
          <a:xfrm>
            <a:off x="584886" y="795593"/>
            <a:ext cx="7915771" cy="4402483"/>
          </a:xfrm>
          <a:prstGeom prst="rect">
            <a:avLst/>
          </a:prstGeom>
        </p:spPr>
      </p:pic>
    </p:spTree>
    <p:extLst>
      <p:ext uri="{BB962C8B-B14F-4D97-AF65-F5344CB8AC3E}">
        <p14:creationId xmlns:p14="http://schemas.microsoft.com/office/powerpoint/2010/main" val="4092200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11</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sp>
        <p:nvSpPr>
          <p:cNvPr id="1028" name="WordArt 4"/>
          <p:cNvSpPr>
            <a:spLocks noChangeArrowheads="1" noChangeShapeType="1" noTextEdit="1"/>
          </p:cNvSpPr>
          <p:nvPr/>
        </p:nvSpPr>
        <p:spPr bwMode="auto">
          <a:xfrm>
            <a:off x="2220995" y="4936874"/>
            <a:ext cx="4253176" cy="72744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CAM8302E     Fall </a:t>
            </a:r>
            <a:r>
              <a:rPr lang="en-US"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2018</a:t>
            </a:r>
            <a:endParaRPr lang="en-US"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14" name="Rectangle 13"/>
          <p:cNvSpPr/>
          <p:nvPr/>
        </p:nvSpPr>
        <p:spPr>
          <a:xfrm>
            <a:off x="372863" y="1855432"/>
            <a:ext cx="8202966" cy="2800767"/>
          </a:xfrm>
          <a:prstGeom prst="rect">
            <a:avLst/>
          </a:prstGeom>
          <a:noFill/>
        </p:spPr>
        <p:txBody>
          <a:bodyPr wrap="square" lIns="91440" tIns="45720" rIns="91440" bIns="45720">
            <a:spAutoFit/>
          </a:bodyPr>
          <a:lstStyle/>
          <a:p>
            <a:pPr algn="ct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Class </a:t>
            </a:r>
            <a:r>
              <a:rPr lang="en-US" sz="4400" b="1" cap="none" spc="0"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Notes:</a:t>
            </a:r>
          </a:p>
          <a:p>
            <a:pPr algn="ctr"/>
            <a:endParaRPr lang="en-US" sz="4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ct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DC Stepper and Servo Motor Controls</a:t>
            </a:r>
            <a:endParaRPr lang="en-US" sz="4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49" y="296508"/>
            <a:ext cx="3684491" cy="1010404"/>
          </a:xfrm>
          <a:prstGeom prst="rect">
            <a:avLst/>
          </a:prstGeom>
        </p:spPr>
      </p:pic>
    </p:spTree>
    <p:extLst>
      <p:ext uri="{BB962C8B-B14F-4D97-AF65-F5344CB8AC3E}">
        <p14:creationId xmlns:p14="http://schemas.microsoft.com/office/powerpoint/2010/main" val="4235321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12</a:t>
            </a:fld>
            <a:endParaRPr lang="en-US"/>
          </a:p>
        </p:txBody>
      </p:sp>
      <p:sp>
        <p:nvSpPr>
          <p:cNvPr id="2" name="TextBox 1"/>
          <p:cNvSpPr txBox="1"/>
          <p:nvPr/>
        </p:nvSpPr>
        <p:spPr>
          <a:xfrm>
            <a:off x="650789" y="494269"/>
            <a:ext cx="8036011" cy="4801314"/>
          </a:xfrm>
          <a:prstGeom prst="rect">
            <a:avLst/>
          </a:prstGeom>
          <a:noFill/>
        </p:spPr>
        <p:txBody>
          <a:bodyPr wrap="square" rtlCol="0">
            <a:spAutoFit/>
          </a:bodyPr>
          <a:lstStyle/>
          <a:p>
            <a:r>
              <a:rPr lang="en-US" dirty="0" smtClean="0"/>
              <a:t>Slide Index (Total 62 slides):</a:t>
            </a:r>
          </a:p>
          <a:p>
            <a:endParaRPr lang="en-US" dirty="0"/>
          </a:p>
          <a:p>
            <a:r>
              <a:rPr lang="en-US" dirty="0"/>
              <a:t>3</a:t>
            </a:r>
            <a:r>
              <a:rPr lang="en-US" dirty="0" smtClean="0"/>
              <a:t>:        	Dc motor types – brushed, brushless and stepper.</a:t>
            </a:r>
          </a:p>
          <a:p>
            <a:r>
              <a:rPr lang="en-US" dirty="0" smtClean="0"/>
              <a:t>4:        	Basic servo description.</a:t>
            </a:r>
          </a:p>
          <a:p>
            <a:r>
              <a:rPr lang="en-US" dirty="0" smtClean="0"/>
              <a:t>5-14:  	Basic stepper motor information</a:t>
            </a:r>
          </a:p>
          <a:p>
            <a:r>
              <a:rPr lang="en-US" dirty="0" smtClean="0"/>
              <a:t>15-16:	Bipolar stepper motors</a:t>
            </a:r>
          </a:p>
          <a:p>
            <a:r>
              <a:rPr lang="en-US" dirty="0" smtClean="0"/>
              <a:t>17-18: 	Unipolar stepper motors</a:t>
            </a:r>
          </a:p>
          <a:p>
            <a:r>
              <a:rPr lang="en-US" dirty="0" smtClean="0"/>
              <a:t>19-20:	Unipolar and bipolar stepper windings</a:t>
            </a:r>
          </a:p>
          <a:p>
            <a:r>
              <a:rPr lang="en-US" dirty="0" smtClean="0"/>
              <a:t>21:	Stepper applications</a:t>
            </a:r>
          </a:p>
          <a:p>
            <a:r>
              <a:rPr lang="en-US" dirty="0" smtClean="0"/>
              <a:t>22-32:	Unipolar drive</a:t>
            </a:r>
          </a:p>
          <a:p>
            <a:r>
              <a:rPr lang="en-US" dirty="0" smtClean="0"/>
              <a:t>33-34:	For loop, Arduino software for unipolar motors.</a:t>
            </a:r>
          </a:p>
          <a:p>
            <a:r>
              <a:rPr lang="en-US" dirty="0" smtClean="0"/>
              <a:t>35-45:	Bipolar stepper motor drive</a:t>
            </a:r>
          </a:p>
          <a:p>
            <a:r>
              <a:rPr lang="en-US" dirty="0" smtClean="0"/>
              <a:t>46-48:	Inductive protective circuits snubbers, and diode protection</a:t>
            </a:r>
          </a:p>
          <a:p>
            <a:r>
              <a:rPr lang="en-US" dirty="0" smtClean="0"/>
              <a:t>49-61:	 Servo motors and drive circuits</a:t>
            </a:r>
          </a:p>
          <a:p>
            <a:endParaRPr lang="en-US" dirty="0"/>
          </a:p>
          <a:p>
            <a:endParaRPr lang="en-US" dirty="0" smtClean="0"/>
          </a:p>
          <a:p>
            <a:endParaRPr lang="en-US" dirty="0"/>
          </a:p>
        </p:txBody>
      </p:sp>
    </p:spTree>
    <p:extLst>
      <p:ext uri="{BB962C8B-B14F-4D97-AF65-F5344CB8AC3E}">
        <p14:creationId xmlns:p14="http://schemas.microsoft.com/office/powerpoint/2010/main" val="3459523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13</a:t>
            </a:fld>
            <a:endParaRPr lang="en-US"/>
          </a:p>
        </p:txBody>
      </p:sp>
      <p:pic>
        <p:nvPicPr>
          <p:cNvPr id="4" name="Picture 3"/>
          <p:cNvPicPr/>
          <p:nvPr/>
        </p:nvPicPr>
        <p:blipFill>
          <a:blip r:embed="rId2"/>
          <a:stretch>
            <a:fillRect/>
          </a:stretch>
        </p:blipFill>
        <p:spPr>
          <a:xfrm>
            <a:off x="343592" y="0"/>
            <a:ext cx="8218517" cy="6356350"/>
          </a:xfrm>
          <a:prstGeom prst="rect">
            <a:avLst/>
          </a:prstGeom>
        </p:spPr>
      </p:pic>
    </p:spTree>
    <p:extLst>
      <p:ext uri="{BB962C8B-B14F-4D97-AF65-F5344CB8AC3E}">
        <p14:creationId xmlns:p14="http://schemas.microsoft.com/office/powerpoint/2010/main" val="2021396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17412" name="Rectangle 5"/>
          <p:cNvSpPr>
            <a:spLocks noGrp="1" noChangeArrowheads="1"/>
          </p:cNvSpPr>
          <p:nvPr>
            <p:ph type="body" sz="half" idx="1"/>
          </p:nvPr>
        </p:nvSpPr>
        <p:spPr>
          <a:xfrm>
            <a:off x="407773" y="1335530"/>
            <a:ext cx="4038600" cy="4525963"/>
          </a:xfrm>
        </p:spPr>
        <p:txBody>
          <a:bodyPr>
            <a:normAutofit fontScale="85000" lnSpcReduction="10000"/>
          </a:bodyPr>
          <a:lstStyle/>
          <a:p>
            <a:pPr marL="0" indent="0" eaLnBrk="1" hangingPunct="1">
              <a:buNone/>
            </a:pPr>
            <a:r>
              <a:rPr lang="en-US" sz="2800" dirty="0" smtClean="0">
                <a:latin typeface="Calibri" panose="020F0502020204030204" pitchFamily="34" charset="0"/>
              </a:rPr>
              <a:t>A stepping motor is a motor which has the capability </a:t>
            </a:r>
            <a:r>
              <a:rPr lang="en-US" sz="2800" dirty="0" smtClean="0">
                <a:latin typeface="Calibri" panose="020F0502020204030204" pitchFamily="34" charset="0"/>
              </a:rPr>
              <a:t>of:</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 </a:t>
            </a:r>
            <a:r>
              <a:rPr lang="en-US" sz="2800" dirty="0" smtClean="0">
                <a:solidFill>
                  <a:srgbClr val="FF0000"/>
                </a:solidFill>
                <a:latin typeface="Calibri" panose="020F0502020204030204" pitchFamily="34" charset="0"/>
              </a:rPr>
              <a:t>rotating in either </a:t>
            </a:r>
            <a:r>
              <a:rPr lang="en-US" sz="2800" dirty="0" smtClean="0">
                <a:solidFill>
                  <a:srgbClr val="FF0000"/>
                </a:solidFill>
                <a:latin typeface="Calibri" panose="020F0502020204030204" pitchFamily="34" charset="0"/>
              </a:rPr>
              <a:t>direction</a:t>
            </a:r>
          </a:p>
          <a:p>
            <a:pPr eaLnBrk="1" hangingPunct="1"/>
            <a:r>
              <a:rPr lang="en-US" sz="2800" dirty="0" smtClean="0">
                <a:solidFill>
                  <a:srgbClr val="FF0000"/>
                </a:solidFill>
                <a:latin typeface="Calibri" panose="020F0502020204030204" pitchFamily="34" charset="0"/>
              </a:rPr>
              <a:t>starting </a:t>
            </a:r>
            <a:r>
              <a:rPr lang="en-US" sz="2800" dirty="0" smtClean="0">
                <a:solidFill>
                  <a:srgbClr val="FF0000"/>
                </a:solidFill>
                <a:latin typeface="Calibri" panose="020F0502020204030204" pitchFamily="34" charset="0"/>
              </a:rPr>
              <a:t>or stopping in various </a:t>
            </a:r>
            <a:r>
              <a:rPr lang="en-US" sz="2800" dirty="0" smtClean="0">
                <a:solidFill>
                  <a:srgbClr val="FF0000"/>
                </a:solidFill>
                <a:latin typeface="Calibri" panose="020F0502020204030204" pitchFamily="34" charset="0"/>
              </a:rPr>
              <a:t>positions</a:t>
            </a:r>
          </a:p>
          <a:p>
            <a:pPr eaLnBrk="1" hangingPunct="1"/>
            <a:r>
              <a:rPr lang="en-US" sz="2800" dirty="0" smtClean="0">
                <a:solidFill>
                  <a:srgbClr val="FF0000"/>
                </a:solidFill>
                <a:latin typeface="Calibri" panose="020F0502020204030204" pitchFamily="34" charset="0"/>
              </a:rPr>
              <a:t>moving </a:t>
            </a:r>
            <a:r>
              <a:rPr lang="en-US" sz="2800" dirty="0" smtClean="0">
                <a:solidFill>
                  <a:srgbClr val="FF0000"/>
                </a:solidFill>
                <a:latin typeface="Calibri" panose="020F0502020204030204" pitchFamily="34" charset="0"/>
              </a:rPr>
              <a:t>the rotor in precise angular increments for each step </a:t>
            </a:r>
            <a:r>
              <a:rPr lang="en-US" sz="2800" dirty="0" smtClean="0">
                <a:solidFill>
                  <a:srgbClr val="FF0000"/>
                </a:solidFill>
                <a:latin typeface="Calibri" panose="020F0502020204030204" pitchFamily="34" charset="0"/>
              </a:rPr>
              <a:t>applied</a:t>
            </a:r>
          </a:p>
          <a:p>
            <a:pPr eaLnBrk="1" hangingPunct="1"/>
            <a:r>
              <a:rPr lang="en-US" sz="2800" dirty="0" smtClean="0">
                <a:solidFill>
                  <a:srgbClr val="FF0000"/>
                </a:solidFill>
                <a:latin typeface="Calibri" panose="020F0502020204030204" pitchFamily="34" charset="0"/>
              </a:rPr>
              <a:t>the </a:t>
            </a:r>
            <a:r>
              <a:rPr lang="en-US" sz="2800" dirty="0" smtClean="0">
                <a:solidFill>
                  <a:srgbClr val="FF0000"/>
                </a:solidFill>
                <a:latin typeface="Calibri" panose="020F0502020204030204" pitchFamily="34" charset="0"/>
              </a:rPr>
              <a:t>motor can be stopped so that is not easily rotated (holding torque).</a:t>
            </a:r>
          </a:p>
        </p:txBody>
      </p:sp>
      <p:pic>
        <p:nvPicPr>
          <p:cNvPr id="17413" name="Picture 7" descr="servo motors"/>
          <p:cNvPicPr>
            <a:picLocks noGrp="1" noChangeAspect="1" noChangeArrowheads="1"/>
          </p:cNvPicPr>
          <p:nvPr>
            <p:ph sz="half" idx="2"/>
          </p:nvPr>
        </p:nvPicPr>
        <p:blipFill>
          <a:blip r:embed="rId2" cstate="print"/>
          <a:srcRect/>
          <a:stretch>
            <a:fillRect/>
          </a:stretch>
        </p:blipFill>
        <p:spPr>
          <a:xfrm>
            <a:off x="4663376" y="1333471"/>
            <a:ext cx="3187283" cy="2450746"/>
          </a:xfrm>
          <a:noFill/>
        </p:spPr>
      </p:pic>
      <p:sp>
        <p:nvSpPr>
          <p:cNvPr id="7" name="Rectangle 6"/>
          <p:cNvSpPr/>
          <p:nvPr/>
        </p:nvSpPr>
        <p:spPr>
          <a:xfrm>
            <a:off x="2237659" y="349448"/>
            <a:ext cx="4417428" cy="923330"/>
          </a:xfrm>
          <a:prstGeom prst="rect">
            <a:avLst/>
          </a:prstGeom>
          <a:noFill/>
          <a:ln>
            <a:noFill/>
          </a:ln>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14</a:t>
            </a:fld>
            <a:endParaRPr lang="en-US"/>
          </a:p>
        </p:txBody>
      </p:sp>
      <p:pic>
        <p:nvPicPr>
          <p:cNvPr id="9" name="Picture 8"/>
          <p:cNvPicPr>
            <a:picLocks noChangeAspect="1"/>
          </p:cNvPicPr>
          <p:nvPr/>
        </p:nvPicPr>
        <p:blipFill>
          <a:blip r:embed="rId3"/>
          <a:stretch>
            <a:fillRect/>
          </a:stretch>
        </p:blipFill>
        <p:spPr>
          <a:xfrm>
            <a:off x="4663376" y="3905604"/>
            <a:ext cx="2772062" cy="1856948"/>
          </a:xfrm>
          <a:prstGeom prst="rect">
            <a:avLst/>
          </a:prstGeom>
        </p:spPr>
      </p:pic>
    </p:spTree>
    <p:extLst>
      <p:ext uri="{BB962C8B-B14F-4D97-AF65-F5344CB8AC3E}">
        <p14:creationId xmlns:p14="http://schemas.microsoft.com/office/powerpoint/2010/main" val="1001687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15</a:t>
            </a:fld>
            <a:endParaRPr lang="en-US"/>
          </a:p>
        </p:txBody>
      </p:sp>
      <p:sp>
        <p:nvSpPr>
          <p:cNvPr id="2" name="Rectangle 1"/>
          <p:cNvSpPr/>
          <p:nvPr/>
        </p:nvSpPr>
        <p:spPr>
          <a:xfrm>
            <a:off x="838199" y="931046"/>
            <a:ext cx="6238103" cy="3139321"/>
          </a:xfrm>
          <a:prstGeom prst="rect">
            <a:avLst/>
          </a:prstGeom>
        </p:spPr>
        <p:txBody>
          <a:bodyPr wrap="square">
            <a:spAutoFit/>
          </a:bodyPr>
          <a:lstStyle/>
          <a:p>
            <a:r>
              <a:rPr lang="en-US" dirty="0">
                <a:hlinkClick r:id="rId2"/>
              </a:rPr>
              <a:t>https://</a:t>
            </a:r>
            <a:r>
              <a:rPr lang="en-US" dirty="0" smtClean="0">
                <a:hlinkClick r:id="rId2"/>
              </a:rPr>
              <a:t>www.youtube.com/watch?v=vxxnPJBxG3M</a:t>
            </a:r>
            <a:endParaRPr lang="en-US" dirty="0" smtClean="0"/>
          </a:p>
          <a:p>
            <a:endParaRPr lang="en-US" dirty="0"/>
          </a:p>
          <a:p>
            <a:endParaRPr lang="en-US" dirty="0" smtClean="0"/>
          </a:p>
          <a:p>
            <a:endParaRPr lang="en-US" dirty="0" smtClean="0"/>
          </a:p>
          <a:p>
            <a:r>
              <a:rPr lang="en-US" dirty="0">
                <a:hlinkClick r:id="rId3"/>
              </a:rPr>
              <a:t>https://</a:t>
            </a:r>
            <a:r>
              <a:rPr lang="en-US" dirty="0" smtClean="0">
                <a:hlinkClick r:id="rId3"/>
              </a:rPr>
              <a:t>www.youtube.com/watch?v=TWMai3oirnM</a:t>
            </a:r>
            <a:endParaRPr lang="en-US" dirty="0" smtClean="0"/>
          </a:p>
          <a:p>
            <a:endParaRPr lang="en-US" dirty="0"/>
          </a:p>
          <a:p>
            <a:endParaRPr lang="en-US" dirty="0" smtClean="0"/>
          </a:p>
          <a:p>
            <a:endParaRPr lang="en-US" dirty="0"/>
          </a:p>
          <a:p>
            <a:endParaRPr lang="en-US" dirty="0" smtClean="0"/>
          </a:p>
          <a:p>
            <a:r>
              <a:rPr lang="en-US" dirty="0">
                <a:hlinkClick r:id="rId4"/>
              </a:rPr>
              <a:t>https://</a:t>
            </a:r>
            <a:r>
              <a:rPr lang="en-US" dirty="0" smtClean="0">
                <a:hlinkClick r:id="rId4"/>
              </a:rPr>
              <a:t>www.youtube.com/watch?v=KbDPgxHpgAA</a:t>
            </a:r>
            <a:endParaRPr lang="en-US" dirty="0" smtClean="0"/>
          </a:p>
          <a:p>
            <a:endParaRPr lang="en-US" dirty="0"/>
          </a:p>
        </p:txBody>
      </p:sp>
      <p:sp>
        <p:nvSpPr>
          <p:cNvPr id="3" name="TextBox 2"/>
          <p:cNvSpPr txBox="1"/>
          <p:nvPr/>
        </p:nvSpPr>
        <p:spPr>
          <a:xfrm>
            <a:off x="6040395" y="977212"/>
            <a:ext cx="2150075" cy="276999"/>
          </a:xfrm>
          <a:prstGeom prst="rect">
            <a:avLst/>
          </a:prstGeom>
          <a:noFill/>
        </p:spPr>
        <p:txBody>
          <a:bodyPr wrap="square" rtlCol="0">
            <a:spAutoFit/>
          </a:bodyPr>
          <a:lstStyle/>
          <a:p>
            <a:r>
              <a:rPr lang="en-US" sz="1200" dirty="0" smtClean="0"/>
              <a:t>Microchip Stepper Motors</a:t>
            </a:r>
            <a:endParaRPr lang="en-US" sz="1200" dirty="0"/>
          </a:p>
        </p:txBody>
      </p:sp>
      <p:sp>
        <p:nvSpPr>
          <p:cNvPr id="8" name="TextBox 7"/>
          <p:cNvSpPr txBox="1"/>
          <p:nvPr/>
        </p:nvSpPr>
        <p:spPr>
          <a:xfrm>
            <a:off x="6019800" y="2064606"/>
            <a:ext cx="2150075" cy="276999"/>
          </a:xfrm>
          <a:prstGeom prst="rect">
            <a:avLst/>
          </a:prstGeom>
          <a:noFill/>
        </p:spPr>
        <p:txBody>
          <a:bodyPr wrap="square" rtlCol="0">
            <a:spAutoFit/>
          </a:bodyPr>
          <a:lstStyle/>
          <a:p>
            <a:r>
              <a:rPr lang="en-US" sz="1200" dirty="0" smtClean="0"/>
              <a:t>How To Mechatronics</a:t>
            </a:r>
            <a:endParaRPr lang="en-US" sz="1200" dirty="0"/>
          </a:p>
        </p:txBody>
      </p:sp>
      <p:sp>
        <p:nvSpPr>
          <p:cNvPr id="9" name="TextBox 8"/>
          <p:cNvSpPr txBox="1"/>
          <p:nvPr/>
        </p:nvSpPr>
        <p:spPr>
          <a:xfrm>
            <a:off x="6019799" y="3475165"/>
            <a:ext cx="2150075" cy="276999"/>
          </a:xfrm>
          <a:prstGeom prst="rect">
            <a:avLst/>
          </a:prstGeom>
          <a:noFill/>
        </p:spPr>
        <p:txBody>
          <a:bodyPr wrap="square" rtlCol="0">
            <a:spAutoFit/>
          </a:bodyPr>
          <a:lstStyle/>
          <a:p>
            <a:r>
              <a:rPr lang="en-US" sz="1200" dirty="0" smtClean="0"/>
              <a:t>Stepper with Arduino</a:t>
            </a:r>
            <a:endParaRPr lang="en-US" sz="1200" dirty="0"/>
          </a:p>
        </p:txBody>
      </p:sp>
      <p:sp>
        <p:nvSpPr>
          <p:cNvPr id="4" name="Rectangle 3"/>
          <p:cNvSpPr/>
          <p:nvPr/>
        </p:nvSpPr>
        <p:spPr>
          <a:xfrm>
            <a:off x="838200" y="4392481"/>
            <a:ext cx="4572000" cy="1200329"/>
          </a:xfrm>
          <a:prstGeom prst="rect">
            <a:avLst/>
          </a:prstGeom>
        </p:spPr>
        <p:txBody>
          <a:bodyPr>
            <a:spAutoFit/>
          </a:bodyPr>
          <a:lstStyle/>
          <a:p>
            <a:r>
              <a:rPr lang="en-US" dirty="0">
                <a:hlinkClick r:id="rId5"/>
              </a:rPr>
              <a:t>http://howtomechatronics.com/projects/diy-vending-machine-arduino-based-mechatronics-project</a:t>
            </a:r>
            <a:r>
              <a:rPr lang="en-US" dirty="0" smtClean="0">
                <a:hlinkClick r:id="rId5"/>
              </a:rPr>
              <a:t>/</a:t>
            </a:r>
            <a:endParaRPr lang="en-US" dirty="0" smtClean="0"/>
          </a:p>
          <a:p>
            <a:endParaRPr lang="en-US" dirty="0"/>
          </a:p>
        </p:txBody>
      </p:sp>
      <p:sp>
        <p:nvSpPr>
          <p:cNvPr id="11" name="TextBox 10"/>
          <p:cNvSpPr txBox="1"/>
          <p:nvPr/>
        </p:nvSpPr>
        <p:spPr>
          <a:xfrm>
            <a:off x="5739712" y="4880762"/>
            <a:ext cx="2150075" cy="276999"/>
          </a:xfrm>
          <a:prstGeom prst="rect">
            <a:avLst/>
          </a:prstGeom>
          <a:noFill/>
        </p:spPr>
        <p:txBody>
          <a:bodyPr wrap="square" rtlCol="0">
            <a:spAutoFit/>
          </a:bodyPr>
          <a:lstStyle/>
          <a:p>
            <a:r>
              <a:rPr lang="en-US" sz="1200" dirty="0" smtClean="0"/>
              <a:t>Vending Machine</a:t>
            </a:r>
            <a:endParaRPr lang="en-US" sz="1200" dirty="0"/>
          </a:p>
        </p:txBody>
      </p:sp>
      <p:sp>
        <p:nvSpPr>
          <p:cNvPr id="12" name="TextBox 11"/>
          <p:cNvSpPr txBox="1"/>
          <p:nvPr/>
        </p:nvSpPr>
        <p:spPr>
          <a:xfrm>
            <a:off x="5739711" y="4489088"/>
            <a:ext cx="2150075" cy="276999"/>
          </a:xfrm>
          <a:prstGeom prst="rect">
            <a:avLst/>
          </a:prstGeom>
          <a:noFill/>
        </p:spPr>
        <p:txBody>
          <a:bodyPr wrap="square" rtlCol="0">
            <a:spAutoFit/>
          </a:bodyPr>
          <a:lstStyle/>
          <a:p>
            <a:r>
              <a:rPr lang="en-US" sz="1200" dirty="0" smtClean="0"/>
              <a:t>How To Mechatronics</a:t>
            </a:r>
            <a:endParaRPr lang="en-US" sz="1200" dirty="0"/>
          </a:p>
        </p:txBody>
      </p:sp>
    </p:spTree>
    <p:extLst>
      <p:ext uri="{BB962C8B-B14F-4D97-AF65-F5344CB8AC3E}">
        <p14:creationId xmlns:p14="http://schemas.microsoft.com/office/powerpoint/2010/main" val="3839518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pic>
        <p:nvPicPr>
          <p:cNvPr id="17413" name="Picture 7" descr="servo motors"/>
          <p:cNvPicPr>
            <a:picLocks noGrp="1" noChangeAspect="1" noChangeArrowheads="1"/>
          </p:cNvPicPr>
          <p:nvPr>
            <p:ph sz="half" idx="2"/>
          </p:nvPr>
        </p:nvPicPr>
        <p:blipFill>
          <a:blip r:embed="rId2" cstate="print"/>
          <a:srcRect/>
          <a:stretch>
            <a:fillRect/>
          </a:stretch>
        </p:blipFill>
        <p:spPr>
          <a:xfrm>
            <a:off x="307440" y="1776206"/>
            <a:ext cx="3663669" cy="2817045"/>
          </a:xfrm>
          <a:noFill/>
        </p:spPr>
      </p:pic>
      <p:sp>
        <p:nvSpPr>
          <p:cNvPr id="7" name="Rectangle 6"/>
          <p:cNvSpPr/>
          <p:nvPr/>
        </p:nvSpPr>
        <p:spPr>
          <a:xfrm>
            <a:off x="866147" y="668210"/>
            <a:ext cx="6649078" cy="1107996"/>
          </a:xfrm>
          <a:prstGeom prst="rect">
            <a:avLst/>
          </a:prstGeom>
          <a:noFill/>
        </p:spPr>
        <p:txBody>
          <a:bodyPr wrap="squar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Motors</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16</a:t>
            </a:fld>
            <a:endParaRPr lang="en-US"/>
          </a:p>
        </p:txBody>
      </p:sp>
      <p:pic>
        <p:nvPicPr>
          <p:cNvPr id="10242" name="Picture 2" descr="http://music.columbia.edu/~douglas/classes/motor_mania/ste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008" y="1779043"/>
            <a:ext cx="3918433" cy="29388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594" y="4717869"/>
            <a:ext cx="1911380" cy="181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784487" y="5292671"/>
            <a:ext cx="4392862" cy="923330"/>
          </a:xfrm>
          <a:prstGeom prst="rect">
            <a:avLst/>
          </a:prstGeom>
        </p:spPr>
        <p:txBody>
          <a:bodyPr wrap="square">
            <a:spAutoFit/>
          </a:bodyPr>
          <a:lstStyle/>
          <a:p>
            <a:r>
              <a:rPr lang="en-US" dirty="0" smtClean="0">
                <a:solidFill>
                  <a:srgbClr val="FF0000"/>
                </a:solidFill>
                <a:latin typeface="Calibri" panose="020F0502020204030204" pitchFamily="34" charset="0"/>
              </a:rPr>
              <a:t>Permanent Magnet   Unipolar Stepper Motor</a:t>
            </a:r>
          </a:p>
          <a:p>
            <a:r>
              <a:rPr lang="en-US" dirty="0" smtClean="0">
                <a:solidFill>
                  <a:srgbClr val="FF0000"/>
                </a:solidFill>
                <a:latin typeface="Calibri" panose="020F0502020204030204" pitchFamily="34" charset="0"/>
              </a:rPr>
              <a:t>Unipolar – current flow in only one direction </a:t>
            </a:r>
          </a:p>
          <a:p>
            <a:r>
              <a:rPr lang="en-US" dirty="0" smtClean="0">
                <a:solidFill>
                  <a:srgbClr val="FF0000"/>
                </a:solidFill>
                <a:latin typeface="Calibri" panose="020F0502020204030204" pitchFamily="34" charset="0"/>
              </a:rPr>
              <a:t>Bipolar – current flow in two directions</a:t>
            </a:r>
            <a:endParaRPr lang="en-US" dirty="0"/>
          </a:p>
        </p:txBody>
      </p:sp>
    </p:spTree>
    <p:extLst>
      <p:ext uri="{BB962C8B-B14F-4D97-AF65-F5344CB8AC3E}">
        <p14:creationId xmlns:p14="http://schemas.microsoft.com/office/powerpoint/2010/main" val="2009055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7" name="Rectangle 6"/>
          <p:cNvSpPr/>
          <p:nvPr/>
        </p:nvSpPr>
        <p:spPr>
          <a:xfrm>
            <a:off x="897467" y="270819"/>
            <a:ext cx="687322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Inside </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a:t>
            </a: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17</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30" y="1194149"/>
            <a:ext cx="8600668" cy="372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7942" y="5268311"/>
            <a:ext cx="4392862" cy="923330"/>
          </a:xfrm>
          <a:prstGeom prst="rect">
            <a:avLst/>
          </a:prstGeom>
        </p:spPr>
        <p:txBody>
          <a:bodyPr wrap="square">
            <a:spAutoFit/>
          </a:bodyPr>
          <a:lstStyle/>
          <a:p>
            <a:r>
              <a:rPr lang="en-US" dirty="0" smtClean="0">
                <a:solidFill>
                  <a:srgbClr val="FF0000"/>
                </a:solidFill>
                <a:latin typeface="Calibri" panose="020F0502020204030204" pitchFamily="34" charset="0"/>
              </a:rPr>
              <a:t>Stator – Parts that do not rotate.</a:t>
            </a:r>
          </a:p>
          <a:p>
            <a:r>
              <a:rPr lang="en-US" dirty="0" smtClean="0">
                <a:solidFill>
                  <a:srgbClr val="FF0000"/>
                </a:solidFill>
                <a:latin typeface="Calibri" panose="020F0502020204030204" pitchFamily="34" charset="0"/>
              </a:rPr>
              <a:t>Rotor – Rotating parts.</a:t>
            </a:r>
          </a:p>
          <a:p>
            <a:r>
              <a:rPr lang="en-US" dirty="0" smtClean="0">
                <a:solidFill>
                  <a:srgbClr val="FF0000"/>
                </a:solidFill>
                <a:latin typeface="Calibri" panose="020F0502020204030204" pitchFamily="34" charset="0"/>
              </a:rPr>
              <a:t>Pole/Phase – coil of wire.</a:t>
            </a:r>
            <a:endParaRPr lang="en-US" dirty="0"/>
          </a:p>
        </p:txBody>
      </p:sp>
      <p:pic>
        <p:nvPicPr>
          <p:cNvPr id="2" name="Picture 1"/>
          <p:cNvPicPr>
            <a:picLocks noChangeAspect="1"/>
          </p:cNvPicPr>
          <p:nvPr/>
        </p:nvPicPr>
        <p:blipFill>
          <a:blip r:embed="rId3"/>
          <a:stretch>
            <a:fillRect/>
          </a:stretch>
        </p:blipFill>
        <p:spPr>
          <a:xfrm>
            <a:off x="3840120" y="4334693"/>
            <a:ext cx="2772062" cy="1856948"/>
          </a:xfrm>
          <a:prstGeom prst="rect">
            <a:avLst/>
          </a:prstGeom>
        </p:spPr>
      </p:pic>
    </p:spTree>
    <p:extLst>
      <p:ext uri="{BB962C8B-B14F-4D97-AF65-F5344CB8AC3E}">
        <p14:creationId xmlns:p14="http://schemas.microsoft.com/office/powerpoint/2010/main" val="1003909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7" name="Rectangle 6"/>
          <p:cNvSpPr/>
          <p:nvPr/>
        </p:nvSpPr>
        <p:spPr>
          <a:xfrm>
            <a:off x="317772" y="110406"/>
            <a:ext cx="8194551"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3D Printer Parts for Position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18</a:t>
            </a:fld>
            <a:endParaRPr lang="en-US"/>
          </a:p>
        </p:txBody>
      </p:sp>
      <p:pic>
        <p:nvPicPr>
          <p:cNvPr id="4" name="Picture 3"/>
          <p:cNvPicPr>
            <a:picLocks noChangeAspect="1"/>
          </p:cNvPicPr>
          <p:nvPr/>
        </p:nvPicPr>
        <p:blipFill>
          <a:blip r:embed="rId2"/>
          <a:stretch>
            <a:fillRect/>
          </a:stretch>
        </p:blipFill>
        <p:spPr>
          <a:xfrm>
            <a:off x="1408104" y="1199082"/>
            <a:ext cx="5753100" cy="4905375"/>
          </a:xfrm>
          <a:prstGeom prst="rect">
            <a:avLst/>
          </a:prstGeom>
        </p:spPr>
      </p:pic>
      <p:pic>
        <p:nvPicPr>
          <p:cNvPr id="9" name="Picture 8"/>
          <p:cNvPicPr>
            <a:picLocks noChangeAspect="1"/>
          </p:cNvPicPr>
          <p:nvPr/>
        </p:nvPicPr>
        <p:blipFill>
          <a:blip r:embed="rId3"/>
          <a:stretch>
            <a:fillRect/>
          </a:stretch>
        </p:blipFill>
        <p:spPr>
          <a:xfrm>
            <a:off x="6310731" y="4617684"/>
            <a:ext cx="931840" cy="851363"/>
          </a:xfrm>
          <a:prstGeom prst="rect">
            <a:avLst/>
          </a:prstGeom>
        </p:spPr>
      </p:pic>
      <p:pic>
        <p:nvPicPr>
          <p:cNvPr id="10" name="Picture 9"/>
          <p:cNvPicPr>
            <a:picLocks noChangeAspect="1"/>
          </p:cNvPicPr>
          <p:nvPr/>
        </p:nvPicPr>
        <p:blipFill>
          <a:blip r:embed="rId3"/>
          <a:stretch>
            <a:fillRect/>
          </a:stretch>
        </p:blipFill>
        <p:spPr>
          <a:xfrm>
            <a:off x="1408104" y="1033736"/>
            <a:ext cx="931840" cy="851363"/>
          </a:xfrm>
          <a:prstGeom prst="rect">
            <a:avLst/>
          </a:prstGeom>
        </p:spPr>
      </p:pic>
      <p:sp>
        <p:nvSpPr>
          <p:cNvPr id="6" name="Rectangle 5"/>
          <p:cNvSpPr/>
          <p:nvPr/>
        </p:nvSpPr>
        <p:spPr>
          <a:xfrm>
            <a:off x="662132" y="3307486"/>
            <a:ext cx="1580433" cy="523220"/>
          </a:xfrm>
          <a:prstGeom prst="rect">
            <a:avLst/>
          </a:prstGeom>
        </p:spPr>
        <p:txBody>
          <a:bodyPr wrap="none">
            <a:spAutoFit/>
          </a:bodyPr>
          <a:lstStyle/>
          <a:p>
            <a:r>
              <a:rPr lang="en-US" sz="1400" dirty="0" smtClean="0">
                <a:solidFill>
                  <a:srgbClr val="FF0000"/>
                </a:solidFill>
                <a:latin typeface="Calibri" panose="020F0502020204030204" pitchFamily="34" charset="0"/>
              </a:rPr>
              <a:t>Z – movement</a:t>
            </a:r>
          </a:p>
          <a:p>
            <a:r>
              <a:rPr lang="en-US" sz="1400" dirty="0" smtClean="0">
                <a:solidFill>
                  <a:srgbClr val="FF0000"/>
                </a:solidFill>
                <a:latin typeface="Calibri" panose="020F0502020204030204" pitchFamily="34" charset="0"/>
              </a:rPr>
              <a:t>Control (Up/Down</a:t>
            </a:r>
            <a:r>
              <a:rPr lang="en-US" sz="1400" dirty="0" smtClean="0">
                <a:latin typeface="Calibri" panose="020F0502020204030204" pitchFamily="34" charset="0"/>
              </a:rPr>
              <a:t>)</a:t>
            </a:r>
            <a:endParaRPr lang="en-US" sz="1400" dirty="0"/>
          </a:p>
        </p:txBody>
      </p:sp>
      <p:sp>
        <p:nvSpPr>
          <p:cNvPr id="12" name="Rectangle 11"/>
          <p:cNvSpPr/>
          <p:nvPr/>
        </p:nvSpPr>
        <p:spPr>
          <a:xfrm>
            <a:off x="2339944" y="1197808"/>
            <a:ext cx="1511376" cy="523220"/>
          </a:xfrm>
          <a:prstGeom prst="rect">
            <a:avLst/>
          </a:prstGeom>
        </p:spPr>
        <p:txBody>
          <a:bodyPr wrap="none">
            <a:spAutoFit/>
          </a:bodyPr>
          <a:lstStyle/>
          <a:p>
            <a:r>
              <a:rPr lang="en-US" sz="1400" dirty="0" smtClean="0">
                <a:solidFill>
                  <a:srgbClr val="FF0000"/>
                </a:solidFill>
                <a:latin typeface="Calibri" panose="020F0502020204030204" pitchFamily="34" charset="0"/>
              </a:rPr>
              <a:t>Y – movement</a:t>
            </a:r>
          </a:p>
          <a:p>
            <a:r>
              <a:rPr lang="en-US" sz="1400" dirty="0" smtClean="0">
                <a:solidFill>
                  <a:srgbClr val="FF0000"/>
                </a:solidFill>
                <a:latin typeface="Calibri" panose="020F0502020204030204" pitchFamily="34" charset="0"/>
              </a:rPr>
              <a:t>Control (</a:t>
            </a:r>
            <a:r>
              <a:rPr lang="en-US" sz="1400" dirty="0" err="1" smtClean="0">
                <a:solidFill>
                  <a:srgbClr val="FF0000"/>
                </a:solidFill>
                <a:latin typeface="Calibri" panose="020F0502020204030204" pitchFamily="34" charset="0"/>
              </a:rPr>
              <a:t>Fwd</a:t>
            </a:r>
            <a:r>
              <a:rPr lang="en-US" sz="1400" dirty="0" smtClean="0">
                <a:solidFill>
                  <a:srgbClr val="FF0000"/>
                </a:solidFill>
                <a:latin typeface="Calibri" panose="020F0502020204030204" pitchFamily="34" charset="0"/>
              </a:rPr>
              <a:t>/Rev)</a:t>
            </a:r>
            <a:endParaRPr lang="en-US" sz="1400" dirty="0">
              <a:solidFill>
                <a:srgbClr val="FF0000"/>
              </a:solidFill>
            </a:endParaRPr>
          </a:p>
        </p:txBody>
      </p:sp>
      <p:sp>
        <p:nvSpPr>
          <p:cNvPr id="13" name="Rectangle 12"/>
          <p:cNvSpPr/>
          <p:nvPr/>
        </p:nvSpPr>
        <p:spPr>
          <a:xfrm>
            <a:off x="6641248" y="5594189"/>
            <a:ext cx="1600310" cy="523220"/>
          </a:xfrm>
          <a:prstGeom prst="rect">
            <a:avLst/>
          </a:prstGeom>
        </p:spPr>
        <p:txBody>
          <a:bodyPr wrap="none">
            <a:spAutoFit/>
          </a:bodyPr>
          <a:lstStyle/>
          <a:p>
            <a:r>
              <a:rPr lang="en-US" sz="1400" dirty="0" smtClean="0">
                <a:solidFill>
                  <a:srgbClr val="FF0000"/>
                </a:solidFill>
                <a:latin typeface="Calibri" panose="020F0502020204030204" pitchFamily="34" charset="0"/>
              </a:rPr>
              <a:t>X – movement</a:t>
            </a:r>
          </a:p>
          <a:p>
            <a:r>
              <a:rPr lang="en-US" sz="1400" dirty="0" smtClean="0">
                <a:solidFill>
                  <a:srgbClr val="FF0000"/>
                </a:solidFill>
                <a:latin typeface="Calibri" panose="020F0502020204030204" pitchFamily="34" charset="0"/>
              </a:rPr>
              <a:t>Control (Left/Right)</a:t>
            </a:r>
            <a:endParaRPr lang="en-US" sz="1400" dirty="0">
              <a:solidFill>
                <a:srgbClr val="FF0000"/>
              </a:solidFill>
            </a:endParaRPr>
          </a:p>
        </p:txBody>
      </p:sp>
      <p:sp>
        <p:nvSpPr>
          <p:cNvPr id="14" name="Rectangle 13"/>
          <p:cNvSpPr/>
          <p:nvPr/>
        </p:nvSpPr>
        <p:spPr>
          <a:xfrm>
            <a:off x="6882276" y="1445372"/>
            <a:ext cx="1875847" cy="2862322"/>
          </a:xfrm>
          <a:prstGeom prst="rect">
            <a:avLst/>
          </a:prstGeom>
        </p:spPr>
        <p:txBody>
          <a:bodyPr wrap="square">
            <a:spAutoFit/>
          </a:bodyPr>
          <a:lstStyle/>
          <a:p>
            <a:r>
              <a:rPr lang="en-US" dirty="0" smtClean="0">
                <a:latin typeface="Calibri" panose="020F0502020204030204" pitchFamily="34" charset="0"/>
              </a:rPr>
              <a:t>Stepper motors</a:t>
            </a:r>
          </a:p>
          <a:p>
            <a:r>
              <a:rPr lang="en-US" dirty="0">
                <a:latin typeface="Calibri" panose="020F0502020204030204" pitchFamily="34" charset="0"/>
              </a:rPr>
              <a:t>a</a:t>
            </a:r>
            <a:r>
              <a:rPr lang="en-US" dirty="0" smtClean="0">
                <a:latin typeface="Calibri" panose="020F0502020204030204" pitchFamily="34" charset="0"/>
              </a:rPr>
              <a:t>re used in 3D printer to control the X, Y and Z axis position.</a:t>
            </a:r>
          </a:p>
          <a:p>
            <a:endParaRPr lang="en-US" dirty="0">
              <a:latin typeface="Calibri" panose="020F0502020204030204" pitchFamily="34" charset="0"/>
            </a:endParaRPr>
          </a:p>
          <a:p>
            <a:r>
              <a:rPr lang="en-US" dirty="0" smtClean="0">
                <a:latin typeface="Calibri" panose="020F0502020204030204" pitchFamily="34" charset="0"/>
              </a:rPr>
              <a:t>The motors are connected to a belt drive or a lead screw.</a:t>
            </a:r>
            <a:endParaRPr lang="en-US" dirty="0"/>
          </a:p>
        </p:txBody>
      </p:sp>
      <p:pic>
        <p:nvPicPr>
          <p:cNvPr id="15" name="Picture 14"/>
          <p:cNvPicPr>
            <a:picLocks noChangeAspect="1"/>
          </p:cNvPicPr>
          <p:nvPr/>
        </p:nvPicPr>
        <p:blipFill>
          <a:blip r:embed="rId4"/>
          <a:stretch>
            <a:fillRect/>
          </a:stretch>
        </p:blipFill>
        <p:spPr>
          <a:xfrm>
            <a:off x="594040" y="3926074"/>
            <a:ext cx="1411237" cy="1456573"/>
          </a:xfrm>
          <a:prstGeom prst="rect">
            <a:avLst/>
          </a:prstGeom>
        </p:spPr>
      </p:pic>
      <p:pic>
        <p:nvPicPr>
          <p:cNvPr id="11" name="Picture 10"/>
          <p:cNvPicPr>
            <a:picLocks noChangeAspect="1"/>
          </p:cNvPicPr>
          <p:nvPr/>
        </p:nvPicPr>
        <p:blipFill>
          <a:blip r:embed="rId5"/>
          <a:stretch>
            <a:fillRect/>
          </a:stretch>
        </p:blipFill>
        <p:spPr>
          <a:xfrm>
            <a:off x="481277" y="2339117"/>
            <a:ext cx="1524000" cy="514350"/>
          </a:xfrm>
          <a:prstGeom prst="rect">
            <a:avLst/>
          </a:prstGeom>
        </p:spPr>
      </p:pic>
      <p:pic>
        <p:nvPicPr>
          <p:cNvPr id="16" name="Picture 15"/>
          <p:cNvPicPr>
            <a:picLocks noChangeAspect="1"/>
          </p:cNvPicPr>
          <p:nvPr/>
        </p:nvPicPr>
        <p:blipFill>
          <a:blip r:embed="rId3"/>
          <a:stretch>
            <a:fillRect/>
          </a:stretch>
        </p:blipFill>
        <p:spPr>
          <a:xfrm>
            <a:off x="535152" y="5603891"/>
            <a:ext cx="931840" cy="851363"/>
          </a:xfrm>
          <a:prstGeom prst="rect">
            <a:avLst/>
          </a:prstGeom>
        </p:spPr>
      </p:pic>
      <p:sp>
        <p:nvSpPr>
          <p:cNvPr id="17" name="Rectangle 16"/>
          <p:cNvSpPr/>
          <p:nvPr/>
        </p:nvSpPr>
        <p:spPr>
          <a:xfrm>
            <a:off x="1624211" y="5822162"/>
            <a:ext cx="2294859" cy="523220"/>
          </a:xfrm>
          <a:prstGeom prst="rect">
            <a:avLst/>
          </a:prstGeom>
        </p:spPr>
        <p:txBody>
          <a:bodyPr wrap="none">
            <a:spAutoFit/>
          </a:bodyPr>
          <a:lstStyle/>
          <a:p>
            <a:r>
              <a:rPr lang="en-US" sz="1400" dirty="0" smtClean="0">
                <a:solidFill>
                  <a:srgbClr val="FF0000"/>
                </a:solidFill>
                <a:latin typeface="Calibri" panose="020F0502020204030204" pitchFamily="34" charset="0"/>
              </a:rPr>
              <a:t>4</a:t>
            </a:r>
            <a:r>
              <a:rPr lang="en-US" sz="1400" baseline="30000" dirty="0" smtClean="0">
                <a:solidFill>
                  <a:srgbClr val="FF0000"/>
                </a:solidFill>
                <a:latin typeface="Calibri" panose="020F0502020204030204" pitchFamily="34" charset="0"/>
              </a:rPr>
              <a:t>th</a:t>
            </a:r>
            <a:r>
              <a:rPr lang="en-US" sz="1400" dirty="0" smtClean="0">
                <a:solidFill>
                  <a:srgbClr val="FF0000"/>
                </a:solidFill>
                <a:latin typeface="Calibri" panose="020F0502020204030204" pitchFamily="34" charset="0"/>
              </a:rPr>
              <a:t> stepper used to drive the </a:t>
            </a:r>
          </a:p>
          <a:p>
            <a:r>
              <a:rPr lang="en-US" sz="1400" dirty="0" smtClean="0">
                <a:solidFill>
                  <a:srgbClr val="FF0000"/>
                </a:solidFill>
                <a:latin typeface="Calibri" panose="020F0502020204030204" pitchFamily="34" charset="0"/>
              </a:rPr>
              <a:t>filament to the print head.</a:t>
            </a:r>
            <a:endParaRPr lang="en-US" sz="1400" dirty="0">
              <a:solidFill>
                <a:srgbClr val="FF0000"/>
              </a:solidFill>
            </a:endParaRPr>
          </a:p>
        </p:txBody>
      </p:sp>
    </p:spTree>
    <p:extLst>
      <p:ext uri="{BB962C8B-B14F-4D97-AF65-F5344CB8AC3E}">
        <p14:creationId xmlns:p14="http://schemas.microsoft.com/office/powerpoint/2010/main" val="1979460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7" name="Rectangle 6"/>
          <p:cNvSpPr/>
          <p:nvPr/>
        </p:nvSpPr>
        <p:spPr>
          <a:xfrm>
            <a:off x="887484" y="110406"/>
            <a:ext cx="7055136" cy="769441"/>
          </a:xfrm>
          <a:prstGeom prst="rect">
            <a:avLst/>
          </a:prstGeom>
          <a:noFill/>
        </p:spPr>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CNC Using 3 Stepper Motors</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19</a:t>
            </a:fld>
            <a:endParaRPr lang="en-US"/>
          </a:p>
        </p:txBody>
      </p:sp>
      <p:pic>
        <p:nvPicPr>
          <p:cNvPr id="2" name="Picture 1"/>
          <p:cNvPicPr>
            <a:picLocks noChangeAspect="1"/>
          </p:cNvPicPr>
          <p:nvPr/>
        </p:nvPicPr>
        <p:blipFill>
          <a:blip r:embed="rId2"/>
          <a:stretch>
            <a:fillRect/>
          </a:stretch>
        </p:blipFill>
        <p:spPr>
          <a:xfrm>
            <a:off x="479984" y="1033736"/>
            <a:ext cx="5797250" cy="5203239"/>
          </a:xfrm>
          <a:prstGeom prst="rect">
            <a:avLst/>
          </a:prstGeom>
        </p:spPr>
      </p:pic>
      <p:sp>
        <p:nvSpPr>
          <p:cNvPr id="3" name="TextBox 2"/>
          <p:cNvSpPr txBox="1"/>
          <p:nvPr/>
        </p:nvSpPr>
        <p:spPr>
          <a:xfrm>
            <a:off x="6559956" y="1153296"/>
            <a:ext cx="1952367" cy="2862322"/>
          </a:xfrm>
          <a:prstGeom prst="rect">
            <a:avLst/>
          </a:prstGeom>
          <a:noFill/>
        </p:spPr>
        <p:txBody>
          <a:bodyPr wrap="square" rtlCol="0">
            <a:spAutoFit/>
          </a:bodyPr>
          <a:lstStyle/>
          <a:p>
            <a:r>
              <a:rPr lang="en-US" dirty="0" smtClean="0"/>
              <a:t>CNC – computer numerical control</a:t>
            </a:r>
          </a:p>
          <a:p>
            <a:endParaRPr lang="en-US" dirty="0"/>
          </a:p>
          <a:p>
            <a:r>
              <a:rPr lang="en-US" dirty="0" smtClean="0"/>
              <a:t>Laser Etcher</a:t>
            </a:r>
          </a:p>
          <a:p>
            <a:endParaRPr lang="en-US" dirty="0"/>
          </a:p>
          <a:p>
            <a:r>
              <a:rPr lang="en-US" dirty="0" smtClean="0"/>
              <a:t>PCB etching</a:t>
            </a:r>
          </a:p>
          <a:p>
            <a:endParaRPr lang="en-US" dirty="0"/>
          </a:p>
          <a:p>
            <a:r>
              <a:rPr lang="en-US" dirty="0" smtClean="0"/>
              <a:t>Controller for 4 stepper motors.</a:t>
            </a:r>
          </a:p>
          <a:p>
            <a:endParaRPr lang="en-US" dirty="0"/>
          </a:p>
        </p:txBody>
      </p:sp>
      <p:cxnSp>
        <p:nvCxnSpPr>
          <p:cNvPr id="16" name="Straight Arrow Connector 15"/>
          <p:cNvCxnSpPr/>
          <p:nvPr/>
        </p:nvCxnSpPr>
        <p:spPr>
          <a:xfrm>
            <a:off x="1968843" y="3402227"/>
            <a:ext cx="2133600" cy="807308"/>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00865" y="4111147"/>
            <a:ext cx="2141837" cy="1284637"/>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71783" y="1251249"/>
            <a:ext cx="41189" cy="2157892"/>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0524" y="3749941"/>
            <a:ext cx="494271" cy="584775"/>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sp>
        <p:nvSpPr>
          <p:cNvPr id="24" name="TextBox 23"/>
          <p:cNvSpPr txBox="1"/>
          <p:nvPr/>
        </p:nvSpPr>
        <p:spPr>
          <a:xfrm>
            <a:off x="3608172" y="4911541"/>
            <a:ext cx="494271" cy="584775"/>
          </a:xfrm>
          <a:prstGeom prst="rect">
            <a:avLst/>
          </a:prstGeom>
          <a:noFill/>
        </p:spPr>
        <p:txBody>
          <a:bodyPr wrap="square" rtlCol="0">
            <a:spAutoFit/>
          </a:bodyPr>
          <a:lstStyle/>
          <a:p>
            <a:r>
              <a:rPr lang="en-US" sz="3200" dirty="0">
                <a:solidFill>
                  <a:srgbClr val="FF0000"/>
                </a:solidFill>
              </a:rPr>
              <a:t>Y</a:t>
            </a:r>
          </a:p>
        </p:txBody>
      </p:sp>
      <p:sp>
        <p:nvSpPr>
          <p:cNvPr id="25" name="TextBox 24"/>
          <p:cNvSpPr txBox="1"/>
          <p:nvPr/>
        </p:nvSpPr>
        <p:spPr>
          <a:xfrm>
            <a:off x="4020064" y="1368227"/>
            <a:ext cx="494271" cy="584775"/>
          </a:xfrm>
          <a:prstGeom prst="rect">
            <a:avLst/>
          </a:prstGeom>
          <a:noFill/>
        </p:spPr>
        <p:txBody>
          <a:bodyPr wrap="square" rtlCol="0">
            <a:spAutoFit/>
          </a:bodyPr>
          <a:lstStyle/>
          <a:p>
            <a:r>
              <a:rPr lang="en-US" sz="3200" dirty="0" smtClean="0">
                <a:solidFill>
                  <a:srgbClr val="FF0000"/>
                </a:solidFill>
              </a:rPr>
              <a:t>Z</a:t>
            </a:r>
            <a:endParaRPr lang="en-US" sz="3200" dirty="0">
              <a:solidFill>
                <a:srgbClr val="FF0000"/>
              </a:solidFill>
            </a:endParaRPr>
          </a:p>
        </p:txBody>
      </p:sp>
      <p:sp>
        <p:nvSpPr>
          <p:cNvPr id="23" name="Oval 22"/>
          <p:cNvSpPr/>
          <p:nvPr/>
        </p:nvSpPr>
        <p:spPr>
          <a:xfrm>
            <a:off x="2724310" y="1072164"/>
            <a:ext cx="1130997" cy="1176899"/>
          </a:xfrm>
          <a:prstGeom prst="ellipse">
            <a:avLst/>
          </a:prstGeom>
          <a:solidFill>
            <a:srgbClr val="FFFF00">
              <a:alpha val="1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87598" y="2319172"/>
            <a:ext cx="1130997" cy="1176899"/>
          </a:xfrm>
          <a:prstGeom prst="ellipse">
            <a:avLst/>
          </a:prstGeom>
          <a:solidFill>
            <a:srgbClr val="FFFF00">
              <a:alpha val="1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87285" y="3046905"/>
            <a:ext cx="1130997" cy="1176899"/>
          </a:xfrm>
          <a:prstGeom prst="ellipse">
            <a:avLst/>
          </a:prstGeom>
          <a:solidFill>
            <a:srgbClr val="FFFF00">
              <a:alpha val="1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stretch>
            <a:fillRect/>
          </a:stretch>
        </p:blipFill>
        <p:spPr>
          <a:xfrm>
            <a:off x="6272983" y="4009377"/>
            <a:ext cx="2673901" cy="2065171"/>
          </a:xfrm>
          <a:prstGeom prst="rect">
            <a:avLst/>
          </a:prstGeom>
        </p:spPr>
      </p:pic>
    </p:spTree>
    <p:extLst>
      <p:ext uri="{BB962C8B-B14F-4D97-AF65-F5344CB8AC3E}">
        <p14:creationId xmlns:p14="http://schemas.microsoft.com/office/powerpoint/2010/main" val="2557192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2</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1271587" y="909637"/>
            <a:ext cx="6600825" cy="5038725"/>
          </a:xfrm>
          <a:prstGeom prst="rect">
            <a:avLst/>
          </a:prstGeom>
        </p:spPr>
      </p:pic>
    </p:spTree>
    <p:extLst>
      <p:ext uri="{BB962C8B-B14F-4D97-AF65-F5344CB8AC3E}">
        <p14:creationId xmlns:p14="http://schemas.microsoft.com/office/powerpoint/2010/main" val="2986739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7" name="Rectangle 6"/>
          <p:cNvSpPr/>
          <p:nvPr/>
        </p:nvSpPr>
        <p:spPr>
          <a:xfrm>
            <a:off x="1923046" y="410141"/>
            <a:ext cx="4723216"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3D Printer Parts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20</a:t>
            </a:fld>
            <a:endParaRPr lang="en-US"/>
          </a:p>
        </p:txBody>
      </p:sp>
      <p:pic>
        <p:nvPicPr>
          <p:cNvPr id="2" name="Picture 1"/>
          <p:cNvPicPr>
            <a:picLocks noChangeAspect="1"/>
          </p:cNvPicPr>
          <p:nvPr/>
        </p:nvPicPr>
        <p:blipFill>
          <a:blip r:embed="rId2"/>
          <a:stretch>
            <a:fillRect/>
          </a:stretch>
        </p:blipFill>
        <p:spPr>
          <a:xfrm>
            <a:off x="596142" y="1489388"/>
            <a:ext cx="7825003" cy="4409135"/>
          </a:xfrm>
          <a:prstGeom prst="rect">
            <a:avLst/>
          </a:prstGeom>
        </p:spPr>
      </p:pic>
    </p:spTree>
    <p:extLst>
      <p:ext uri="{BB962C8B-B14F-4D97-AF65-F5344CB8AC3E}">
        <p14:creationId xmlns:p14="http://schemas.microsoft.com/office/powerpoint/2010/main" val="3442380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6" name="Rectangle 5"/>
          <p:cNvSpPr/>
          <p:nvPr/>
        </p:nvSpPr>
        <p:spPr>
          <a:xfrm>
            <a:off x="576481" y="140284"/>
            <a:ext cx="7136505"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YouTube Videos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Slide Number Placeholder 6"/>
          <p:cNvSpPr>
            <a:spLocks noGrp="1"/>
          </p:cNvSpPr>
          <p:nvPr>
            <p:ph type="sldNum" sz="quarter" idx="12"/>
          </p:nvPr>
        </p:nvSpPr>
        <p:spPr/>
        <p:txBody>
          <a:bodyPr/>
          <a:lstStyle/>
          <a:p>
            <a:fld id="{ACB88EEA-209C-4598-B68F-AE8C8CE50CEF}" type="slidenum">
              <a:rPr lang="en-US" smtClean="0"/>
              <a:pPr/>
              <a:t>21</a:t>
            </a:fld>
            <a:endParaRPr lang="en-US"/>
          </a:p>
        </p:txBody>
      </p:sp>
      <p:sp>
        <p:nvSpPr>
          <p:cNvPr id="3" name="Rectangle 2"/>
          <p:cNvSpPr/>
          <p:nvPr/>
        </p:nvSpPr>
        <p:spPr>
          <a:xfrm>
            <a:off x="1305775" y="1339665"/>
            <a:ext cx="4572000" cy="923330"/>
          </a:xfrm>
          <a:prstGeom prst="rect">
            <a:avLst/>
          </a:prstGeom>
        </p:spPr>
        <p:txBody>
          <a:bodyPr>
            <a:spAutoFit/>
          </a:bodyPr>
          <a:lstStyle/>
          <a:p>
            <a:r>
              <a:rPr lang="en-US" dirty="0">
                <a:hlinkClick r:id="rId2"/>
              </a:rPr>
              <a:t>https://</a:t>
            </a:r>
            <a:r>
              <a:rPr lang="en-US" dirty="0" smtClean="0">
                <a:hlinkClick r:id="rId2"/>
              </a:rPr>
              <a:t>www.youtube.com/watch?v=vxxnPJBxG3M</a:t>
            </a:r>
            <a:endParaRPr lang="en-US" dirty="0" smtClean="0"/>
          </a:p>
          <a:p>
            <a:endParaRPr lang="en-US" dirty="0"/>
          </a:p>
        </p:txBody>
      </p:sp>
      <p:sp>
        <p:nvSpPr>
          <p:cNvPr id="4" name="Rectangle 3"/>
          <p:cNvSpPr/>
          <p:nvPr/>
        </p:nvSpPr>
        <p:spPr>
          <a:xfrm>
            <a:off x="1305775" y="2151846"/>
            <a:ext cx="4572000" cy="2031325"/>
          </a:xfrm>
          <a:prstGeom prst="rect">
            <a:avLst/>
          </a:prstGeom>
        </p:spPr>
        <p:txBody>
          <a:bodyPr>
            <a:spAutoFit/>
          </a:bodyPr>
          <a:lstStyle/>
          <a:p>
            <a:r>
              <a:rPr lang="en-US" dirty="0">
                <a:hlinkClick r:id="rId3"/>
              </a:rPr>
              <a:t>https://</a:t>
            </a:r>
            <a:r>
              <a:rPr lang="en-US" dirty="0" smtClean="0">
                <a:hlinkClick r:id="rId3"/>
              </a:rPr>
              <a:t>www.youtube.com/watch?v=MHdz3c6KLrg</a:t>
            </a:r>
            <a:endParaRPr lang="en-US" dirty="0" smtClean="0"/>
          </a:p>
          <a:p>
            <a:endParaRPr lang="en-US" dirty="0"/>
          </a:p>
          <a:p>
            <a:r>
              <a:rPr lang="en-US" dirty="0" smtClean="0">
                <a:hlinkClick r:id="rId4"/>
              </a:rPr>
              <a:t>https</a:t>
            </a:r>
            <a:r>
              <a:rPr lang="en-US" dirty="0">
                <a:hlinkClick r:id="rId4"/>
              </a:rPr>
              <a:t>://</a:t>
            </a:r>
            <a:r>
              <a:rPr lang="en-US" dirty="0" smtClean="0">
                <a:hlinkClick r:id="rId4"/>
              </a:rPr>
              <a:t>www.youtube.com/watch?v=t-3VnLadIbc</a:t>
            </a:r>
            <a:endParaRPr lang="en-US" dirty="0" smtClean="0"/>
          </a:p>
          <a:p>
            <a:endParaRPr lang="en-US" dirty="0" smtClean="0"/>
          </a:p>
          <a:p>
            <a:endParaRPr lang="en-US" dirty="0"/>
          </a:p>
        </p:txBody>
      </p:sp>
      <p:sp>
        <p:nvSpPr>
          <p:cNvPr id="5" name="Rectangle 4"/>
          <p:cNvSpPr/>
          <p:nvPr/>
        </p:nvSpPr>
        <p:spPr>
          <a:xfrm>
            <a:off x="1265686" y="3827154"/>
            <a:ext cx="4572000" cy="2308324"/>
          </a:xfrm>
          <a:prstGeom prst="rect">
            <a:avLst/>
          </a:prstGeom>
        </p:spPr>
        <p:txBody>
          <a:bodyPr>
            <a:spAutoFit/>
          </a:bodyPr>
          <a:lstStyle/>
          <a:p>
            <a:r>
              <a:rPr lang="en-US" dirty="0">
                <a:hlinkClick r:id="rId5"/>
              </a:rPr>
              <a:t>https://</a:t>
            </a:r>
            <a:r>
              <a:rPr lang="en-US" dirty="0" smtClean="0">
                <a:hlinkClick r:id="rId5"/>
              </a:rPr>
              <a:t>www.youtube.com/watch?v=blJxz28HuQI</a:t>
            </a:r>
            <a:endParaRPr lang="en-US" dirty="0" smtClean="0"/>
          </a:p>
          <a:p>
            <a:endParaRPr lang="en-US" dirty="0" smtClean="0"/>
          </a:p>
          <a:p>
            <a:r>
              <a:rPr lang="en-US" dirty="0">
                <a:hlinkClick r:id="rId6"/>
              </a:rPr>
              <a:t>https://</a:t>
            </a:r>
            <a:r>
              <a:rPr lang="en-US" dirty="0" smtClean="0">
                <a:hlinkClick r:id="rId6"/>
              </a:rPr>
              <a:t>www.youtube.com/watch?v=dmk6zIkj7WM</a:t>
            </a:r>
            <a:r>
              <a:rPr lang="en-US" dirty="0" smtClean="0"/>
              <a:t> </a:t>
            </a:r>
          </a:p>
          <a:p>
            <a:endParaRPr lang="en-US" dirty="0" smtClean="0"/>
          </a:p>
          <a:p>
            <a:r>
              <a:rPr lang="en-US" dirty="0">
                <a:hlinkClick r:id="rId7"/>
              </a:rPr>
              <a:t>https://</a:t>
            </a:r>
            <a:r>
              <a:rPr lang="en-US" dirty="0" smtClean="0">
                <a:hlinkClick r:id="rId7"/>
              </a:rPr>
              <a:t>www.youtube.com/watch?v=eyqwLiowZiU</a:t>
            </a:r>
            <a:r>
              <a:rPr lang="en-US" dirty="0" smtClean="0"/>
              <a:t> </a:t>
            </a:r>
            <a:endParaRPr lang="en-US" dirty="0"/>
          </a:p>
        </p:txBody>
      </p:sp>
      <p:sp>
        <p:nvSpPr>
          <p:cNvPr id="8" name="Rectangle 7"/>
          <p:cNvSpPr/>
          <p:nvPr/>
        </p:nvSpPr>
        <p:spPr>
          <a:xfrm>
            <a:off x="5993141" y="1395814"/>
            <a:ext cx="1721433" cy="369332"/>
          </a:xfrm>
          <a:prstGeom prst="rect">
            <a:avLst/>
          </a:prstGeom>
        </p:spPr>
        <p:txBody>
          <a:bodyPr wrap="none">
            <a:spAutoFit/>
          </a:bodyPr>
          <a:lstStyle/>
          <a:p>
            <a:r>
              <a:rPr lang="en-US" dirty="0" smtClean="0">
                <a:latin typeface="Calibri" panose="020F0502020204030204" pitchFamily="34" charset="0"/>
              </a:rPr>
              <a:t>Microchip Video</a:t>
            </a:r>
            <a:endParaRPr lang="en-US" dirty="0"/>
          </a:p>
        </p:txBody>
      </p:sp>
      <p:sp>
        <p:nvSpPr>
          <p:cNvPr id="12" name="Rectangle 11"/>
          <p:cNvSpPr/>
          <p:nvPr/>
        </p:nvSpPr>
        <p:spPr>
          <a:xfrm>
            <a:off x="5231051" y="2997740"/>
            <a:ext cx="1705339" cy="369332"/>
          </a:xfrm>
          <a:prstGeom prst="rect">
            <a:avLst/>
          </a:prstGeom>
        </p:spPr>
        <p:txBody>
          <a:bodyPr wrap="none">
            <a:spAutoFit/>
          </a:bodyPr>
          <a:lstStyle/>
          <a:p>
            <a:r>
              <a:rPr lang="en-US" dirty="0" smtClean="0">
                <a:latin typeface="Calibri" panose="020F0502020204030204" pitchFamily="34" charset="0"/>
              </a:rPr>
              <a:t>Part 2 operation</a:t>
            </a:r>
            <a:endParaRPr lang="en-US" dirty="0"/>
          </a:p>
        </p:txBody>
      </p:sp>
      <p:sp>
        <p:nvSpPr>
          <p:cNvPr id="13" name="Rectangle 12"/>
          <p:cNvSpPr/>
          <p:nvPr/>
        </p:nvSpPr>
        <p:spPr>
          <a:xfrm>
            <a:off x="5983877" y="3840866"/>
            <a:ext cx="1138645" cy="369332"/>
          </a:xfrm>
          <a:prstGeom prst="rect">
            <a:avLst/>
          </a:prstGeom>
        </p:spPr>
        <p:txBody>
          <a:bodyPr wrap="none">
            <a:spAutoFit/>
          </a:bodyPr>
          <a:lstStyle/>
          <a:p>
            <a:r>
              <a:rPr lang="en-US" dirty="0" smtClean="0">
                <a:latin typeface="Calibri" panose="020F0502020204030204" pitchFamily="34" charset="0"/>
              </a:rPr>
              <a:t>3D Printer</a:t>
            </a:r>
            <a:endParaRPr lang="en-US" dirty="0"/>
          </a:p>
        </p:txBody>
      </p:sp>
      <p:sp>
        <p:nvSpPr>
          <p:cNvPr id="14" name="Rectangle 13"/>
          <p:cNvSpPr/>
          <p:nvPr/>
        </p:nvSpPr>
        <p:spPr>
          <a:xfrm>
            <a:off x="5946658" y="2154614"/>
            <a:ext cx="1705339" cy="369332"/>
          </a:xfrm>
          <a:prstGeom prst="rect">
            <a:avLst/>
          </a:prstGeom>
        </p:spPr>
        <p:txBody>
          <a:bodyPr wrap="none">
            <a:spAutoFit/>
          </a:bodyPr>
          <a:lstStyle/>
          <a:p>
            <a:r>
              <a:rPr lang="en-US" dirty="0" smtClean="0">
                <a:latin typeface="Calibri" panose="020F0502020204030204" pitchFamily="34" charset="0"/>
              </a:rPr>
              <a:t>Part 1 operation</a:t>
            </a:r>
            <a:endParaRPr lang="en-US" dirty="0"/>
          </a:p>
        </p:txBody>
      </p:sp>
      <p:sp>
        <p:nvSpPr>
          <p:cNvPr id="15" name="Rectangle 14"/>
          <p:cNvSpPr/>
          <p:nvPr/>
        </p:nvSpPr>
        <p:spPr>
          <a:xfrm>
            <a:off x="5993141" y="4658150"/>
            <a:ext cx="2275431" cy="369332"/>
          </a:xfrm>
          <a:prstGeom prst="rect">
            <a:avLst/>
          </a:prstGeom>
        </p:spPr>
        <p:txBody>
          <a:bodyPr wrap="none">
            <a:spAutoFit/>
          </a:bodyPr>
          <a:lstStyle/>
          <a:p>
            <a:r>
              <a:rPr lang="en-US" dirty="0" smtClean="0">
                <a:latin typeface="Calibri" panose="020F0502020204030204" pitchFamily="34" charset="0"/>
              </a:rPr>
              <a:t>Anaheim Automation</a:t>
            </a:r>
            <a:endParaRPr lang="en-US" dirty="0"/>
          </a:p>
        </p:txBody>
      </p:sp>
      <p:sp>
        <p:nvSpPr>
          <p:cNvPr id="16" name="Rectangle 15"/>
          <p:cNvSpPr/>
          <p:nvPr/>
        </p:nvSpPr>
        <p:spPr>
          <a:xfrm>
            <a:off x="5959014" y="5416950"/>
            <a:ext cx="1946559" cy="369332"/>
          </a:xfrm>
          <a:prstGeom prst="rect">
            <a:avLst/>
          </a:prstGeom>
        </p:spPr>
        <p:txBody>
          <a:bodyPr wrap="none">
            <a:spAutoFit/>
          </a:bodyPr>
          <a:lstStyle/>
          <a:p>
            <a:r>
              <a:rPr lang="en-US" dirty="0" smtClean="0">
                <a:latin typeface="Calibri" panose="020F0502020204030204" pitchFamily="34" charset="0"/>
              </a:rPr>
              <a:t>Stepper Animation</a:t>
            </a:r>
            <a:endParaRPr lang="en-US" dirty="0"/>
          </a:p>
        </p:txBody>
      </p:sp>
    </p:spTree>
    <p:extLst>
      <p:ext uri="{BB962C8B-B14F-4D97-AF65-F5344CB8AC3E}">
        <p14:creationId xmlns:p14="http://schemas.microsoft.com/office/powerpoint/2010/main" val="3105798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27652" name="Rectangle 3"/>
          <p:cNvSpPr>
            <a:spLocks noGrp="1" noChangeArrowheads="1"/>
          </p:cNvSpPr>
          <p:nvPr>
            <p:ph type="body" idx="1"/>
          </p:nvPr>
        </p:nvSpPr>
        <p:spPr>
          <a:xfrm>
            <a:off x="415109" y="1293856"/>
            <a:ext cx="8229600" cy="4818620"/>
          </a:xfrm>
        </p:spPr>
        <p:txBody>
          <a:bodyPr>
            <a:normAutofit fontScale="62500" lnSpcReduction="20000"/>
          </a:bodyPr>
          <a:lstStyle/>
          <a:p>
            <a:pPr eaLnBrk="1" hangingPunct="1"/>
            <a:r>
              <a:rPr lang="en-US" dirty="0" smtClean="0">
                <a:latin typeface="Calibri" panose="020F0502020204030204" pitchFamily="34" charset="0"/>
              </a:rPr>
              <a:t>Stepper motors are easy to control with digital / microcontroller </a:t>
            </a:r>
            <a:r>
              <a:rPr lang="en-US" dirty="0" smtClean="0">
                <a:latin typeface="Calibri" panose="020F0502020204030204" pitchFamily="34" charset="0"/>
              </a:rPr>
              <a:t>boards </a:t>
            </a:r>
            <a:r>
              <a:rPr lang="en-US" dirty="0" smtClean="0">
                <a:latin typeface="Calibri" panose="020F0502020204030204" pitchFamily="34" charset="0"/>
              </a:rPr>
              <a:t>such as the Arduino or the Raspberry PI.</a:t>
            </a:r>
          </a:p>
          <a:p>
            <a:pPr eaLnBrk="1" hangingPunct="1"/>
            <a:endParaRPr lang="en-US" dirty="0" smtClean="0">
              <a:latin typeface="Calibri" panose="020F0502020204030204" pitchFamily="34" charset="0"/>
            </a:endParaRPr>
          </a:p>
          <a:p>
            <a:pPr eaLnBrk="1" hangingPunct="1"/>
            <a:endParaRPr lang="en-US" dirty="0" smtClean="0">
              <a:latin typeface="Calibri" panose="020F0502020204030204" pitchFamily="34" charset="0"/>
            </a:endParaRPr>
          </a:p>
          <a:p>
            <a:pPr eaLnBrk="1" hangingPunct="1"/>
            <a:endParaRPr lang="en-US" dirty="0">
              <a:latin typeface="Calibri" panose="020F0502020204030204" pitchFamily="34" charset="0"/>
            </a:endParaRPr>
          </a:p>
          <a:p>
            <a:pPr marL="0" indent="0" eaLnBrk="1" hangingPunct="1">
              <a:buNone/>
            </a:pPr>
            <a:endParaRPr lang="en-US" dirty="0" smtClean="0">
              <a:latin typeface="Calibri" panose="020F0502020204030204" pitchFamily="34" charset="0"/>
            </a:endParaRPr>
          </a:p>
          <a:p>
            <a:pPr eaLnBrk="1" hangingPunct="1"/>
            <a:endParaRPr lang="en-US" dirty="0" smtClean="0">
              <a:latin typeface="Calibri" panose="020F0502020204030204" pitchFamily="34" charset="0"/>
            </a:endParaRPr>
          </a:p>
          <a:p>
            <a:pPr eaLnBrk="1" hangingPunct="1"/>
            <a:r>
              <a:rPr lang="en-US" dirty="0" smtClean="0">
                <a:latin typeface="Calibri" panose="020F0502020204030204" pitchFamily="34" charset="0"/>
              </a:rPr>
              <a:t>Stepper motors provide very precise angular positioning.</a:t>
            </a:r>
          </a:p>
          <a:p>
            <a:pPr eaLnBrk="1" hangingPunct="1">
              <a:buNone/>
            </a:pPr>
            <a:endParaRPr lang="en-US" dirty="0" smtClean="0">
              <a:latin typeface="Calibri" panose="020F0502020204030204" pitchFamily="34" charset="0"/>
            </a:endParaRPr>
          </a:p>
          <a:p>
            <a:pPr eaLnBrk="1" hangingPunct="1"/>
            <a:r>
              <a:rPr lang="en-US" dirty="0" smtClean="0">
                <a:latin typeface="Calibri" panose="020F0502020204030204" pitchFamily="34" charset="0"/>
              </a:rPr>
              <a:t>Speed and direction are easily controlled with digital circuits .</a:t>
            </a:r>
          </a:p>
          <a:p>
            <a:pPr marL="0" indent="0" eaLnBrk="1" hangingPunct="1">
              <a:buNone/>
            </a:pPr>
            <a:endParaRPr lang="en-US" dirty="0" smtClean="0">
              <a:latin typeface="Calibri" panose="020F0502020204030204" pitchFamily="34" charset="0"/>
            </a:endParaRPr>
          </a:p>
          <a:p>
            <a:pPr eaLnBrk="1" hangingPunct="1"/>
            <a:r>
              <a:rPr lang="en-US" dirty="0" smtClean="0">
                <a:latin typeface="Calibri" panose="020F0502020204030204" pitchFamily="34" charset="0"/>
              </a:rPr>
              <a:t>Stepper motors have no feedback and may miss steps under high torque conditions</a:t>
            </a:r>
            <a:r>
              <a:rPr lang="en-US" dirty="0" smtClean="0">
                <a:latin typeface="Calibri" panose="020F0502020204030204" pitchFamily="34" charset="0"/>
              </a:rPr>
              <a:t>.</a:t>
            </a:r>
          </a:p>
          <a:p>
            <a:pPr marL="0" indent="0" eaLnBrk="1" hangingPunct="1">
              <a:buNone/>
            </a:pPr>
            <a:endParaRPr lang="en-US" dirty="0" smtClean="0">
              <a:latin typeface="Calibri" panose="020F0502020204030204" pitchFamily="34" charset="0"/>
            </a:endParaRPr>
          </a:p>
          <a:p>
            <a:pPr eaLnBrk="1" hangingPunct="1"/>
            <a:r>
              <a:rPr lang="en-US" dirty="0" smtClean="0">
                <a:latin typeface="Calibri" panose="020F0502020204030204" pitchFamily="34" charset="0"/>
              </a:rPr>
              <a:t>Stepper motors often use a switch or sensor to determine a known home position.</a:t>
            </a:r>
            <a:endParaRPr lang="en-US" dirty="0" smtClean="0">
              <a:latin typeface="Calibri" panose="020F0502020204030204" pitchFamily="34" charset="0"/>
            </a:endParaRPr>
          </a:p>
        </p:txBody>
      </p:sp>
      <p:sp>
        <p:nvSpPr>
          <p:cNvPr id="6" name="Rectangle 5"/>
          <p:cNvSpPr/>
          <p:nvPr/>
        </p:nvSpPr>
        <p:spPr>
          <a:xfrm>
            <a:off x="1528197" y="273646"/>
            <a:ext cx="5547544"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Slide Number Placeholder 6"/>
          <p:cNvSpPr>
            <a:spLocks noGrp="1"/>
          </p:cNvSpPr>
          <p:nvPr>
            <p:ph type="sldNum" sz="quarter" idx="12"/>
          </p:nvPr>
        </p:nvSpPr>
        <p:spPr/>
        <p:txBody>
          <a:bodyPr/>
          <a:lstStyle/>
          <a:p>
            <a:fld id="{ACB88EEA-209C-4598-B68F-AE8C8CE50CEF}" type="slidenum">
              <a:rPr lang="en-US" smtClean="0"/>
              <a:pPr/>
              <a:t>22</a:t>
            </a:fld>
            <a:endParaRPr lang="en-US"/>
          </a:p>
        </p:txBody>
      </p:sp>
      <p:pic>
        <p:nvPicPr>
          <p:cNvPr id="2" name="Picture 1"/>
          <p:cNvPicPr>
            <a:picLocks noChangeAspect="1"/>
          </p:cNvPicPr>
          <p:nvPr/>
        </p:nvPicPr>
        <p:blipFill>
          <a:blip r:embed="rId2"/>
          <a:stretch>
            <a:fillRect/>
          </a:stretch>
        </p:blipFill>
        <p:spPr>
          <a:xfrm rot="5400000">
            <a:off x="3034241" y="1465421"/>
            <a:ext cx="1554506" cy="2203778"/>
          </a:xfrm>
          <a:prstGeom prst="rect">
            <a:avLst/>
          </a:prstGeom>
        </p:spPr>
      </p:pic>
      <p:pic>
        <p:nvPicPr>
          <p:cNvPr id="3" name="Picture 2"/>
          <p:cNvPicPr>
            <a:picLocks noChangeAspect="1"/>
          </p:cNvPicPr>
          <p:nvPr/>
        </p:nvPicPr>
        <p:blipFill>
          <a:blip r:embed="rId3"/>
          <a:stretch>
            <a:fillRect/>
          </a:stretch>
        </p:blipFill>
        <p:spPr>
          <a:xfrm>
            <a:off x="5213650" y="1966022"/>
            <a:ext cx="2326381" cy="1202576"/>
          </a:xfrm>
          <a:prstGeom prst="rect">
            <a:avLst/>
          </a:prstGeom>
        </p:spPr>
      </p:pic>
    </p:spTree>
    <p:extLst>
      <p:ext uri="{BB962C8B-B14F-4D97-AF65-F5344CB8AC3E}">
        <p14:creationId xmlns:p14="http://schemas.microsoft.com/office/powerpoint/2010/main" val="3691142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6" name="Rectangle 5"/>
          <p:cNvSpPr/>
          <p:nvPr/>
        </p:nvSpPr>
        <p:spPr>
          <a:xfrm>
            <a:off x="1511721" y="649790"/>
            <a:ext cx="5547544"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Slide Number Placeholder 6"/>
          <p:cNvSpPr>
            <a:spLocks noGrp="1"/>
          </p:cNvSpPr>
          <p:nvPr>
            <p:ph type="sldNum" sz="quarter" idx="12"/>
          </p:nvPr>
        </p:nvSpPr>
        <p:spPr/>
        <p:txBody>
          <a:bodyPr/>
          <a:lstStyle/>
          <a:p>
            <a:fld id="{ACB88EEA-209C-4598-B68F-AE8C8CE50CEF}" type="slidenum">
              <a:rPr lang="en-US" smtClean="0"/>
              <a:pPr/>
              <a:t>23</a:t>
            </a:fld>
            <a:endParaRPr lang="en-US"/>
          </a:p>
        </p:txBody>
      </p:sp>
      <p:pic>
        <p:nvPicPr>
          <p:cNvPr id="3" name="Picture 2"/>
          <p:cNvPicPr>
            <a:picLocks noChangeAspect="1"/>
          </p:cNvPicPr>
          <p:nvPr/>
        </p:nvPicPr>
        <p:blipFill>
          <a:blip r:embed="rId2"/>
          <a:stretch>
            <a:fillRect/>
          </a:stretch>
        </p:blipFill>
        <p:spPr>
          <a:xfrm>
            <a:off x="622532" y="1717460"/>
            <a:ext cx="7898936" cy="3357048"/>
          </a:xfrm>
          <a:prstGeom prst="rect">
            <a:avLst/>
          </a:prstGeom>
        </p:spPr>
      </p:pic>
      <p:sp>
        <p:nvSpPr>
          <p:cNvPr id="4" name="Rectangle 3"/>
          <p:cNvSpPr/>
          <p:nvPr/>
        </p:nvSpPr>
        <p:spPr>
          <a:xfrm>
            <a:off x="965329" y="5161431"/>
            <a:ext cx="7239104" cy="830997"/>
          </a:xfrm>
          <a:prstGeom prst="rect">
            <a:avLst/>
          </a:prstGeom>
        </p:spPr>
        <p:txBody>
          <a:bodyPr wrap="square">
            <a:spAutoFit/>
          </a:bodyPr>
          <a:lstStyle/>
          <a:p>
            <a:r>
              <a:rPr lang="en-US" sz="2400" dirty="0" smtClean="0">
                <a:latin typeface="Calibri" panose="020F0502020204030204" pitchFamily="34" charset="0"/>
              </a:rPr>
              <a:t>The Hybrid type is most common for higher torque and higher speed applications.</a:t>
            </a:r>
            <a:endParaRPr lang="en-US" sz="2400" dirty="0"/>
          </a:p>
        </p:txBody>
      </p:sp>
    </p:spTree>
    <p:extLst>
      <p:ext uri="{BB962C8B-B14F-4D97-AF65-F5344CB8AC3E}">
        <p14:creationId xmlns:p14="http://schemas.microsoft.com/office/powerpoint/2010/main" val="1862199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6" name="Rectangle 5"/>
          <p:cNvSpPr/>
          <p:nvPr/>
        </p:nvSpPr>
        <p:spPr>
          <a:xfrm>
            <a:off x="1159900" y="270849"/>
            <a:ext cx="6487225"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Motors Types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Slide Number Placeholder 6"/>
          <p:cNvSpPr>
            <a:spLocks noGrp="1"/>
          </p:cNvSpPr>
          <p:nvPr>
            <p:ph type="sldNum" sz="quarter" idx="12"/>
          </p:nvPr>
        </p:nvSpPr>
        <p:spPr/>
        <p:txBody>
          <a:bodyPr/>
          <a:lstStyle/>
          <a:p>
            <a:fld id="{ACB88EEA-209C-4598-B68F-AE8C8CE50CEF}" type="slidenum">
              <a:rPr lang="en-US" smtClean="0"/>
              <a:pPr/>
              <a:t>24</a:t>
            </a:fld>
            <a:endParaRPr lang="en-US"/>
          </a:p>
        </p:txBody>
      </p:sp>
      <p:pic>
        <p:nvPicPr>
          <p:cNvPr id="2" name="Picture 1"/>
          <p:cNvPicPr>
            <a:picLocks noChangeAspect="1"/>
          </p:cNvPicPr>
          <p:nvPr/>
        </p:nvPicPr>
        <p:blipFill>
          <a:blip r:embed="rId2"/>
          <a:stretch>
            <a:fillRect/>
          </a:stretch>
        </p:blipFill>
        <p:spPr>
          <a:xfrm>
            <a:off x="1348303" y="1338228"/>
            <a:ext cx="5884519" cy="4845155"/>
          </a:xfrm>
          <a:prstGeom prst="rect">
            <a:avLst/>
          </a:prstGeom>
        </p:spPr>
      </p:pic>
      <p:pic>
        <p:nvPicPr>
          <p:cNvPr id="4" name="Picture 3"/>
          <p:cNvPicPr>
            <a:picLocks noChangeAspect="1"/>
          </p:cNvPicPr>
          <p:nvPr/>
        </p:nvPicPr>
        <p:blipFill>
          <a:blip r:embed="rId3"/>
          <a:stretch>
            <a:fillRect/>
          </a:stretch>
        </p:blipFill>
        <p:spPr>
          <a:xfrm>
            <a:off x="7417787" y="2148882"/>
            <a:ext cx="1269013" cy="420879"/>
          </a:xfrm>
          <a:prstGeom prst="rect">
            <a:avLst/>
          </a:prstGeom>
        </p:spPr>
      </p:pic>
      <p:sp>
        <p:nvSpPr>
          <p:cNvPr id="5" name="Rectangle 4"/>
          <p:cNvSpPr/>
          <p:nvPr/>
        </p:nvSpPr>
        <p:spPr>
          <a:xfrm>
            <a:off x="6681090" y="2742728"/>
            <a:ext cx="1473393" cy="923330"/>
          </a:xfrm>
          <a:prstGeom prst="rect">
            <a:avLst/>
          </a:prstGeom>
        </p:spPr>
        <p:txBody>
          <a:bodyPr wrap="square">
            <a:spAutoFit/>
          </a:bodyPr>
          <a:lstStyle/>
          <a:p>
            <a:r>
              <a:rPr lang="en-US" dirty="0" smtClean="0">
                <a:latin typeface="Calibri" panose="020F0502020204030204" pitchFamily="34" charset="0"/>
              </a:rPr>
              <a:t>* May have 5, 6 or 8 wires.</a:t>
            </a:r>
            <a:endParaRPr lang="en-US" dirty="0"/>
          </a:p>
        </p:txBody>
      </p:sp>
    </p:spTree>
    <p:extLst>
      <p:ext uri="{BB962C8B-B14F-4D97-AF65-F5344CB8AC3E}">
        <p14:creationId xmlns:p14="http://schemas.microsoft.com/office/powerpoint/2010/main" val="2533901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25</a:t>
            </a:fld>
            <a:endParaRPr lang="en-US"/>
          </a:p>
        </p:txBody>
      </p:sp>
      <p:pic>
        <p:nvPicPr>
          <p:cNvPr id="4" name="Picture 3"/>
          <p:cNvPicPr>
            <a:picLocks noChangeAspect="1"/>
          </p:cNvPicPr>
          <p:nvPr/>
        </p:nvPicPr>
        <p:blipFill>
          <a:blip r:embed="rId2"/>
          <a:stretch>
            <a:fillRect/>
          </a:stretch>
        </p:blipFill>
        <p:spPr>
          <a:xfrm>
            <a:off x="563574" y="5752880"/>
            <a:ext cx="1269013" cy="420879"/>
          </a:xfrm>
          <a:prstGeom prst="rect">
            <a:avLst/>
          </a:prstGeom>
        </p:spPr>
      </p:pic>
      <p:pic>
        <p:nvPicPr>
          <p:cNvPr id="3" name="Picture 2"/>
          <p:cNvPicPr>
            <a:picLocks noChangeAspect="1"/>
          </p:cNvPicPr>
          <p:nvPr/>
        </p:nvPicPr>
        <p:blipFill>
          <a:blip r:embed="rId3"/>
          <a:stretch>
            <a:fillRect/>
          </a:stretch>
        </p:blipFill>
        <p:spPr>
          <a:xfrm>
            <a:off x="249274" y="325857"/>
            <a:ext cx="5190644" cy="5244433"/>
          </a:xfrm>
          <a:prstGeom prst="rect">
            <a:avLst/>
          </a:prstGeom>
        </p:spPr>
      </p:pic>
      <p:pic>
        <p:nvPicPr>
          <p:cNvPr id="5" name="Picture 4"/>
          <p:cNvPicPr>
            <a:picLocks noChangeAspect="1"/>
          </p:cNvPicPr>
          <p:nvPr/>
        </p:nvPicPr>
        <p:blipFill>
          <a:blip r:embed="rId4"/>
          <a:stretch>
            <a:fillRect/>
          </a:stretch>
        </p:blipFill>
        <p:spPr>
          <a:xfrm>
            <a:off x="5439918" y="773059"/>
            <a:ext cx="3404424" cy="2666433"/>
          </a:xfrm>
          <a:prstGeom prst="rect">
            <a:avLst/>
          </a:prstGeom>
        </p:spPr>
      </p:pic>
      <p:pic>
        <p:nvPicPr>
          <p:cNvPr id="8" name="Picture 7"/>
          <p:cNvPicPr>
            <a:picLocks noChangeAspect="1"/>
          </p:cNvPicPr>
          <p:nvPr/>
        </p:nvPicPr>
        <p:blipFill>
          <a:blip r:embed="rId5"/>
          <a:stretch>
            <a:fillRect/>
          </a:stretch>
        </p:blipFill>
        <p:spPr>
          <a:xfrm>
            <a:off x="5529394" y="3601208"/>
            <a:ext cx="3157406" cy="2525076"/>
          </a:xfrm>
          <a:prstGeom prst="rect">
            <a:avLst/>
          </a:prstGeom>
        </p:spPr>
      </p:pic>
      <p:sp>
        <p:nvSpPr>
          <p:cNvPr id="9" name="Rectangle 8"/>
          <p:cNvSpPr/>
          <p:nvPr/>
        </p:nvSpPr>
        <p:spPr>
          <a:xfrm>
            <a:off x="5672439" y="249839"/>
            <a:ext cx="2411247" cy="523220"/>
          </a:xfrm>
          <a:prstGeom prst="rect">
            <a:avLst/>
          </a:prstGeom>
        </p:spPr>
        <p:txBody>
          <a:bodyPr wrap="square">
            <a:spAutoFit/>
          </a:bodyPr>
          <a:lstStyle/>
          <a:p>
            <a:r>
              <a:rPr lang="en-US" sz="1400" dirty="0" smtClean="0">
                <a:solidFill>
                  <a:srgbClr val="FF0000"/>
                </a:solidFill>
                <a:latin typeface="Calibri" panose="020F0502020204030204" pitchFamily="34" charset="0"/>
              </a:rPr>
              <a:t>NEMA</a:t>
            </a:r>
            <a:r>
              <a:rPr lang="en-US" sz="1400" dirty="0" smtClean="0">
                <a:latin typeface="Calibri" panose="020F0502020204030204" pitchFamily="34" charset="0"/>
              </a:rPr>
              <a:t> – national electrical manufacturers association</a:t>
            </a:r>
            <a:endParaRPr lang="en-US" sz="1400" dirty="0"/>
          </a:p>
        </p:txBody>
      </p:sp>
    </p:spTree>
    <p:extLst>
      <p:ext uri="{BB962C8B-B14F-4D97-AF65-F5344CB8AC3E}">
        <p14:creationId xmlns:p14="http://schemas.microsoft.com/office/powerpoint/2010/main" val="3703753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26</a:t>
            </a:fld>
            <a:endParaRPr lang="en-US"/>
          </a:p>
        </p:txBody>
      </p:sp>
      <p:pic>
        <p:nvPicPr>
          <p:cNvPr id="2" name="Picture 1"/>
          <p:cNvPicPr>
            <a:picLocks noChangeAspect="1"/>
          </p:cNvPicPr>
          <p:nvPr/>
        </p:nvPicPr>
        <p:blipFill>
          <a:blip r:embed="rId2"/>
          <a:stretch>
            <a:fillRect/>
          </a:stretch>
        </p:blipFill>
        <p:spPr>
          <a:xfrm>
            <a:off x="571178" y="359762"/>
            <a:ext cx="7296150" cy="6105525"/>
          </a:xfrm>
          <a:prstGeom prst="rect">
            <a:avLst/>
          </a:prstGeom>
        </p:spPr>
      </p:pic>
      <p:pic>
        <p:nvPicPr>
          <p:cNvPr id="4" name="Picture 3"/>
          <p:cNvPicPr>
            <a:picLocks noChangeAspect="1"/>
          </p:cNvPicPr>
          <p:nvPr/>
        </p:nvPicPr>
        <p:blipFill>
          <a:blip r:embed="rId3"/>
          <a:stretch>
            <a:fillRect/>
          </a:stretch>
        </p:blipFill>
        <p:spPr>
          <a:xfrm>
            <a:off x="6373545" y="1714242"/>
            <a:ext cx="1269013" cy="420879"/>
          </a:xfrm>
          <a:prstGeom prst="rect">
            <a:avLst/>
          </a:prstGeom>
        </p:spPr>
      </p:pic>
      <p:sp>
        <p:nvSpPr>
          <p:cNvPr id="8" name="TextBox 7"/>
          <p:cNvSpPr txBox="1"/>
          <p:nvPr/>
        </p:nvSpPr>
        <p:spPr>
          <a:xfrm>
            <a:off x="5194263" y="2451902"/>
            <a:ext cx="2358564" cy="1169551"/>
          </a:xfrm>
          <a:prstGeom prst="rect">
            <a:avLst/>
          </a:prstGeom>
          <a:solidFill>
            <a:schemeClr val="bg1"/>
          </a:solidFill>
        </p:spPr>
        <p:txBody>
          <a:bodyPr wrap="square" rtlCol="0">
            <a:spAutoFit/>
          </a:bodyPr>
          <a:lstStyle/>
          <a:p>
            <a:r>
              <a:rPr lang="en-US" sz="1400" dirty="0" smtClean="0"/>
              <a:t>This is a bipolar hybrid stepper.</a:t>
            </a:r>
          </a:p>
          <a:p>
            <a:endParaRPr lang="en-US" sz="1400" dirty="0"/>
          </a:p>
          <a:p>
            <a:r>
              <a:rPr lang="en-US" sz="1400" dirty="0" smtClean="0"/>
              <a:t>There are only 4 wires and the rotor has teeth.</a:t>
            </a:r>
            <a:endParaRPr lang="en-US" sz="1400" dirty="0"/>
          </a:p>
        </p:txBody>
      </p:sp>
    </p:spTree>
    <p:extLst>
      <p:ext uri="{BB962C8B-B14F-4D97-AF65-F5344CB8AC3E}">
        <p14:creationId xmlns:p14="http://schemas.microsoft.com/office/powerpoint/2010/main" val="2114510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27</a:t>
            </a:fld>
            <a:endParaRPr lang="en-US"/>
          </a:p>
        </p:txBody>
      </p:sp>
      <p:pic>
        <p:nvPicPr>
          <p:cNvPr id="3" name="Picture 2"/>
          <p:cNvPicPr>
            <a:picLocks noChangeAspect="1"/>
          </p:cNvPicPr>
          <p:nvPr/>
        </p:nvPicPr>
        <p:blipFill>
          <a:blip r:embed="rId2"/>
          <a:stretch>
            <a:fillRect/>
          </a:stretch>
        </p:blipFill>
        <p:spPr>
          <a:xfrm>
            <a:off x="621557" y="616388"/>
            <a:ext cx="8073459" cy="5327212"/>
          </a:xfrm>
          <a:prstGeom prst="rect">
            <a:avLst/>
          </a:prstGeom>
        </p:spPr>
      </p:pic>
    </p:spTree>
    <p:extLst>
      <p:ext uri="{BB962C8B-B14F-4D97-AF65-F5344CB8AC3E}">
        <p14:creationId xmlns:p14="http://schemas.microsoft.com/office/powerpoint/2010/main" val="893178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28</a:t>
            </a:fld>
            <a:endParaRPr lang="en-US"/>
          </a:p>
        </p:txBody>
      </p:sp>
      <p:pic>
        <p:nvPicPr>
          <p:cNvPr id="3" name="Picture 2"/>
          <p:cNvPicPr>
            <a:picLocks noChangeAspect="1"/>
          </p:cNvPicPr>
          <p:nvPr/>
        </p:nvPicPr>
        <p:blipFill>
          <a:blip r:embed="rId2"/>
          <a:stretch>
            <a:fillRect/>
          </a:stretch>
        </p:blipFill>
        <p:spPr>
          <a:xfrm>
            <a:off x="379326" y="2870628"/>
            <a:ext cx="8089172" cy="3399241"/>
          </a:xfrm>
          <a:prstGeom prst="rect">
            <a:avLst/>
          </a:prstGeom>
        </p:spPr>
      </p:pic>
      <p:sp>
        <p:nvSpPr>
          <p:cNvPr id="5" name="TextBox 4"/>
          <p:cNvSpPr txBox="1"/>
          <p:nvPr/>
        </p:nvSpPr>
        <p:spPr>
          <a:xfrm>
            <a:off x="576648" y="486032"/>
            <a:ext cx="7257535" cy="1754326"/>
          </a:xfrm>
          <a:prstGeom prst="rect">
            <a:avLst/>
          </a:prstGeom>
          <a:noFill/>
        </p:spPr>
        <p:txBody>
          <a:bodyPr wrap="square" rtlCol="0">
            <a:spAutoFit/>
          </a:bodyPr>
          <a:lstStyle/>
          <a:p>
            <a:r>
              <a:rPr lang="en-US" u="sng" dirty="0" smtClean="0"/>
              <a:t>Unipolar stepper motors have 5, 6 or 8 leads.</a:t>
            </a:r>
          </a:p>
          <a:p>
            <a:endParaRPr lang="en-US" dirty="0"/>
          </a:p>
          <a:p>
            <a:r>
              <a:rPr lang="en-US" dirty="0" smtClean="0"/>
              <a:t>They all use two coils with a centre tap.</a:t>
            </a:r>
          </a:p>
          <a:p>
            <a:endParaRPr lang="en-US" dirty="0"/>
          </a:p>
          <a:p>
            <a:r>
              <a:rPr lang="en-US" dirty="0" smtClean="0"/>
              <a:t>Some steppers have the wires connected internally, others are connected externally.</a:t>
            </a:r>
            <a:endParaRPr lang="en-US" dirty="0"/>
          </a:p>
        </p:txBody>
      </p:sp>
    </p:spTree>
    <p:extLst>
      <p:ext uri="{BB962C8B-B14F-4D97-AF65-F5344CB8AC3E}">
        <p14:creationId xmlns:p14="http://schemas.microsoft.com/office/powerpoint/2010/main" val="3885200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29</a:t>
            </a:fld>
            <a:endParaRPr lang="en-US"/>
          </a:p>
        </p:txBody>
      </p:sp>
      <p:pic>
        <p:nvPicPr>
          <p:cNvPr id="4" name="Picture 3"/>
          <p:cNvPicPr>
            <a:picLocks noChangeAspect="1"/>
          </p:cNvPicPr>
          <p:nvPr/>
        </p:nvPicPr>
        <p:blipFill>
          <a:blip r:embed="rId2"/>
          <a:stretch>
            <a:fillRect/>
          </a:stretch>
        </p:blipFill>
        <p:spPr>
          <a:xfrm>
            <a:off x="7535080" y="239669"/>
            <a:ext cx="1269013" cy="420879"/>
          </a:xfrm>
          <a:prstGeom prst="rect">
            <a:avLst/>
          </a:prstGeom>
        </p:spPr>
      </p:pic>
      <p:pic>
        <p:nvPicPr>
          <p:cNvPr id="3" name="Picture 2"/>
          <p:cNvPicPr>
            <a:picLocks noChangeAspect="1"/>
          </p:cNvPicPr>
          <p:nvPr/>
        </p:nvPicPr>
        <p:blipFill>
          <a:blip r:embed="rId3"/>
          <a:stretch>
            <a:fillRect/>
          </a:stretch>
        </p:blipFill>
        <p:spPr>
          <a:xfrm>
            <a:off x="619729" y="239669"/>
            <a:ext cx="5576763" cy="5865341"/>
          </a:xfrm>
          <a:prstGeom prst="rect">
            <a:avLst/>
          </a:prstGeom>
        </p:spPr>
      </p:pic>
    </p:spTree>
    <p:extLst>
      <p:ext uri="{BB962C8B-B14F-4D97-AF65-F5344CB8AC3E}">
        <p14:creationId xmlns:p14="http://schemas.microsoft.com/office/powerpoint/2010/main" val="859393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556568" y="348691"/>
            <a:ext cx="7940587" cy="5664931"/>
          </a:xfrm>
          <a:prstGeom prst="rect">
            <a:avLst/>
          </a:prstGeom>
        </p:spPr>
      </p:pic>
    </p:spTree>
    <p:extLst>
      <p:ext uri="{BB962C8B-B14F-4D97-AF65-F5344CB8AC3E}">
        <p14:creationId xmlns:p14="http://schemas.microsoft.com/office/powerpoint/2010/main" val="1027956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30</a:t>
            </a:fld>
            <a:endParaRPr lang="en-US"/>
          </a:p>
        </p:txBody>
      </p:sp>
      <p:pic>
        <p:nvPicPr>
          <p:cNvPr id="9" name="Picture 8"/>
          <p:cNvPicPr>
            <a:picLocks noChangeAspect="1"/>
          </p:cNvPicPr>
          <p:nvPr/>
        </p:nvPicPr>
        <p:blipFill>
          <a:blip r:embed="rId2"/>
          <a:stretch>
            <a:fillRect/>
          </a:stretch>
        </p:blipFill>
        <p:spPr>
          <a:xfrm>
            <a:off x="354705" y="1601696"/>
            <a:ext cx="8146743" cy="4486428"/>
          </a:xfrm>
          <a:prstGeom prst="rect">
            <a:avLst/>
          </a:prstGeom>
        </p:spPr>
      </p:pic>
      <p:sp>
        <p:nvSpPr>
          <p:cNvPr id="10" name="Rectangle 9"/>
          <p:cNvSpPr/>
          <p:nvPr/>
        </p:nvSpPr>
        <p:spPr>
          <a:xfrm>
            <a:off x="2075939" y="410141"/>
            <a:ext cx="441742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643389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17412" name="Rectangle 5"/>
          <p:cNvSpPr>
            <a:spLocks noGrp="1" noChangeArrowheads="1"/>
          </p:cNvSpPr>
          <p:nvPr>
            <p:ph type="body" sz="half" idx="1"/>
          </p:nvPr>
        </p:nvSpPr>
        <p:spPr/>
        <p:txBody>
          <a:bodyPr>
            <a:normAutofit fontScale="92500" lnSpcReduction="10000"/>
          </a:bodyPr>
          <a:lstStyle/>
          <a:p>
            <a:pPr eaLnBrk="1" hangingPunct="1"/>
            <a:r>
              <a:rPr lang="en-US" sz="2800" dirty="0" smtClean="0">
                <a:latin typeface="Calibri" panose="020F0502020204030204" pitchFamily="34" charset="0"/>
              </a:rPr>
              <a:t>A stepping motor is a motor which has the capability of rotating in either direction, starting or stopping in various positions, and moving the rotor in precise angular increments for each step applied. The motor can be stopped so that is not easily rotated (holding torque).</a:t>
            </a:r>
          </a:p>
        </p:txBody>
      </p:sp>
      <p:pic>
        <p:nvPicPr>
          <p:cNvPr id="17413" name="Picture 7" descr="servo motors"/>
          <p:cNvPicPr>
            <a:picLocks noGrp="1" noChangeAspect="1" noChangeArrowheads="1"/>
          </p:cNvPicPr>
          <p:nvPr>
            <p:ph sz="half" idx="2"/>
          </p:nvPr>
        </p:nvPicPr>
        <p:blipFill>
          <a:blip r:embed="rId2" cstate="print"/>
          <a:srcRect/>
          <a:stretch>
            <a:fillRect/>
          </a:stretch>
        </p:blipFill>
        <p:spPr>
          <a:xfrm>
            <a:off x="4541488" y="1600200"/>
            <a:ext cx="4023424" cy="3093666"/>
          </a:xfrm>
          <a:noFill/>
        </p:spPr>
      </p:pic>
      <p:sp>
        <p:nvSpPr>
          <p:cNvPr id="7" name="Rectangle 6"/>
          <p:cNvSpPr/>
          <p:nvPr/>
        </p:nvSpPr>
        <p:spPr>
          <a:xfrm>
            <a:off x="2075939" y="410141"/>
            <a:ext cx="441742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31</a:t>
            </a:fld>
            <a:endParaRPr lang="en-US"/>
          </a:p>
        </p:txBody>
      </p:sp>
    </p:spTree>
    <p:extLst>
      <p:ext uri="{BB962C8B-B14F-4D97-AF65-F5344CB8AC3E}">
        <p14:creationId xmlns:p14="http://schemas.microsoft.com/office/powerpoint/2010/main" val="12867738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17412" name="Rectangle 5"/>
          <p:cNvSpPr>
            <a:spLocks noGrp="1" noChangeArrowheads="1"/>
          </p:cNvSpPr>
          <p:nvPr>
            <p:ph type="body" sz="half" idx="1"/>
          </p:nvPr>
        </p:nvSpPr>
        <p:spPr>
          <a:xfrm>
            <a:off x="180974" y="1133475"/>
            <a:ext cx="4143375" cy="5076825"/>
          </a:xfrm>
        </p:spPr>
        <p:txBody>
          <a:bodyPr>
            <a:normAutofit fontScale="70000" lnSpcReduction="20000"/>
          </a:bodyPr>
          <a:lstStyle/>
          <a:p>
            <a:pPr eaLnBrk="1" hangingPunct="1"/>
            <a:r>
              <a:rPr lang="en-US" sz="2400" dirty="0" smtClean="0">
                <a:latin typeface="Calibri" panose="020F0502020204030204" pitchFamily="34" charset="0"/>
              </a:rPr>
              <a:t>Two Coils of fine gauge wire – Unipolar has a centre tap. </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Permanent magnet rotor</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No Brushes</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Good Holding Torque (not turning)</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Rotates at precise angular increments. 1.8 </a:t>
            </a:r>
            <a:r>
              <a:rPr lang="en-US" sz="2400" dirty="0" err="1" smtClean="0">
                <a:latin typeface="Calibri" panose="020F0502020204030204" pitchFamily="34" charset="0"/>
              </a:rPr>
              <a:t>deg</a:t>
            </a:r>
            <a:r>
              <a:rPr lang="en-US" sz="2400" dirty="0" smtClean="0">
                <a:latin typeface="Calibri" panose="020F0502020204030204" pitchFamily="34" charset="0"/>
              </a:rPr>
              <a:t>, 5.0 deg. 7.5 deg.</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Stops and starts quickly</a:t>
            </a:r>
          </a:p>
          <a:p>
            <a:pPr eaLnBrk="1" hangingPunct="1">
              <a:buNone/>
            </a:pPr>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Digital Control of direction and speed.</a:t>
            </a:r>
          </a:p>
          <a:p>
            <a:pPr eaLnBrk="1" hangingPunct="1"/>
            <a:endParaRPr lang="en-US" sz="2400" dirty="0" smtClean="0">
              <a:latin typeface="Calibri" panose="020F0502020204030204" pitchFamily="34" charset="0"/>
            </a:endParaRPr>
          </a:p>
          <a:p>
            <a:pPr eaLnBrk="1" hangingPunct="1"/>
            <a:r>
              <a:rPr lang="en-US" sz="2400" dirty="0" smtClean="0">
                <a:latin typeface="Calibri" panose="020F0502020204030204" pitchFamily="34" charset="0"/>
              </a:rPr>
              <a:t>No Feedback circuit is required.</a:t>
            </a:r>
          </a:p>
          <a:p>
            <a:pPr eaLnBrk="1" hangingPunct="1"/>
            <a:endParaRPr lang="en-US" sz="2800" dirty="0" smtClean="0">
              <a:latin typeface="Calibri" panose="020F0502020204030204" pitchFamily="34" charset="0"/>
            </a:endParaRPr>
          </a:p>
        </p:txBody>
      </p:sp>
      <p:pic>
        <p:nvPicPr>
          <p:cNvPr id="17413" name="Picture 7" descr="servo motors"/>
          <p:cNvPicPr>
            <a:picLocks noGrp="1" noChangeAspect="1" noChangeArrowheads="1"/>
          </p:cNvPicPr>
          <p:nvPr>
            <p:ph sz="half" idx="2"/>
          </p:nvPr>
        </p:nvPicPr>
        <p:blipFill>
          <a:blip r:embed="rId2" cstate="print"/>
          <a:srcRect/>
          <a:stretch>
            <a:fillRect/>
          </a:stretch>
        </p:blipFill>
        <p:spPr>
          <a:xfrm>
            <a:off x="4457700" y="2062163"/>
            <a:ext cx="4238625" cy="3259137"/>
          </a:xfrm>
          <a:noFill/>
        </p:spPr>
      </p:pic>
      <p:sp>
        <p:nvSpPr>
          <p:cNvPr id="7" name="Rectangle 6"/>
          <p:cNvSpPr/>
          <p:nvPr/>
        </p:nvSpPr>
        <p:spPr>
          <a:xfrm>
            <a:off x="739357" y="162491"/>
            <a:ext cx="7164654" cy="769441"/>
          </a:xfrm>
          <a:prstGeom prst="rect">
            <a:avLst/>
          </a:prstGeom>
          <a:noFill/>
        </p:spPr>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 Characteristics</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32</a:t>
            </a:fld>
            <a:endParaRPr lang="en-US"/>
          </a:p>
        </p:txBody>
      </p:sp>
    </p:spTree>
    <p:extLst>
      <p:ext uri="{BB962C8B-B14F-4D97-AF65-F5344CB8AC3E}">
        <p14:creationId xmlns:p14="http://schemas.microsoft.com/office/powerpoint/2010/main" val="1997782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CAM8302E  F2018 Week 11</a:t>
            </a:r>
            <a:endParaRPr lang="en-US"/>
          </a:p>
        </p:txBody>
      </p:sp>
      <p:sp>
        <p:nvSpPr>
          <p:cNvPr id="17412" name="Rectangle 5"/>
          <p:cNvSpPr>
            <a:spLocks noGrp="1" noChangeArrowheads="1"/>
          </p:cNvSpPr>
          <p:nvPr>
            <p:ph type="body" sz="half" idx="1"/>
          </p:nvPr>
        </p:nvSpPr>
        <p:spPr/>
        <p:txBody>
          <a:bodyPr>
            <a:normAutofit fontScale="55000" lnSpcReduction="20000"/>
          </a:bodyPr>
          <a:lstStyle/>
          <a:p>
            <a:pPr eaLnBrk="1" hangingPunct="1"/>
            <a:r>
              <a:rPr lang="en-US" sz="2800" dirty="0" smtClean="0">
                <a:latin typeface="Calibri" panose="020F0502020204030204" pitchFamily="34" charset="0"/>
              </a:rPr>
              <a:t>Drive Conveyor Belts</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Robotics</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Mechanical Positioning</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Ventilation/Lighting Control</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Camera Controls</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Pick &amp; Place Machines</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Assembly Lines</a:t>
            </a:r>
          </a:p>
          <a:p>
            <a:pPr eaLnBrk="1" hangingPunct="1"/>
            <a:endParaRPr lang="en-US" sz="2800" dirty="0" smtClean="0">
              <a:latin typeface="Calibri" panose="020F0502020204030204" pitchFamily="34" charset="0"/>
            </a:endParaRPr>
          </a:p>
          <a:p>
            <a:pPr eaLnBrk="1" hangingPunct="1"/>
            <a:r>
              <a:rPr lang="en-US" sz="2800" dirty="0" smtClean="0">
                <a:latin typeface="Calibri" panose="020F0502020204030204" pitchFamily="34" charset="0"/>
              </a:rPr>
              <a:t>Industrial Control</a:t>
            </a:r>
          </a:p>
          <a:p>
            <a:pPr eaLnBrk="1" hangingPunct="1"/>
            <a:endParaRPr lang="en-US" sz="2800" dirty="0">
              <a:latin typeface="Calibri" panose="020F0502020204030204" pitchFamily="34" charset="0"/>
            </a:endParaRPr>
          </a:p>
          <a:p>
            <a:pPr eaLnBrk="1" hangingPunct="1"/>
            <a:r>
              <a:rPr lang="en-US" sz="2800" dirty="0" smtClean="0">
                <a:latin typeface="Calibri" panose="020F0502020204030204" pitchFamily="34" charset="0"/>
              </a:rPr>
              <a:t>CNC and 3D printers</a:t>
            </a:r>
          </a:p>
        </p:txBody>
      </p:sp>
      <p:pic>
        <p:nvPicPr>
          <p:cNvPr id="17413" name="Picture 7" descr="servo motors"/>
          <p:cNvPicPr>
            <a:picLocks noGrp="1" noChangeAspect="1" noChangeArrowheads="1"/>
          </p:cNvPicPr>
          <p:nvPr>
            <p:ph sz="half" idx="2"/>
          </p:nvPr>
        </p:nvPicPr>
        <p:blipFill>
          <a:blip r:embed="rId2" cstate="print"/>
          <a:srcRect/>
          <a:stretch>
            <a:fillRect/>
          </a:stretch>
        </p:blipFill>
        <p:spPr>
          <a:xfrm>
            <a:off x="4170317" y="1944597"/>
            <a:ext cx="4657208" cy="3580991"/>
          </a:xfrm>
          <a:noFill/>
        </p:spPr>
      </p:pic>
      <p:sp>
        <p:nvSpPr>
          <p:cNvPr id="7" name="Rectangle 6"/>
          <p:cNvSpPr/>
          <p:nvPr/>
        </p:nvSpPr>
        <p:spPr>
          <a:xfrm>
            <a:off x="405982" y="372041"/>
            <a:ext cx="8286243"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 Applications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33</a:t>
            </a:fld>
            <a:endParaRPr lang="en-US"/>
          </a:p>
        </p:txBody>
      </p:sp>
    </p:spTree>
    <p:extLst>
      <p:ext uri="{BB962C8B-B14F-4D97-AF65-F5344CB8AC3E}">
        <p14:creationId xmlns:p14="http://schemas.microsoft.com/office/powerpoint/2010/main" val="621984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1"/>
          </p:nvPr>
        </p:nvSpPr>
        <p:spPr>
          <a:noFill/>
        </p:spPr>
        <p:txBody>
          <a:bodyPr/>
          <a:lstStyle/>
          <a:p>
            <a:r>
              <a:rPr lang="en-US" smtClean="0"/>
              <a:t>CAM8302E  F2018 Week 11</a:t>
            </a:r>
            <a:endParaRPr lang="en-US"/>
          </a:p>
        </p:txBody>
      </p:sp>
      <p:pic>
        <p:nvPicPr>
          <p:cNvPr id="18436" name="Picture 2"/>
          <p:cNvPicPr>
            <a:picLocks noChangeAspect="1" noChangeArrowheads="1"/>
          </p:cNvPicPr>
          <p:nvPr/>
        </p:nvPicPr>
        <p:blipFill>
          <a:blip r:embed="rId2" cstate="print"/>
          <a:srcRect/>
          <a:stretch>
            <a:fillRect/>
          </a:stretch>
        </p:blipFill>
        <p:spPr bwMode="auto">
          <a:xfrm>
            <a:off x="370577" y="1356816"/>
            <a:ext cx="6405562" cy="4652963"/>
          </a:xfrm>
          <a:prstGeom prst="rect">
            <a:avLst/>
          </a:prstGeom>
          <a:noFill/>
          <a:ln w="9525">
            <a:noFill/>
            <a:miter lim="800000"/>
            <a:headEnd/>
            <a:tailEnd/>
          </a:ln>
        </p:spPr>
      </p:pic>
      <p:sp>
        <p:nvSpPr>
          <p:cNvPr id="18437" name="TextBox 9"/>
          <p:cNvSpPr txBox="1">
            <a:spLocks noChangeArrowheads="1"/>
          </p:cNvSpPr>
          <p:nvPr/>
        </p:nvSpPr>
        <p:spPr bwMode="auto">
          <a:xfrm>
            <a:off x="6992590" y="1581150"/>
            <a:ext cx="1681147" cy="369332"/>
          </a:xfrm>
          <a:prstGeom prst="rect">
            <a:avLst/>
          </a:prstGeom>
          <a:noFill/>
          <a:ln w="9525">
            <a:noFill/>
            <a:miter lim="800000"/>
            <a:headEnd/>
            <a:tailEnd/>
          </a:ln>
        </p:spPr>
        <p:txBody>
          <a:bodyPr wrap="square">
            <a:spAutoFit/>
          </a:bodyPr>
          <a:lstStyle/>
          <a:p>
            <a:r>
              <a:rPr lang="en-US" dirty="0" smtClean="0"/>
              <a:t>From NI.com</a:t>
            </a:r>
            <a:endParaRPr lang="en-US" dirty="0"/>
          </a:p>
        </p:txBody>
      </p:sp>
      <p:sp>
        <p:nvSpPr>
          <p:cNvPr id="7" name="Rectangle 6"/>
          <p:cNvSpPr/>
          <p:nvPr/>
        </p:nvSpPr>
        <p:spPr>
          <a:xfrm>
            <a:off x="2010103" y="373565"/>
            <a:ext cx="441742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CAA2C97F-264C-4188-8E28-994F3A607503}" type="slidenum">
              <a:rPr lang="en-US" smtClean="0"/>
              <a:pPr>
                <a:defRPr/>
              </a:pPr>
              <a:t>34</a:t>
            </a:fld>
            <a:endParaRPr lang="en-US"/>
          </a:p>
        </p:txBody>
      </p:sp>
      <p:sp>
        <p:nvSpPr>
          <p:cNvPr id="9" name="TextBox 9"/>
          <p:cNvSpPr txBox="1">
            <a:spLocks noChangeArrowheads="1"/>
          </p:cNvSpPr>
          <p:nvPr/>
        </p:nvSpPr>
        <p:spPr bwMode="auto">
          <a:xfrm>
            <a:off x="6992590" y="2586990"/>
            <a:ext cx="1681147" cy="923330"/>
          </a:xfrm>
          <a:prstGeom prst="rect">
            <a:avLst/>
          </a:prstGeom>
          <a:noFill/>
          <a:ln w="9525">
            <a:noFill/>
            <a:miter lim="800000"/>
            <a:headEnd/>
            <a:tailEnd/>
          </a:ln>
        </p:spPr>
        <p:txBody>
          <a:bodyPr wrap="square">
            <a:spAutoFit/>
          </a:bodyPr>
          <a:lstStyle/>
          <a:p>
            <a:r>
              <a:rPr lang="en-US" dirty="0" smtClean="0"/>
              <a:t>NI – National Instruments</a:t>
            </a:r>
          </a:p>
          <a:p>
            <a:r>
              <a:rPr lang="en-US" dirty="0" smtClean="0"/>
              <a:t>(LabVIEW)</a:t>
            </a:r>
            <a:endParaRPr lang="en-US" dirty="0"/>
          </a:p>
        </p:txBody>
      </p:sp>
    </p:spTree>
    <p:extLst>
      <p:ext uri="{BB962C8B-B14F-4D97-AF65-F5344CB8AC3E}">
        <p14:creationId xmlns:p14="http://schemas.microsoft.com/office/powerpoint/2010/main" val="3394287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p:spPr>
        <p:txBody>
          <a:bodyPr/>
          <a:lstStyle/>
          <a:p>
            <a:r>
              <a:rPr lang="en-US" smtClean="0"/>
              <a:t>CAM8302E  F2018 Week 11</a:t>
            </a:r>
            <a:endParaRPr lang="en-US"/>
          </a:p>
        </p:txBody>
      </p:sp>
      <p:pic>
        <p:nvPicPr>
          <p:cNvPr id="19459" name="Picture 3"/>
          <p:cNvPicPr>
            <a:picLocks noChangeAspect="1" noChangeArrowheads="1"/>
          </p:cNvPicPr>
          <p:nvPr/>
        </p:nvPicPr>
        <p:blipFill>
          <a:blip r:embed="rId2" cstate="print"/>
          <a:srcRect/>
          <a:stretch>
            <a:fillRect/>
          </a:stretch>
        </p:blipFill>
        <p:spPr bwMode="auto">
          <a:xfrm>
            <a:off x="629488" y="1310019"/>
            <a:ext cx="7515225" cy="4427537"/>
          </a:xfrm>
          <a:prstGeom prst="rect">
            <a:avLst/>
          </a:prstGeom>
          <a:noFill/>
          <a:ln w="9525">
            <a:noFill/>
            <a:miter lim="800000"/>
            <a:headEnd/>
            <a:tailEnd/>
          </a:ln>
        </p:spPr>
      </p:pic>
      <p:pic>
        <p:nvPicPr>
          <p:cNvPr id="19460" name="Picture 2"/>
          <p:cNvPicPr>
            <a:picLocks noChangeAspect="1" noChangeArrowheads="1"/>
          </p:cNvPicPr>
          <p:nvPr/>
        </p:nvPicPr>
        <p:blipFill>
          <a:blip r:embed="rId3" cstate="print"/>
          <a:srcRect/>
          <a:stretch>
            <a:fillRect/>
          </a:stretch>
        </p:blipFill>
        <p:spPr bwMode="auto">
          <a:xfrm>
            <a:off x="4168369" y="1398790"/>
            <a:ext cx="2495550" cy="655637"/>
          </a:xfrm>
          <a:prstGeom prst="rect">
            <a:avLst/>
          </a:prstGeom>
          <a:noFill/>
          <a:ln w="9525">
            <a:noFill/>
            <a:miter lim="800000"/>
            <a:headEnd/>
            <a:tailEnd/>
          </a:ln>
        </p:spPr>
      </p:pic>
      <p:sp>
        <p:nvSpPr>
          <p:cNvPr id="5" name="Rectangle 4"/>
          <p:cNvSpPr/>
          <p:nvPr/>
        </p:nvSpPr>
        <p:spPr>
          <a:xfrm>
            <a:off x="901629" y="373565"/>
            <a:ext cx="663438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Bipolar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pPr>
              <a:defRPr/>
            </a:pPr>
            <a:fld id="{CAA2C97F-264C-4188-8E28-994F3A607503}" type="slidenum">
              <a:rPr lang="en-US" smtClean="0"/>
              <a:pPr>
                <a:defRPr/>
              </a:pPr>
              <a:t>35</a:t>
            </a:fld>
            <a:endParaRPr lang="en-US"/>
          </a:p>
        </p:txBody>
      </p:sp>
    </p:spTree>
    <p:extLst>
      <p:ext uri="{BB962C8B-B14F-4D97-AF65-F5344CB8AC3E}">
        <p14:creationId xmlns:p14="http://schemas.microsoft.com/office/powerpoint/2010/main" val="611161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p:spPr>
        <p:txBody>
          <a:bodyPr/>
          <a:lstStyle/>
          <a:p>
            <a:r>
              <a:rPr lang="en-US" smtClean="0"/>
              <a:t>CAM8302E  F2018 Week 11</a:t>
            </a:r>
            <a:endParaRPr lang="en-US"/>
          </a:p>
        </p:txBody>
      </p:sp>
      <p:pic>
        <p:nvPicPr>
          <p:cNvPr id="20483" name="Picture 2"/>
          <p:cNvPicPr>
            <a:picLocks noChangeAspect="1" noChangeArrowheads="1"/>
          </p:cNvPicPr>
          <p:nvPr/>
        </p:nvPicPr>
        <p:blipFill>
          <a:blip r:embed="rId2" cstate="print"/>
          <a:srcRect/>
          <a:stretch>
            <a:fillRect/>
          </a:stretch>
        </p:blipFill>
        <p:spPr bwMode="auto">
          <a:xfrm>
            <a:off x="382461" y="1498676"/>
            <a:ext cx="8269287" cy="4521200"/>
          </a:xfrm>
          <a:prstGeom prst="rect">
            <a:avLst/>
          </a:prstGeom>
          <a:noFill/>
          <a:ln w="9525">
            <a:noFill/>
            <a:miter lim="800000"/>
            <a:headEnd/>
            <a:tailEnd/>
          </a:ln>
        </p:spPr>
      </p:pic>
      <p:pic>
        <p:nvPicPr>
          <p:cNvPr id="20484" name="Picture 2"/>
          <p:cNvPicPr>
            <a:picLocks noChangeAspect="1" noChangeArrowheads="1"/>
          </p:cNvPicPr>
          <p:nvPr/>
        </p:nvPicPr>
        <p:blipFill>
          <a:blip r:embed="rId3" cstate="print"/>
          <a:srcRect/>
          <a:stretch>
            <a:fillRect/>
          </a:stretch>
        </p:blipFill>
        <p:spPr bwMode="auto">
          <a:xfrm>
            <a:off x="644576" y="1986979"/>
            <a:ext cx="2495550" cy="655637"/>
          </a:xfrm>
          <a:prstGeom prst="rect">
            <a:avLst/>
          </a:prstGeom>
          <a:noFill/>
          <a:ln w="9525">
            <a:noFill/>
            <a:miter lim="800000"/>
            <a:headEnd/>
            <a:tailEnd/>
          </a:ln>
        </p:spPr>
      </p:pic>
      <p:sp>
        <p:nvSpPr>
          <p:cNvPr id="5" name="Rectangle 4"/>
          <p:cNvSpPr/>
          <p:nvPr/>
        </p:nvSpPr>
        <p:spPr>
          <a:xfrm>
            <a:off x="901629" y="373565"/>
            <a:ext cx="663438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Bipolar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pPr>
              <a:defRPr/>
            </a:pPr>
            <a:fld id="{CAA2C97F-264C-4188-8E28-994F3A607503}" type="slidenum">
              <a:rPr lang="en-US" smtClean="0"/>
              <a:pPr>
                <a:defRPr/>
              </a:pPr>
              <a:t>36</a:t>
            </a:fld>
            <a:endParaRPr lang="en-US"/>
          </a:p>
        </p:txBody>
      </p:sp>
    </p:spTree>
    <p:extLst>
      <p:ext uri="{BB962C8B-B14F-4D97-AF65-F5344CB8AC3E}">
        <p14:creationId xmlns:p14="http://schemas.microsoft.com/office/powerpoint/2010/main" val="896109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a:spLocks noGrp="1"/>
          </p:cNvSpPr>
          <p:nvPr>
            <p:ph type="ftr" sz="quarter" idx="11"/>
          </p:nvPr>
        </p:nvSpPr>
        <p:spPr>
          <a:noFill/>
        </p:spPr>
        <p:txBody>
          <a:bodyPr/>
          <a:lstStyle/>
          <a:p>
            <a:r>
              <a:rPr lang="en-US" smtClean="0"/>
              <a:t>CAM8302E  F2018 Week 11</a:t>
            </a:r>
            <a:endParaRPr lang="en-US"/>
          </a:p>
        </p:txBody>
      </p:sp>
      <p:pic>
        <p:nvPicPr>
          <p:cNvPr id="21508" name="Picture 2"/>
          <p:cNvPicPr>
            <a:picLocks noChangeAspect="1" noChangeArrowheads="1"/>
          </p:cNvPicPr>
          <p:nvPr/>
        </p:nvPicPr>
        <p:blipFill>
          <a:blip r:embed="rId2" cstate="print"/>
          <a:srcRect/>
          <a:stretch>
            <a:fillRect/>
          </a:stretch>
        </p:blipFill>
        <p:spPr bwMode="auto">
          <a:xfrm>
            <a:off x="473012" y="1456791"/>
            <a:ext cx="8029575" cy="4648200"/>
          </a:xfrm>
          <a:prstGeom prst="rect">
            <a:avLst/>
          </a:prstGeom>
          <a:noFill/>
          <a:ln w="9525">
            <a:noFill/>
            <a:miter lim="800000"/>
            <a:headEnd/>
            <a:tailEnd/>
          </a:ln>
        </p:spPr>
      </p:pic>
      <p:pic>
        <p:nvPicPr>
          <p:cNvPr id="21507" name="Picture 2"/>
          <p:cNvPicPr>
            <a:picLocks noChangeAspect="1" noChangeArrowheads="1"/>
          </p:cNvPicPr>
          <p:nvPr/>
        </p:nvPicPr>
        <p:blipFill>
          <a:blip r:embed="rId3" cstate="print"/>
          <a:srcRect/>
          <a:stretch>
            <a:fillRect/>
          </a:stretch>
        </p:blipFill>
        <p:spPr bwMode="auto">
          <a:xfrm>
            <a:off x="6232780" y="1518909"/>
            <a:ext cx="2225420" cy="584668"/>
          </a:xfrm>
          <a:prstGeom prst="rect">
            <a:avLst/>
          </a:prstGeom>
          <a:noFill/>
          <a:ln w="9525">
            <a:noFill/>
            <a:miter lim="800000"/>
            <a:headEnd/>
            <a:tailEnd/>
          </a:ln>
        </p:spPr>
      </p:pic>
      <p:sp>
        <p:nvSpPr>
          <p:cNvPr id="5" name="Rectangle 4"/>
          <p:cNvSpPr/>
          <p:nvPr/>
        </p:nvSpPr>
        <p:spPr>
          <a:xfrm>
            <a:off x="683621" y="373565"/>
            <a:ext cx="707039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Unipolar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pPr>
              <a:defRPr/>
            </a:pPr>
            <a:fld id="{CAA2C97F-264C-4188-8E28-994F3A607503}" type="slidenum">
              <a:rPr lang="en-US" smtClean="0"/>
              <a:pPr>
                <a:defRPr/>
              </a:pPr>
              <a:t>37</a:t>
            </a:fld>
            <a:endParaRPr lang="en-US"/>
          </a:p>
        </p:txBody>
      </p:sp>
    </p:spTree>
    <p:extLst>
      <p:ext uri="{BB962C8B-B14F-4D97-AF65-F5344CB8AC3E}">
        <p14:creationId xmlns:p14="http://schemas.microsoft.com/office/powerpoint/2010/main" val="1723444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CAM8302E  F2018 Week 11</a:t>
            </a:r>
            <a:endParaRPr lang="en-US"/>
          </a:p>
        </p:txBody>
      </p:sp>
      <p:pic>
        <p:nvPicPr>
          <p:cNvPr id="22532" name="Picture 2"/>
          <p:cNvPicPr>
            <a:picLocks noChangeAspect="1" noChangeArrowheads="1"/>
          </p:cNvPicPr>
          <p:nvPr/>
        </p:nvPicPr>
        <p:blipFill>
          <a:blip r:embed="rId2" cstate="print"/>
          <a:srcRect/>
          <a:stretch>
            <a:fillRect/>
          </a:stretch>
        </p:blipFill>
        <p:spPr bwMode="auto">
          <a:xfrm>
            <a:off x="628650" y="1085850"/>
            <a:ext cx="7724775" cy="5162550"/>
          </a:xfrm>
          <a:prstGeom prst="rect">
            <a:avLst/>
          </a:prstGeom>
          <a:noFill/>
          <a:ln w="9525">
            <a:noFill/>
            <a:miter lim="800000"/>
            <a:headEnd/>
            <a:tailEnd/>
          </a:ln>
        </p:spPr>
      </p:pic>
      <p:pic>
        <p:nvPicPr>
          <p:cNvPr id="22531" name="Picture 2"/>
          <p:cNvPicPr>
            <a:picLocks noChangeAspect="1" noChangeArrowheads="1"/>
          </p:cNvPicPr>
          <p:nvPr/>
        </p:nvPicPr>
        <p:blipFill>
          <a:blip r:embed="rId3" cstate="print"/>
          <a:srcRect/>
          <a:stretch>
            <a:fillRect/>
          </a:stretch>
        </p:blipFill>
        <p:spPr bwMode="auto">
          <a:xfrm>
            <a:off x="6448425" y="2125427"/>
            <a:ext cx="1695450" cy="445432"/>
          </a:xfrm>
          <a:prstGeom prst="rect">
            <a:avLst/>
          </a:prstGeom>
          <a:noFill/>
          <a:ln w="9525">
            <a:noFill/>
            <a:miter lim="800000"/>
            <a:headEnd/>
            <a:tailEnd/>
          </a:ln>
        </p:spPr>
      </p:pic>
      <p:sp>
        <p:nvSpPr>
          <p:cNvPr id="5" name="Rectangle 4"/>
          <p:cNvSpPr/>
          <p:nvPr/>
        </p:nvSpPr>
        <p:spPr>
          <a:xfrm>
            <a:off x="955838" y="220644"/>
            <a:ext cx="707039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Unipolar 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pPr>
              <a:defRPr/>
            </a:pPr>
            <a:fld id="{CAA2C97F-264C-4188-8E28-994F3A607503}" type="slidenum">
              <a:rPr lang="en-US" smtClean="0"/>
              <a:pPr>
                <a:defRPr/>
              </a:pPr>
              <a:t>38</a:t>
            </a:fld>
            <a:endParaRPr lang="en-US"/>
          </a:p>
        </p:txBody>
      </p:sp>
    </p:spTree>
    <p:extLst>
      <p:ext uri="{BB962C8B-B14F-4D97-AF65-F5344CB8AC3E}">
        <p14:creationId xmlns:p14="http://schemas.microsoft.com/office/powerpoint/2010/main" val="476332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CAM8302E  F2018 Week 11</a:t>
            </a:r>
            <a:endParaRPr lang="en-US"/>
          </a:p>
        </p:txBody>
      </p:sp>
      <p:sp>
        <p:nvSpPr>
          <p:cNvPr id="5" name="Rectangle 4"/>
          <p:cNvSpPr/>
          <p:nvPr/>
        </p:nvSpPr>
        <p:spPr>
          <a:xfrm>
            <a:off x="1038405" y="238716"/>
            <a:ext cx="649011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 Wiring</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pPr>
              <a:defRPr/>
            </a:pPr>
            <a:fld id="{CAA2C97F-264C-4188-8E28-994F3A607503}" type="slidenum">
              <a:rPr lang="en-US" smtClean="0"/>
              <a:pPr>
                <a:defRPr/>
              </a:pPr>
              <a:t>39</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7" y="1278491"/>
            <a:ext cx="2393879" cy="250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15" y="3897652"/>
            <a:ext cx="2240410" cy="234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641" y="1358490"/>
            <a:ext cx="2761211" cy="379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74763" y="1353889"/>
            <a:ext cx="1114352" cy="1200329"/>
          </a:xfrm>
          <a:prstGeom prst="rect">
            <a:avLst/>
          </a:prstGeom>
        </p:spPr>
        <p:txBody>
          <a:bodyPr wrap="square">
            <a:spAutoFit/>
          </a:bodyPr>
          <a:lstStyle/>
          <a:p>
            <a:r>
              <a:rPr lang="en-US" dirty="0" smtClean="0">
                <a:latin typeface="Rockwell Condensed" pitchFamily="18" charset="0"/>
              </a:rPr>
              <a:t>Bipolar Stepper Motor </a:t>
            </a:r>
          </a:p>
          <a:p>
            <a:r>
              <a:rPr lang="en-US" dirty="0" smtClean="0">
                <a:latin typeface="Rockwell Condensed" pitchFamily="18" charset="0"/>
              </a:rPr>
              <a:t>4 Wires</a:t>
            </a:r>
            <a:endParaRPr lang="en-US" dirty="0"/>
          </a:p>
        </p:txBody>
      </p:sp>
      <p:sp>
        <p:nvSpPr>
          <p:cNvPr id="12" name="Rectangle 11"/>
          <p:cNvSpPr/>
          <p:nvPr/>
        </p:nvSpPr>
        <p:spPr>
          <a:xfrm>
            <a:off x="7746600" y="1353888"/>
            <a:ext cx="1114352" cy="1200329"/>
          </a:xfrm>
          <a:prstGeom prst="rect">
            <a:avLst/>
          </a:prstGeom>
        </p:spPr>
        <p:txBody>
          <a:bodyPr wrap="square">
            <a:spAutoFit/>
          </a:bodyPr>
          <a:lstStyle/>
          <a:p>
            <a:r>
              <a:rPr lang="en-US" dirty="0" smtClean="0">
                <a:latin typeface="Rockwell Condensed" pitchFamily="18" charset="0"/>
              </a:rPr>
              <a:t>Unipolar Stepper Motor</a:t>
            </a:r>
          </a:p>
          <a:p>
            <a:r>
              <a:rPr lang="en-US" dirty="0" smtClean="0">
                <a:latin typeface="Rockwell Condensed" pitchFamily="18" charset="0"/>
              </a:rPr>
              <a:t>5 Wires </a:t>
            </a:r>
            <a:endParaRPr lang="en-US" dirty="0"/>
          </a:p>
        </p:txBody>
      </p:sp>
      <p:sp>
        <p:nvSpPr>
          <p:cNvPr id="13" name="Rectangle 12"/>
          <p:cNvSpPr/>
          <p:nvPr/>
        </p:nvSpPr>
        <p:spPr>
          <a:xfrm>
            <a:off x="2974763" y="3904183"/>
            <a:ext cx="1114352" cy="1200329"/>
          </a:xfrm>
          <a:prstGeom prst="rect">
            <a:avLst/>
          </a:prstGeom>
        </p:spPr>
        <p:txBody>
          <a:bodyPr wrap="square">
            <a:spAutoFit/>
          </a:bodyPr>
          <a:lstStyle/>
          <a:p>
            <a:r>
              <a:rPr lang="en-US" dirty="0" smtClean="0">
                <a:latin typeface="Rockwell Condensed" pitchFamily="18" charset="0"/>
              </a:rPr>
              <a:t>Unipolar Stepper Motor </a:t>
            </a:r>
          </a:p>
          <a:p>
            <a:r>
              <a:rPr lang="en-US" dirty="0" smtClean="0">
                <a:latin typeface="Rockwell Condensed" pitchFamily="18" charset="0"/>
              </a:rPr>
              <a:t>6 Wires</a:t>
            </a:r>
            <a:endParaRPr lang="en-US" dirty="0"/>
          </a:p>
        </p:txBody>
      </p:sp>
    </p:spTree>
    <p:extLst>
      <p:ext uri="{BB962C8B-B14F-4D97-AF65-F5344CB8AC3E}">
        <p14:creationId xmlns:p14="http://schemas.microsoft.com/office/powerpoint/2010/main" val="2202431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4</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3" name="Picture 2"/>
          <p:cNvPicPr>
            <a:picLocks noChangeAspect="1"/>
          </p:cNvPicPr>
          <p:nvPr/>
        </p:nvPicPr>
        <p:blipFill>
          <a:blip r:embed="rId3"/>
          <a:stretch>
            <a:fillRect/>
          </a:stretch>
        </p:blipFill>
        <p:spPr>
          <a:xfrm>
            <a:off x="766119" y="370112"/>
            <a:ext cx="7422446" cy="2826170"/>
          </a:xfrm>
          <a:prstGeom prst="rect">
            <a:avLst/>
          </a:prstGeom>
        </p:spPr>
      </p:pic>
      <p:pic>
        <p:nvPicPr>
          <p:cNvPr id="4" name="Picture 3"/>
          <p:cNvPicPr>
            <a:picLocks noChangeAspect="1"/>
          </p:cNvPicPr>
          <p:nvPr/>
        </p:nvPicPr>
        <p:blipFill>
          <a:blip r:embed="rId4"/>
          <a:stretch>
            <a:fillRect/>
          </a:stretch>
        </p:blipFill>
        <p:spPr>
          <a:xfrm>
            <a:off x="766119" y="3542342"/>
            <a:ext cx="7113604" cy="2207670"/>
          </a:xfrm>
          <a:prstGeom prst="rect">
            <a:avLst/>
          </a:prstGeom>
        </p:spPr>
      </p:pic>
    </p:spTree>
    <p:extLst>
      <p:ext uri="{BB962C8B-B14F-4D97-AF65-F5344CB8AC3E}">
        <p14:creationId xmlns:p14="http://schemas.microsoft.com/office/powerpoint/2010/main" val="1803346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 y="335939"/>
            <a:ext cx="7610475" cy="1446550"/>
          </a:xfrm>
          <a:prstGeom prst="rect">
            <a:avLst/>
          </a:prstGeom>
          <a:noFill/>
        </p:spPr>
        <p:txBody>
          <a:bodyPr wrap="square" lIns="91440" tIns="45720" rIns="91440" bIns="45720">
            <a:spAutoFit/>
          </a:bodyPr>
          <a:lstStyle/>
          <a:p>
            <a:pPr algn="ct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Bipolar/Unipolar stepper motors.</a:t>
            </a:r>
            <a:endParaRPr lang="en-US" sz="4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7" name="Rectangle 6"/>
          <p:cNvSpPr/>
          <p:nvPr/>
        </p:nvSpPr>
        <p:spPr>
          <a:xfrm>
            <a:off x="523953" y="4840962"/>
            <a:ext cx="8010368" cy="1477328"/>
          </a:xfrm>
          <a:prstGeom prst="rect">
            <a:avLst/>
          </a:prstGeom>
        </p:spPr>
        <p:txBody>
          <a:bodyPr wrap="square">
            <a:spAutoFit/>
          </a:bodyPr>
          <a:lstStyle/>
          <a:p>
            <a:r>
              <a:rPr lang="en-US" dirty="0" smtClean="0">
                <a:latin typeface="Calibri" panose="020F0502020204030204" pitchFamily="34" charset="0"/>
              </a:rPr>
              <a:t>Unipolar stepper motors require a simpler drive circuit, bipolar stepper motors have higher torque capabilities.</a:t>
            </a:r>
          </a:p>
          <a:p>
            <a:r>
              <a:rPr lang="en-US" dirty="0" smtClean="0">
                <a:solidFill>
                  <a:srgbClr val="FF0000"/>
                </a:solidFill>
                <a:latin typeface="Calibri" panose="020F0502020204030204" pitchFamily="34" charset="0"/>
              </a:rPr>
              <a:t>Unipolar </a:t>
            </a:r>
            <a:r>
              <a:rPr lang="en-US" dirty="0">
                <a:solidFill>
                  <a:srgbClr val="FF0000"/>
                </a:solidFill>
                <a:latin typeface="Calibri" panose="020F0502020204030204" pitchFamily="34" charset="0"/>
              </a:rPr>
              <a:t>– current flow in only one direction </a:t>
            </a:r>
          </a:p>
          <a:p>
            <a:r>
              <a:rPr lang="en-US" dirty="0">
                <a:solidFill>
                  <a:srgbClr val="FF0000"/>
                </a:solidFill>
                <a:latin typeface="Calibri" panose="020F0502020204030204" pitchFamily="34" charset="0"/>
              </a:rPr>
              <a:t>Bipolar – current flow in two directions</a:t>
            </a:r>
            <a:endParaRPr lang="en-US" dirty="0"/>
          </a:p>
          <a:p>
            <a:endParaRPr lang="en-US" dirty="0"/>
          </a:p>
        </p:txBody>
      </p:sp>
      <p:sp>
        <p:nvSpPr>
          <p:cNvPr id="8" name="Slide Number Placeholder 7"/>
          <p:cNvSpPr>
            <a:spLocks noGrp="1"/>
          </p:cNvSpPr>
          <p:nvPr>
            <p:ph type="sldNum" sz="quarter" idx="12"/>
          </p:nvPr>
        </p:nvSpPr>
        <p:spPr/>
        <p:txBody>
          <a:bodyPr/>
          <a:lstStyle/>
          <a:p>
            <a:fld id="{ACB88EEA-209C-4598-B68F-AE8C8CE50CEF}" type="slidenum">
              <a:rPr lang="en-US" smtClean="0"/>
              <a:pPr/>
              <a:t>40</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2" name="Picture 1"/>
          <p:cNvPicPr>
            <a:picLocks noChangeAspect="1"/>
          </p:cNvPicPr>
          <p:nvPr/>
        </p:nvPicPr>
        <p:blipFill>
          <a:blip r:embed="rId2"/>
          <a:stretch>
            <a:fillRect/>
          </a:stretch>
        </p:blipFill>
        <p:spPr>
          <a:xfrm>
            <a:off x="714375" y="1818069"/>
            <a:ext cx="7620000" cy="2790825"/>
          </a:xfrm>
          <a:prstGeom prst="rect">
            <a:avLst/>
          </a:prstGeom>
        </p:spPr>
      </p:pic>
    </p:spTree>
    <p:extLst>
      <p:ext uri="{BB962C8B-B14F-4D97-AF65-F5344CB8AC3E}">
        <p14:creationId xmlns:p14="http://schemas.microsoft.com/office/powerpoint/2010/main" val="2949701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41</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3" name="Picture 2"/>
          <p:cNvPicPr>
            <a:picLocks noChangeAspect="1"/>
          </p:cNvPicPr>
          <p:nvPr/>
        </p:nvPicPr>
        <p:blipFill>
          <a:blip r:embed="rId2"/>
          <a:stretch>
            <a:fillRect/>
          </a:stretch>
        </p:blipFill>
        <p:spPr>
          <a:xfrm>
            <a:off x="315226" y="301582"/>
            <a:ext cx="1579477" cy="259171"/>
          </a:xfrm>
          <a:prstGeom prst="rect">
            <a:avLst/>
          </a:prstGeom>
        </p:spPr>
      </p:pic>
      <p:pic>
        <p:nvPicPr>
          <p:cNvPr id="4" name="Picture 3"/>
          <p:cNvPicPr>
            <a:picLocks noChangeAspect="1"/>
          </p:cNvPicPr>
          <p:nvPr/>
        </p:nvPicPr>
        <p:blipFill>
          <a:blip r:embed="rId3"/>
          <a:stretch>
            <a:fillRect/>
          </a:stretch>
        </p:blipFill>
        <p:spPr>
          <a:xfrm>
            <a:off x="1571625" y="823912"/>
            <a:ext cx="6000750" cy="5210175"/>
          </a:xfrm>
          <a:prstGeom prst="rect">
            <a:avLst/>
          </a:prstGeom>
        </p:spPr>
      </p:pic>
    </p:spTree>
    <p:extLst>
      <p:ext uri="{BB962C8B-B14F-4D97-AF65-F5344CB8AC3E}">
        <p14:creationId xmlns:p14="http://schemas.microsoft.com/office/powerpoint/2010/main" val="976816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42</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2" name="Picture 1"/>
          <p:cNvPicPr>
            <a:picLocks noChangeAspect="1"/>
          </p:cNvPicPr>
          <p:nvPr/>
        </p:nvPicPr>
        <p:blipFill>
          <a:blip r:embed="rId2"/>
          <a:stretch>
            <a:fillRect/>
          </a:stretch>
        </p:blipFill>
        <p:spPr>
          <a:xfrm>
            <a:off x="588619" y="152271"/>
            <a:ext cx="7912830" cy="6137268"/>
          </a:xfrm>
          <a:prstGeom prst="rect">
            <a:avLst/>
          </a:prstGeom>
        </p:spPr>
      </p:pic>
      <p:pic>
        <p:nvPicPr>
          <p:cNvPr id="5" name="Picture 4"/>
          <p:cNvPicPr>
            <a:picLocks noChangeAspect="1"/>
          </p:cNvPicPr>
          <p:nvPr/>
        </p:nvPicPr>
        <p:blipFill>
          <a:blip r:embed="rId3"/>
          <a:stretch>
            <a:fillRect/>
          </a:stretch>
        </p:blipFill>
        <p:spPr>
          <a:xfrm>
            <a:off x="6830261" y="2369280"/>
            <a:ext cx="1579477" cy="259171"/>
          </a:xfrm>
          <a:prstGeom prst="rect">
            <a:avLst/>
          </a:prstGeom>
        </p:spPr>
      </p:pic>
    </p:spTree>
    <p:extLst>
      <p:ext uri="{BB962C8B-B14F-4D97-AF65-F5344CB8AC3E}">
        <p14:creationId xmlns:p14="http://schemas.microsoft.com/office/powerpoint/2010/main" val="4369626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43</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2" name="Picture 1"/>
          <p:cNvPicPr>
            <a:picLocks noChangeAspect="1"/>
          </p:cNvPicPr>
          <p:nvPr/>
        </p:nvPicPr>
        <p:blipFill>
          <a:blip r:embed="rId2"/>
          <a:stretch>
            <a:fillRect/>
          </a:stretch>
        </p:blipFill>
        <p:spPr>
          <a:xfrm>
            <a:off x="561975" y="249194"/>
            <a:ext cx="8382512" cy="5970374"/>
          </a:xfrm>
          <a:prstGeom prst="rect">
            <a:avLst/>
          </a:prstGeom>
        </p:spPr>
      </p:pic>
      <p:pic>
        <p:nvPicPr>
          <p:cNvPr id="5" name="Picture 4"/>
          <p:cNvPicPr>
            <a:picLocks noChangeAspect="1"/>
          </p:cNvPicPr>
          <p:nvPr/>
        </p:nvPicPr>
        <p:blipFill>
          <a:blip r:embed="rId3"/>
          <a:stretch>
            <a:fillRect/>
          </a:stretch>
        </p:blipFill>
        <p:spPr>
          <a:xfrm>
            <a:off x="6954923" y="985322"/>
            <a:ext cx="1579477" cy="259171"/>
          </a:xfrm>
          <a:prstGeom prst="rect">
            <a:avLst/>
          </a:prstGeom>
        </p:spPr>
      </p:pic>
    </p:spTree>
    <p:extLst>
      <p:ext uri="{BB962C8B-B14F-4D97-AF65-F5344CB8AC3E}">
        <p14:creationId xmlns:p14="http://schemas.microsoft.com/office/powerpoint/2010/main" val="4650849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44</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2" name="Picture 1"/>
          <p:cNvPicPr>
            <a:picLocks noChangeAspect="1"/>
          </p:cNvPicPr>
          <p:nvPr/>
        </p:nvPicPr>
        <p:blipFill>
          <a:blip r:embed="rId2"/>
          <a:stretch>
            <a:fillRect/>
          </a:stretch>
        </p:blipFill>
        <p:spPr>
          <a:xfrm>
            <a:off x="1747194" y="286393"/>
            <a:ext cx="5270580" cy="5817845"/>
          </a:xfrm>
          <a:prstGeom prst="rect">
            <a:avLst/>
          </a:prstGeom>
        </p:spPr>
      </p:pic>
    </p:spTree>
    <p:extLst>
      <p:ext uri="{BB962C8B-B14F-4D97-AF65-F5344CB8AC3E}">
        <p14:creationId xmlns:p14="http://schemas.microsoft.com/office/powerpoint/2010/main" val="3362112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45</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3" name="Picture 2"/>
          <p:cNvPicPr>
            <a:picLocks noChangeAspect="1"/>
          </p:cNvPicPr>
          <p:nvPr/>
        </p:nvPicPr>
        <p:blipFill>
          <a:blip r:embed="rId2"/>
          <a:stretch>
            <a:fillRect/>
          </a:stretch>
        </p:blipFill>
        <p:spPr>
          <a:xfrm>
            <a:off x="495765" y="320242"/>
            <a:ext cx="7783261" cy="4647176"/>
          </a:xfrm>
          <a:prstGeom prst="rect">
            <a:avLst/>
          </a:prstGeom>
        </p:spPr>
      </p:pic>
      <p:sp>
        <p:nvSpPr>
          <p:cNvPr id="4" name="TextBox 3"/>
          <p:cNvSpPr txBox="1"/>
          <p:nvPr/>
        </p:nvSpPr>
        <p:spPr>
          <a:xfrm>
            <a:off x="691978" y="5296930"/>
            <a:ext cx="5123936" cy="646331"/>
          </a:xfrm>
          <a:prstGeom prst="rect">
            <a:avLst/>
          </a:prstGeom>
          <a:noFill/>
        </p:spPr>
        <p:txBody>
          <a:bodyPr wrap="square" rtlCol="0">
            <a:spAutoFit/>
          </a:bodyPr>
          <a:lstStyle/>
          <a:p>
            <a:r>
              <a:rPr lang="en-US" dirty="0" smtClean="0"/>
              <a:t>Two Coils, 48 teeth, rotor is magnetized with north and south poles.  </a:t>
            </a:r>
            <a:endParaRPr lang="en-US" dirty="0"/>
          </a:p>
        </p:txBody>
      </p:sp>
    </p:spTree>
    <p:extLst>
      <p:ext uri="{BB962C8B-B14F-4D97-AF65-F5344CB8AC3E}">
        <p14:creationId xmlns:p14="http://schemas.microsoft.com/office/powerpoint/2010/main" val="344626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46</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a:p>
        </p:txBody>
      </p:sp>
      <p:pic>
        <p:nvPicPr>
          <p:cNvPr id="88066" name="Picture 2"/>
          <p:cNvPicPr>
            <a:picLocks noChangeAspect="1" noChangeArrowheads="1"/>
          </p:cNvPicPr>
          <p:nvPr/>
        </p:nvPicPr>
        <p:blipFill>
          <a:blip r:embed="rId2" cstate="print"/>
          <a:srcRect/>
          <a:stretch>
            <a:fillRect/>
          </a:stretch>
        </p:blipFill>
        <p:spPr bwMode="auto">
          <a:xfrm>
            <a:off x="276224" y="1676399"/>
            <a:ext cx="8717044" cy="4105275"/>
          </a:xfrm>
          <a:prstGeom prst="rect">
            <a:avLst/>
          </a:prstGeom>
          <a:noFill/>
          <a:ln w="9525">
            <a:noFill/>
            <a:miter lim="800000"/>
            <a:headEnd/>
            <a:tailEnd/>
          </a:ln>
        </p:spPr>
      </p:pic>
      <p:sp>
        <p:nvSpPr>
          <p:cNvPr id="9" name="Rectangle 8"/>
          <p:cNvSpPr/>
          <p:nvPr/>
        </p:nvSpPr>
        <p:spPr>
          <a:xfrm>
            <a:off x="405982" y="372041"/>
            <a:ext cx="8286243"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 Applications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790821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Stepper Motors – Unipolar Drive</a:t>
            </a:r>
            <a:endParaRPr lang="en-US" dirty="0"/>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47</a:t>
            </a:fld>
            <a:endParaRPr lang="en-US"/>
          </a:p>
        </p:txBody>
      </p:sp>
    </p:spTree>
    <p:extLst>
      <p:ext uri="{BB962C8B-B14F-4D97-AF65-F5344CB8AC3E}">
        <p14:creationId xmlns:p14="http://schemas.microsoft.com/office/powerpoint/2010/main" val="40239780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 y="335939"/>
            <a:ext cx="7610475" cy="646331"/>
          </a:xfrm>
          <a:prstGeom prst="rect">
            <a:avLst/>
          </a:prstGeom>
          <a:noFill/>
        </p:spPr>
        <p:txBody>
          <a:bodyPr wrap="square" lIns="91440" tIns="45720" rIns="91440" bIns="45720">
            <a:spAutoFit/>
          </a:bodyPr>
          <a:lstStyle/>
          <a:p>
            <a:pPr algn="ctr"/>
            <a:r>
              <a:rPr lang="en-US" sz="36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Unipolar Full and Half Step Mode</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7" name="Rectangle 6"/>
          <p:cNvSpPr/>
          <p:nvPr/>
        </p:nvSpPr>
        <p:spPr>
          <a:xfrm>
            <a:off x="553994" y="1389758"/>
            <a:ext cx="8189956" cy="2308324"/>
          </a:xfrm>
          <a:prstGeom prst="rect">
            <a:avLst/>
          </a:prstGeom>
        </p:spPr>
        <p:txBody>
          <a:bodyPr wrap="square">
            <a:spAutoFit/>
          </a:bodyPr>
          <a:lstStyle/>
          <a:p>
            <a:r>
              <a:rPr lang="en-US" dirty="0" smtClean="0">
                <a:latin typeface="Calibri" panose="020F0502020204030204" pitchFamily="34" charset="0"/>
              </a:rPr>
              <a:t>The Unipolar motor can be operated in full step or half step.</a:t>
            </a:r>
          </a:p>
          <a:p>
            <a:endParaRPr lang="en-US" dirty="0" smtClean="0">
              <a:latin typeface="Calibri" panose="020F0502020204030204" pitchFamily="34" charset="0"/>
            </a:endParaRPr>
          </a:p>
          <a:p>
            <a:r>
              <a:rPr lang="en-US" dirty="0" smtClean="0">
                <a:latin typeface="Calibri" panose="020F0502020204030204" pitchFamily="34" charset="0"/>
              </a:rPr>
              <a:t>In full step mode one side of each of the two centre tapped coils is turned on. </a:t>
            </a:r>
          </a:p>
          <a:p>
            <a:r>
              <a:rPr lang="en-US" dirty="0" smtClean="0">
                <a:latin typeface="Calibri" panose="020F0502020204030204" pitchFamily="34" charset="0"/>
              </a:rPr>
              <a:t>The motor moves 7.5 degrees / step. There are 4 different discrete steps.</a:t>
            </a:r>
          </a:p>
          <a:p>
            <a:endParaRPr lang="en-US" dirty="0">
              <a:latin typeface="Calibri" panose="020F0502020204030204" pitchFamily="34" charset="0"/>
            </a:endParaRPr>
          </a:p>
          <a:p>
            <a:r>
              <a:rPr lang="en-US" dirty="0" smtClean="0">
                <a:latin typeface="Calibri" panose="020F0502020204030204" pitchFamily="34" charset="0"/>
              </a:rPr>
              <a:t>In half step mode two coils are energized and then one is energized in sequence.  In this mode the step angle is half the angle as in full step mode.  The drawback is that the half step mode has less torque. In half step mode there are 8 distinct steps.</a:t>
            </a:r>
            <a:endParaRPr lang="en-US" dirty="0"/>
          </a:p>
        </p:txBody>
      </p:sp>
      <p:sp>
        <p:nvSpPr>
          <p:cNvPr id="8" name="Slide Number Placeholder 7"/>
          <p:cNvSpPr>
            <a:spLocks noGrp="1"/>
          </p:cNvSpPr>
          <p:nvPr>
            <p:ph type="sldNum" sz="quarter" idx="12"/>
          </p:nvPr>
        </p:nvSpPr>
        <p:spPr/>
        <p:txBody>
          <a:bodyPr/>
          <a:lstStyle/>
          <a:p>
            <a:fld id="{ACB88EEA-209C-4598-B68F-AE8C8CE50CEF}" type="slidenum">
              <a:rPr lang="en-US" smtClean="0"/>
              <a:pPr/>
              <a:t>48</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3" name="Picture 2"/>
          <p:cNvPicPr>
            <a:picLocks noChangeAspect="1"/>
          </p:cNvPicPr>
          <p:nvPr/>
        </p:nvPicPr>
        <p:blipFill>
          <a:blip r:embed="rId2"/>
          <a:stretch>
            <a:fillRect/>
          </a:stretch>
        </p:blipFill>
        <p:spPr>
          <a:xfrm>
            <a:off x="790831" y="3846516"/>
            <a:ext cx="3070653" cy="2361399"/>
          </a:xfrm>
          <a:prstGeom prst="rect">
            <a:avLst/>
          </a:prstGeom>
        </p:spPr>
      </p:pic>
    </p:spTree>
    <p:extLst>
      <p:ext uri="{BB962C8B-B14F-4D97-AF65-F5344CB8AC3E}">
        <p14:creationId xmlns:p14="http://schemas.microsoft.com/office/powerpoint/2010/main" val="229624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0;&#10;        You'll need a brouser that&#10;        can handle animated GIFs here&#10;&#10;"/>
          <p:cNvPicPr>
            <a:picLocks noChangeAspect="1" noChangeArrowheads="1"/>
          </p:cNvPicPr>
          <p:nvPr/>
        </p:nvPicPr>
        <p:blipFill>
          <a:blip r:embed="rId2" cstate="print"/>
          <a:srcRect/>
          <a:stretch>
            <a:fillRect/>
          </a:stretch>
        </p:blipFill>
        <p:spPr bwMode="auto">
          <a:xfrm>
            <a:off x="688975" y="1224159"/>
            <a:ext cx="7464425" cy="3490716"/>
          </a:xfrm>
          <a:prstGeom prst="rect">
            <a:avLst/>
          </a:prstGeom>
          <a:noFill/>
        </p:spPr>
      </p:pic>
      <p:sp>
        <p:nvSpPr>
          <p:cNvPr id="3" name="Rectangle 2"/>
          <p:cNvSpPr/>
          <p:nvPr/>
        </p:nvSpPr>
        <p:spPr>
          <a:xfrm>
            <a:off x="742950" y="4914811"/>
            <a:ext cx="7486649" cy="1200329"/>
          </a:xfrm>
          <a:prstGeom prst="rect">
            <a:avLst/>
          </a:prstGeom>
        </p:spPr>
        <p:txBody>
          <a:bodyPr wrap="square">
            <a:spAutoFit/>
          </a:bodyPr>
          <a:lstStyle/>
          <a:p>
            <a:r>
              <a:rPr lang="en-US" dirty="0" smtClean="0">
                <a:solidFill>
                  <a:srgbClr val="FF0000"/>
                </a:solidFill>
                <a:latin typeface="Calibri" panose="020F0502020204030204" pitchFamily="34" charset="0"/>
              </a:rPr>
              <a:t>Half Step Sequence: </a:t>
            </a:r>
          </a:p>
          <a:p>
            <a:endParaRPr lang="en-US" dirty="0" smtClean="0">
              <a:solidFill>
                <a:srgbClr val="FF0000"/>
              </a:solidFill>
              <a:latin typeface="Calibri" panose="020F0502020204030204" pitchFamily="34" charset="0"/>
            </a:endParaRPr>
          </a:p>
          <a:p>
            <a:r>
              <a:rPr lang="en-US" dirty="0" smtClean="0">
                <a:latin typeface="Calibri" panose="020F0502020204030204" pitchFamily="34" charset="0"/>
              </a:rPr>
              <a:t>Animation of half step sequence. Centre tap pins 1 and 2 are connected to a positive voltage and the a and b pins are grounded.</a:t>
            </a:r>
            <a:endParaRPr lang="en-US" dirty="0"/>
          </a:p>
        </p:txBody>
      </p:sp>
      <p:sp>
        <p:nvSpPr>
          <p:cNvPr id="4" name="Slide Number Placeholder 3"/>
          <p:cNvSpPr>
            <a:spLocks noGrp="1"/>
          </p:cNvSpPr>
          <p:nvPr>
            <p:ph type="sldNum" sz="quarter" idx="12"/>
          </p:nvPr>
        </p:nvSpPr>
        <p:spPr/>
        <p:txBody>
          <a:bodyPr/>
          <a:lstStyle/>
          <a:p>
            <a:fld id="{ACB88EEA-209C-4598-B68F-AE8C8CE50CEF}" type="slidenum">
              <a:rPr lang="en-US" smtClean="0"/>
              <a:pPr/>
              <a:t>49</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1490637" y="372041"/>
            <a:ext cx="6116931"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Half Step Animation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749922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5</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380871" y="968332"/>
            <a:ext cx="8201025" cy="4122652"/>
          </a:xfrm>
          <a:prstGeom prst="rect">
            <a:avLst/>
          </a:prstGeom>
        </p:spPr>
      </p:pic>
    </p:spTree>
    <p:extLst>
      <p:ext uri="{BB962C8B-B14F-4D97-AF65-F5344CB8AC3E}">
        <p14:creationId xmlns:p14="http://schemas.microsoft.com/office/powerpoint/2010/main" val="2891587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50</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522142" y="372041"/>
            <a:ext cx="8053936"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Half and Full Step Sequence Unipolar</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40" y="1409781"/>
            <a:ext cx="8102035" cy="466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22142" y="3277156"/>
            <a:ext cx="1590168" cy="1278370"/>
          </a:xfrm>
          <a:prstGeom prst="rect">
            <a:avLst/>
          </a:prstGeom>
        </p:spPr>
      </p:pic>
      <p:sp>
        <p:nvSpPr>
          <p:cNvPr id="2" name="Rectangle 1"/>
          <p:cNvSpPr/>
          <p:nvPr/>
        </p:nvSpPr>
        <p:spPr>
          <a:xfrm>
            <a:off x="421240" y="1060188"/>
            <a:ext cx="7914282" cy="369332"/>
          </a:xfrm>
          <a:prstGeom prst="rect">
            <a:avLst/>
          </a:prstGeom>
        </p:spPr>
        <p:txBody>
          <a:bodyPr wrap="none">
            <a:spAutoFit/>
          </a:bodyPr>
          <a:lstStyle/>
          <a:p>
            <a:r>
              <a:rPr lang="en-US" dirty="0" smtClean="0">
                <a:latin typeface="Calibri" panose="020F0502020204030204" pitchFamily="34" charset="0"/>
              </a:rPr>
              <a:t>Full step – always two coils turned on. Has better torque but less step resolution.</a:t>
            </a:r>
            <a:endParaRPr lang="en-US" dirty="0"/>
          </a:p>
        </p:txBody>
      </p:sp>
      <p:sp>
        <p:nvSpPr>
          <p:cNvPr id="8" name="Rectangle 7"/>
          <p:cNvSpPr/>
          <p:nvPr/>
        </p:nvSpPr>
        <p:spPr>
          <a:xfrm>
            <a:off x="421240" y="4370860"/>
            <a:ext cx="8572027" cy="369332"/>
          </a:xfrm>
          <a:prstGeom prst="rect">
            <a:avLst/>
          </a:prstGeom>
        </p:spPr>
        <p:txBody>
          <a:bodyPr wrap="none">
            <a:spAutoFit/>
          </a:bodyPr>
          <a:lstStyle/>
          <a:p>
            <a:r>
              <a:rPr lang="en-US" dirty="0" smtClean="0">
                <a:latin typeface="Calibri" panose="020F0502020204030204" pitchFamily="34" charset="0"/>
              </a:rPr>
              <a:t>Half step – one or two coils turned on. Has reduced torque but greater step resolution.</a:t>
            </a:r>
            <a:endParaRPr lang="en-US" dirty="0"/>
          </a:p>
        </p:txBody>
      </p:sp>
      <p:sp>
        <p:nvSpPr>
          <p:cNvPr id="9" name="Rectangle 8"/>
          <p:cNvSpPr/>
          <p:nvPr/>
        </p:nvSpPr>
        <p:spPr>
          <a:xfrm>
            <a:off x="3690316" y="6032549"/>
            <a:ext cx="1763368" cy="369332"/>
          </a:xfrm>
          <a:prstGeom prst="rect">
            <a:avLst/>
          </a:prstGeom>
        </p:spPr>
        <p:txBody>
          <a:bodyPr wrap="none">
            <a:spAutoFit/>
          </a:bodyPr>
          <a:lstStyle/>
          <a:p>
            <a:r>
              <a:rPr lang="en-US" dirty="0" smtClean="0">
                <a:latin typeface="Calibri" panose="020F0502020204030204" pitchFamily="34" charset="0"/>
              </a:rPr>
              <a:t>8 step sequence</a:t>
            </a:r>
            <a:endParaRPr lang="en-US" dirty="0"/>
          </a:p>
        </p:txBody>
      </p:sp>
      <p:sp>
        <p:nvSpPr>
          <p:cNvPr id="10" name="Rectangle 9"/>
          <p:cNvSpPr/>
          <p:nvPr/>
        </p:nvSpPr>
        <p:spPr>
          <a:xfrm>
            <a:off x="3667426" y="2723242"/>
            <a:ext cx="1705660" cy="369332"/>
          </a:xfrm>
          <a:prstGeom prst="rect">
            <a:avLst/>
          </a:prstGeom>
        </p:spPr>
        <p:txBody>
          <a:bodyPr wrap="none">
            <a:spAutoFit/>
          </a:bodyPr>
          <a:lstStyle/>
          <a:p>
            <a:r>
              <a:rPr lang="en-US" dirty="0">
                <a:latin typeface="Calibri" panose="020F0502020204030204" pitchFamily="34" charset="0"/>
              </a:rPr>
              <a:t>1</a:t>
            </a:r>
            <a:r>
              <a:rPr lang="en-US" dirty="0" smtClean="0">
                <a:latin typeface="Calibri" panose="020F0502020204030204" pitchFamily="34" charset="0"/>
              </a:rPr>
              <a:t> step sequence</a:t>
            </a:r>
            <a:endParaRPr lang="en-US" dirty="0"/>
          </a:p>
        </p:txBody>
      </p:sp>
      <p:sp>
        <p:nvSpPr>
          <p:cNvPr id="3" name="Rectangle 2"/>
          <p:cNvSpPr/>
          <p:nvPr/>
        </p:nvSpPr>
        <p:spPr>
          <a:xfrm>
            <a:off x="7664824" y="5513294"/>
            <a:ext cx="858451" cy="268941"/>
          </a:xfrm>
          <a:prstGeom prst="rect">
            <a:avLst/>
          </a:prstGeom>
          <a:solidFill>
            <a:srgbClr val="FF0000">
              <a:alpha val="59000"/>
            </a:srgbClr>
          </a:solidFill>
          <a:ln>
            <a:solidFill>
              <a:srgbClr val="FF0000">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531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875" y="1219111"/>
            <a:ext cx="7486649" cy="369332"/>
          </a:xfrm>
          <a:prstGeom prst="rect">
            <a:avLst/>
          </a:prstGeom>
        </p:spPr>
        <p:txBody>
          <a:bodyPr wrap="square">
            <a:spAutoFit/>
          </a:bodyPr>
          <a:lstStyle/>
          <a:p>
            <a:r>
              <a:rPr lang="en-US" dirty="0" smtClean="0">
                <a:solidFill>
                  <a:srgbClr val="FF0000"/>
                </a:solidFill>
                <a:latin typeface="Calibri" panose="020F0502020204030204" pitchFamily="34" charset="0"/>
              </a:rPr>
              <a:t>Full  Step Sequence Timing Diagram: </a:t>
            </a:r>
            <a:endParaRPr lang="en-US" dirty="0"/>
          </a:p>
        </p:txBody>
      </p:sp>
      <p:sp>
        <p:nvSpPr>
          <p:cNvPr id="4" name="Slide Number Placeholder 3"/>
          <p:cNvSpPr>
            <a:spLocks noGrp="1"/>
          </p:cNvSpPr>
          <p:nvPr>
            <p:ph type="sldNum" sz="quarter" idx="12"/>
          </p:nvPr>
        </p:nvSpPr>
        <p:spPr/>
        <p:txBody>
          <a:bodyPr/>
          <a:lstStyle/>
          <a:p>
            <a:fld id="{ACB88EEA-209C-4598-B68F-AE8C8CE50CEF}" type="slidenum">
              <a:rPr lang="en-US" smtClean="0"/>
              <a:pPr/>
              <a:t>51</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704850" y="469289"/>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Stepper Full Step Sequence Unipolar Motor</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90115" name="Picture 3"/>
          <p:cNvPicPr>
            <a:picLocks noChangeAspect="1" noChangeArrowheads="1"/>
          </p:cNvPicPr>
          <p:nvPr/>
        </p:nvPicPr>
        <p:blipFill>
          <a:blip r:embed="rId2" cstate="print"/>
          <a:srcRect/>
          <a:stretch>
            <a:fillRect/>
          </a:stretch>
        </p:blipFill>
        <p:spPr bwMode="auto">
          <a:xfrm>
            <a:off x="219074" y="1561714"/>
            <a:ext cx="6548607" cy="3848100"/>
          </a:xfrm>
          <a:prstGeom prst="rect">
            <a:avLst/>
          </a:prstGeom>
          <a:noFill/>
          <a:ln w="9525">
            <a:noFill/>
            <a:miter lim="800000"/>
            <a:headEnd/>
            <a:tailEnd/>
          </a:ln>
        </p:spPr>
      </p:pic>
      <p:sp>
        <p:nvSpPr>
          <p:cNvPr id="14" name="Rectangle 13"/>
          <p:cNvSpPr/>
          <p:nvPr/>
        </p:nvSpPr>
        <p:spPr>
          <a:xfrm>
            <a:off x="676275" y="5543461"/>
            <a:ext cx="7486649" cy="830997"/>
          </a:xfrm>
          <a:prstGeom prst="rect">
            <a:avLst/>
          </a:prstGeom>
        </p:spPr>
        <p:txBody>
          <a:bodyPr wrap="square">
            <a:spAutoFit/>
          </a:bodyPr>
          <a:lstStyle/>
          <a:p>
            <a:r>
              <a:rPr lang="en-US" sz="1200" dirty="0" smtClean="0">
                <a:solidFill>
                  <a:srgbClr val="FF0000"/>
                </a:solidFill>
                <a:latin typeface="Calibri" panose="020F0502020204030204" pitchFamily="34" charset="0"/>
              </a:rPr>
              <a:t>Full Step Sequence: </a:t>
            </a:r>
          </a:p>
          <a:p>
            <a:endParaRPr lang="en-US" sz="1200" dirty="0" smtClean="0">
              <a:solidFill>
                <a:srgbClr val="FF0000"/>
              </a:solidFill>
              <a:latin typeface="Calibri" panose="020F0502020204030204" pitchFamily="34" charset="0"/>
            </a:endParaRPr>
          </a:p>
          <a:p>
            <a:r>
              <a:rPr lang="en-US" sz="1200" dirty="0" smtClean="0">
                <a:latin typeface="Calibri" panose="020F0502020204030204" pitchFamily="34" charset="0"/>
              </a:rPr>
              <a:t>With a 7.5 degrees/step motor this sequence will take 48 steps to complete one revolution(360 degrees).  The full step sequence must be repeated  12 time for 1 revolution.</a:t>
            </a:r>
            <a:endParaRPr lang="en-US" sz="1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408" y="3581400"/>
            <a:ext cx="1911380" cy="181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6957408" y="1872649"/>
            <a:ext cx="1937342" cy="1557471"/>
          </a:xfrm>
          <a:prstGeom prst="rect">
            <a:avLst/>
          </a:prstGeom>
        </p:spPr>
      </p:pic>
    </p:spTree>
    <p:extLst>
      <p:ext uri="{BB962C8B-B14F-4D97-AF65-F5344CB8AC3E}">
        <p14:creationId xmlns:p14="http://schemas.microsoft.com/office/powerpoint/2010/main" val="4280410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p:spPr>
        <p:txBody>
          <a:bodyPr/>
          <a:lstStyle/>
          <a:p>
            <a:r>
              <a:rPr lang="en-US" smtClean="0"/>
              <a:t>CAM8302E  F2018 Week 11</a:t>
            </a:r>
            <a:endParaRPr lang="en-US"/>
          </a:p>
        </p:txBody>
      </p:sp>
      <p:pic>
        <p:nvPicPr>
          <p:cNvPr id="25603" name="Picture 2"/>
          <p:cNvPicPr>
            <a:picLocks noChangeAspect="1" noChangeArrowheads="1"/>
          </p:cNvPicPr>
          <p:nvPr/>
        </p:nvPicPr>
        <p:blipFill>
          <a:blip r:embed="rId2" cstate="print"/>
          <a:srcRect/>
          <a:stretch>
            <a:fillRect/>
          </a:stretch>
        </p:blipFill>
        <p:spPr bwMode="auto">
          <a:xfrm>
            <a:off x="447675" y="1579563"/>
            <a:ext cx="3905250" cy="4583112"/>
          </a:xfrm>
          <a:prstGeom prst="rect">
            <a:avLst/>
          </a:prstGeom>
          <a:noFill/>
          <a:ln w="9525">
            <a:noFill/>
            <a:miter lim="800000"/>
            <a:headEnd/>
            <a:tailEnd/>
          </a:ln>
        </p:spPr>
      </p:pic>
      <p:sp>
        <p:nvSpPr>
          <p:cNvPr id="25604" name="TextBox 6"/>
          <p:cNvSpPr txBox="1">
            <a:spLocks noChangeArrowheads="1"/>
          </p:cNvSpPr>
          <p:nvPr/>
        </p:nvSpPr>
        <p:spPr bwMode="auto">
          <a:xfrm>
            <a:off x="4726033" y="1441541"/>
            <a:ext cx="3495675" cy="1477328"/>
          </a:xfrm>
          <a:prstGeom prst="rect">
            <a:avLst/>
          </a:prstGeom>
          <a:noFill/>
          <a:ln w="9525">
            <a:noFill/>
            <a:miter lim="800000"/>
            <a:headEnd/>
            <a:tailEnd/>
          </a:ln>
        </p:spPr>
        <p:txBody>
          <a:bodyPr>
            <a:spAutoFit/>
          </a:bodyPr>
          <a:lstStyle/>
          <a:p>
            <a:r>
              <a:rPr lang="en-US" dirty="0">
                <a:solidFill>
                  <a:srgbClr val="FF0000"/>
                </a:solidFill>
                <a:latin typeface="Calibri" panose="020F0502020204030204" pitchFamily="34" charset="0"/>
              </a:rPr>
              <a:t>Half step </a:t>
            </a:r>
            <a:r>
              <a:rPr lang="en-US" dirty="0">
                <a:latin typeface="Calibri" panose="020F0502020204030204" pitchFamily="34" charset="0"/>
              </a:rPr>
              <a:t>sequence has the highest </a:t>
            </a:r>
            <a:r>
              <a:rPr lang="en-US" dirty="0" smtClean="0">
                <a:latin typeface="Calibri" panose="020F0502020204030204" pitchFamily="34" charset="0"/>
              </a:rPr>
              <a:t>resolution </a:t>
            </a:r>
            <a:r>
              <a:rPr lang="en-US" dirty="0">
                <a:latin typeface="Calibri" panose="020F0502020204030204" pitchFamily="34" charset="0"/>
              </a:rPr>
              <a:t>and is most stable at higher speeds.</a:t>
            </a:r>
          </a:p>
          <a:p>
            <a:r>
              <a:rPr lang="en-US" dirty="0">
                <a:solidFill>
                  <a:srgbClr val="FF0000"/>
                </a:solidFill>
                <a:latin typeface="Calibri" panose="020F0502020204030204" pitchFamily="34" charset="0"/>
              </a:rPr>
              <a:t>Half step </a:t>
            </a:r>
            <a:r>
              <a:rPr lang="en-US" dirty="0" smtClean="0">
                <a:latin typeface="Calibri" panose="020F0502020204030204" pitchFamily="34" charset="0"/>
              </a:rPr>
              <a:t>twice the resolution as full step. </a:t>
            </a:r>
            <a:r>
              <a:rPr lang="en-US" dirty="0">
                <a:latin typeface="Calibri" panose="020F0502020204030204" pitchFamily="34" charset="0"/>
              </a:rPr>
              <a:t>( degrees / step )</a:t>
            </a:r>
          </a:p>
        </p:txBody>
      </p:sp>
      <p:pic>
        <p:nvPicPr>
          <p:cNvPr id="25605" name="Picture 2"/>
          <p:cNvPicPr>
            <a:picLocks noChangeAspect="1" noChangeArrowheads="1"/>
          </p:cNvPicPr>
          <p:nvPr/>
        </p:nvPicPr>
        <p:blipFill>
          <a:blip r:embed="rId3" cstate="print"/>
          <a:srcRect/>
          <a:stretch>
            <a:fillRect/>
          </a:stretch>
        </p:blipFill>
        <p:spPr bwMode="auto">
          <a:xfrm>
            <a:off x="4894263" y="2922291"/>
            <a:ext cx="3256960" cy="3230860"/>
          </a:xfrm>
          <a:prstGeom prst="rect">
            <a:avLst/>
          </a:prstGeom>
          <a:noFill/>
          <a:ln w="9525">
            <a:noFill/>
            <a:miter lim="800000"/>
            <a:headEnd/>
            <a:tailEnd/>
          </a:ln>
        </p:spPr>
      </p:pic>
      <p:sp>
        <p:nvSpPr>
          <p:cNvPr id="6" name="Rectangle 5"/>
          <p:cNvSpPr/>
          <p:nvPr/>
        </p:nvSpPr>
        <p:spPr>
          <a:xfrm>
            <a:off x="2010103" y="373565"/>
            <a:ext cx="441742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Stepper Motor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Slide Number Placeholder 6"/>
          <p:cNvSpPr>
            <a:spLocks noGrp="1"/>
          </p:cNvSpPr>
          <p:nvPr>
            <p:ph type="sldNum" sz="quarter" idx="12"/>
          </p:nvPr>
        </p:nvSpPr>
        <p:spPr/>
        <p:txBody>
          <a:bodyPr/>
          <a:lstStyle/>
          <a:p>
            <a:pPr>
              <a:defRPr/>
            </a:pPr>
            <a:fld id="{CAA2C97F-264C-4188-8E28-994F3A607503}" type="slidenum">
              <a:rPr lang="en-US" smtClean="0"/>
              <a:pPr>
                <a:defRPr/>
              </a:pPr>
              <a:t>52</a:t>
            </a:fld>
            <a:endParaRPr lang="en-US"/>
          </a:p>
        </p:txBody>
      </p:sp>
    </p:spTree>
    <p:extLst>
      <p:ext uri="{BB962C8B-B14F-4D97-AF65-F5344CB8AC3E}">
        <p14:creationId xmlns:p14="http://schemas.microsoft.com/office/powerpoint/2010/main" val="13677463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1026" y="1228636"/>
            <a:ext cx="5915024" cy="1200329"/>
          </a:xfrm>
          <a:prstGeom prst="rect">
            <a:avLst/>
          </a:prstGeom>
        </p:spPr>
        <p:txBody>
          <a:bodyPr wrap="square">
            <a:spAutoFit/>
          </a:bodyPr>
          <a:lstStyle/>
          <a:p>
            <a:r>
              <a:rPr lang="en-US" dirty="0" smtClean="0">
                <a:solidFill>
                  <a:srgbClr val="FF0000"/>
                </a:solidFill>
                <a:latin typeface="Calibri" panose="020F0502020204030204" pitchFamily="34" charset="0"/>
              </a:rPr>
              <a:t>Timing Example 1:</a:t>
            </a:r>
          </a:p>
          <a:p>
            <a:endParaRPr lang="en-US" dirty="0" smtClean="0">
              <a:solidFill>
                <a:srgbClr val="FF0000"/>
              </a:solidFill>
              <a:latin typeface="Calibri" panose="020F0502020204030204" pitchFamily="34" charset="0"/>
            </a:endParaRPr>
          </a:p>
          <a:p>
            <a:r>
              <a:rPr lang="en-US" dirty="0" smtClean="0">
                <a:solidFill>
                  <a:srgbClr val="FF0000"/>
                </a:solidFill>
                <a:latin typeface="Calibri" panose="020F0502020204030204" pitchFamily="34" charset="0"/>
              </a:rPr>
              <a:t>Determine the time required per step to rotate a stepper motor at 80 RPMs in half step sequence. </a:t>
            </a:r>
            <a:endParaRPr lang="en-US" dirty="0"/>
          </a:p>
        </p:txBody>
      </p:sp>
      <p:sp>
        <p:nvSpPr>
          <p:cNvPr id="4" name="Slide Number Placeholder 3"/>
          <p:cNvSpPr>
            <a:spLocks noGrp="1"/>
          </p:cNvSpPr>
          <p:nvPr>
            <p:ph type="sldNum" sz="quarter" idx="12"/>
          </p:nvPr>
        </p:nvSpPr>
        <p:spPr/>
        <p:txBody>
          <a:bodyPr/>
          <a:lstStyle/>
          <a:p>
            <a:fld id="{ACB88EEA-209C-4598-B68F-AE8C8CE50CEF}" type="slidenum">
              <a:rPr lang="en-US" smtClean="0"/>
              <a:pPr/>
              <a:t>53</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66750" y="297839"/>
            <a:ext cx="7610475" cy="1446550"/>
          </a:xfrm>
          <a:prstGeom prst="rect">
            <a:avLst/>
          </a:prstGeom>
          <a:noFill/>
        </p:spPr>
        <p:txBody>
          <a:bodyPr wrap="square" lIns="91440" tIns="45720" rIns="91440" bIns="45720">
            <a:spAutoFit/>
          </a:bodyPr>
          <a:lstStyle/>
          <a:p>
            <a:pPr algn="ct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Unipolar Half Step Mode </a:t>
            </a:r>
          </a:p>
          <a:p>
            <a:pPr algn="ctr"/>
            <a:endParaRPr lang="en-US" sz="4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9" name="Rectangle 8"/>
          <p:cNvSpPr/>
          <p:nvPr/>
        </p:nvSpPr>
        <p:spPr>
          <a:xfrm>
            <a:off x="342899" y="2695486"/>
            <a:ext cx="6562726" cy="3046988"/>
          </a:xfrm>
          <a:prstGeom prst="rect">
            <a:avLst/>
          </a:prstGeom>
        </p:spPr>
        <p:txBody>
          <a:bodyPr wrap="square">
            <a:spAutoFit/>
          </a:bodyPr>
          <a:lstStyle/>
          <a:p>
            <a:pPr marL="228600" indent="-228600"/>
            <a:r>
              <a:rPr lang="en-US" sz="1200" dirty="0" smtClean="0">
                <a:latin typeface="Calibri" panose="020F0502020204030204" pitchFamily="34" charset="0"/>
              </a:rPr>
              <a:t>Step 1: With a 7.5 degrees/step motor this sequence will take 96 steps to complete one revolution.(360 degrees ÷ 3.75/step = 96). </a:t>
            </a:r>
          </a:p>
          <a:p>
            <a:pPr marL="228600" indent="-228600"/>
            <a:endParaRPr lang="en-US" sz="1200" dirty="0" smtClean="0">
              <a:latin typeface="Calibri" panose="020F0502020204030204" pitchFamily="34" charset="0"/>
            </a:endParaRPr>
          </a:p>
          <a:p>
            <a:pPr marL="228600" indent="-228600"/>
            <a:r>
              <a:rPr lang="en-US" sz="1200" dirty="0" smtClean="0">
                <a:latin typeface="Calibri" panose="020F0502020204030204" pitchFamily="34" charset="0"/>
              </a:rPr>
              <a:t>Step 2: Convert the RPMs to RPS(rotations per second) divide by 60.</a:t>
            </a:r>
          </a:p>
          <a:p>
            <a:pPr marL="228600" indent="-228600"/>
            <a:r>
              <a:rPr lang="en-US" sz="1200" dirty="0" smtClean="0">
                <a:latin typeface="Calibri" panose="020F0502020204030204" pitchFamily="34" charset="0"/>
              </a:rPr>
              <a:t>             80 RPM/60  = 1.333 RPS</a:t>
            </a:r>
          </a:p>
          <a:p>
            <a:pPr marL="228600" indent="-228600"/>
            <a:endParaRPr lang="en-US" sz="1200" dirty="0" smtClean="0">
              <a:latin typeface="Calibri" panose="020F0502020204030204" pitchFamily="34" charset="0"/>
            </a:endParaRPr>
          </a:p>
          <a:p>
            <a:pPr marL="228600" indent="-228600"/>
            <a:r>
              <a:rPr lang="en-US" sz="1200" dirty="0" smtClean="0">
                <a:latin typeface="Calibri" panose="020F0502020204030204" pitchFamily="34" charset="0"/>
              </a:rPr>
              <a:t>Step 3: Determine the number of steps / rev. in half step mode.  = 96</a:t>
            </a:r>
          </a:p>
          <a:p>
            <a:pPr marL="228600" indent="-228600"/>
            <a:endParaRPr lang="en-US" sz="1200" dirty="0" smtClean="0">
              <a:latin typeface="Calibri" panose="020F0502020204030204" pitchFamily="34" charset="0"/>
            </a:endParaRPr>
          </a:p>
          <a:p>
            <a:pPr marL="228600" indent="-228600"/>
            <a:r>
              <a:rPr lang="en-US" sz="1200" dirty="0" smtClean="0">
                <a:latin typeface="Calibri" panose="020F0502020204030204" pitchFamily="34" charset="0"/>
              </a:rPr>
              <a:t>Step 4: Convert the RPS to time / rotation ( 1/RPS) 1/1.333 RPS = 0.75 sec/rev</a:t>
            </a:r>
          </a:p>
          <a:p>
            <a:pPr marL="228600" indent="-228600"/>
            <a:endParaRPr lang="en-US" sz="1200" dirty="0" smtClean="0">
              <a:latin typeface="Calibri" panose="020F0502020204030204" pitchFamily="34" charset="0"/>
            </a:endParaRPr>
          </a:p>
          <a:p>
            <a:pPr marL="228600" indent="-228600"/>
            <a:r>
              <a:rPr lang="en-US" sz="1200" dirty="0" smtClean="0">
                <a:latin typeface="Calibri" panose="020F0502020204030204" pitchFamily="34" charset="0"/>
              </a:rPr>
              <a:t>Step 5: Divide the time/rev by the steps/rev       0.75 sec/rev  ÷ 96 steps/rev = 7.81 ms</a:t>
            </a:r>
          </a:p>
          <a:p>
            <a:pPr marL="228600" indent="-228600"/>
            <a:endParaRPr lang="en-US" sz="1200" dirty="0" smtClean="0">
              <a:latin typeface="Calibri" panose="020F0502020204030204" pitchFamily="34" charset="0"/>
            </a:endParaRPr>
          </a:p>
          <a:p>
            <a:pPr marL="228600" indent="-228600"/>
            <a:endParaRPr lang="en-US" sz="1200" dirty="0" smtClean="0">
              <a:latin typeface="Calibri" panose="020F0502020204030204" pitchFamily="34" charset="0"/>
            </a:endParaRPr>
          </a:p>
          <a:p>
            <a:pPr marL="228600" indent="-228600"/>
            <a:r>
              <a:rPr lang="en-US" sz="1200" dirty="0" smtClean="0">
                <a:latin typeface="Calibri" panose="020F0502020204030204" pitchFamily="34" charset="0"/>
              </a:rPr>
              <a:t>Time / step = 7.81 </a:t>
            </a:r>
            <a:r>
              <a:rPr lang="en-US" sz="1200" dirty="0" err="1" smtClean="0">
                <a:latin typeface="Calibri" panose="020F0502020204030204" pitchFamily="34" charset="0"/>
              </a:rPr>
              <a:t>ms.</a:t>
            </a:r>
            <a:r>
              <a:rPr lang="en-US" sz="1200" dirty="0" smtClean="0">
                <a:latin typeface="Calibri" panose="020F0502020204030204" pitchFamily="34" charset="0"/>
              </a:rPr>
              <a:t>/step           Result  96 steps x 7.81 ms/step = 0.75 seconds.</a:t>
            </a:r>
          </a:p>
          <a:p>
            <a:pPr marL="228600" indent="-228600"/>
            <a:endParaRPr lang="en-US" sz="1200" dirty="0" smtClean="0">
              <a:latin typeface="Calibri" panose="020F0502020204030204" pitchFamily="34" charset="0"/>
            </a:endParaRPr>
          </a:p>
          <a:p>
            <a:pPr marL="228600" indent="-228600">
              <a:buFont typeface="+mj-lt"/>
              <a:buAutoNum type="arabicPeriod"/>
            </a:pPr>
            <a:endParaRPr lang="en-US" sz="1200" dirty="0"/>
          </a:p>
        </p:txBody>
      </p:sp>
      <p:pic>
        <p:nvPicPr>
          <p:cNvPr id="8" name="Picture 7"/>
          <p:cNvPicPr>
            <a:picLocks noChangeAspect="1"/>
          </p:cNvPicPr>
          <p:nvPr/>
        </p:nvPicPr>
        <p:blipFill>
          <a:blip r:embed="rId2"/>
          <a:stretch>
            <a:fillRect/>
          </a:stretch>
        </p:blipFill>
        <p:spPr>
          <a:xfrm>
            <a:off x="5739889" y="3042841"/>
            <a:ext cx="2946911" cy="2369086"/>
          </a:xfrm>
          <a:prstGeom prst="rect">
            <a:avLst/>
          </a:prstGeom>
        </p:spPr>
      </p:pic>
    </p:spTree>
    <p:extLst>
      <p:ext uri="{BB962C8B-B14F-4D97-AF65-F5344CB8AC3E}">
        <p14:creationId xmlns:p14="http://schemas.microsoft.com/office/powerpoint/2010/main" val="14678353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2451" y="1552485"/>
            <a:ext cx="5791200" cy="369332"/>
          </a:xfrm>
          <a:prstGeom prst="rect">
            <a:avLst/>
          </a:prstGeom>
        </p:spPr>
        <p:txBody>
          <a:bodyPr wrap="square">
            <a:spAutoFit/>
          </a:bodyPr>
          <a:lstStyle/>
          <a:p>
            <a:r>
              <a:rPr lang="en-US" dirty="0" smtClean="0">
                <a:solidFill>
                  <a:srgbClr val="FF0000"/>
                </a:solidFill>
                <a:latin typeface="Calibri" panose="020F0502020204030204" pitchFamily="34" charset="0"/>
              </a:rPr>
              <a:t>Full / Half Step Sequence Timing another example: </a:t>
            </a:r>
            <a:endParaRPr lang="en-US" dirty="0"/>
          </a:p>
        </p:txBody>
      </p:sp>
      <p:sp>
        <p:nvSpPr>
          <p:cNvPr id="4" name="Slide Number Placeholder 3"/>
          <p:cNvSpPr>
            <a:spLocks noGrp="1"/>
          </p:cNvSpPr>
          <p:nvPr>
            <p:ph type="sldNum" sz="quarter" idx="12"/>
          </p:nvPr>
        </p:nvSpPr>
        <p:spPr/>
        <p:txBody>
          <a:bodyPr/>
          <a:lstStyle/>
          <a:p>
            <a:fld id="{ACB88EEA-209C-4598-B68F-AE8C8CE50CEF}" type="slidenum">
              <a:rPr lang="en-US" smtClean="0"/>
              <a:pPr/>
              <a:t>54</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704850" y="469289"/>
            <a:ext cx="7610475" cy="646331"/>
          </a:xfrm>
          <a:prstGeom prst="rect">
            <a:avLst/>
          </a:prstGeom>
          <a:noFill/>
        </p:spPr>
        <p:txBody>
          <a:bodyPr wrap="square" lIns="91440" tIns="45720" rIns="91440" bIns="45720">
            <a:spAutoFit/>
          </a:bodyPr>
          <a:lstStyle/>
          <a:p>
            <a:pPr algn="ctr"/>
            <a:r>
              <a:rPr lang="en-US" sz="36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Unipolar Full/Half Step Sequence</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91138" name="Picture 2"/>
          <p:cNvPicPr>
            <a:picLocks noChangeAspect="1" noChangeArrowheads="1"/>
          </p:cNvPicPr>
          <p:nvPr/>
        </p:nvPicPr>
        <p:blipFill>
          <a:blip r:embed="rId2" cstate="print"/>
          <a:srcRect/>
          <a:stretch>
            <a:fillRect/>
          </a:stretch>
        </p:blipFill>
        <p:spPr bwMode="auto">
          <a:xfrm>
            <a:off x="576263" y="2400300"/>
            <a:ext cx="4181475" cy="3886200"/>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6173679" y="1177935"/>
            <a:ext cx="2160696" cy="2098666"/>
          </a:xfrm>
          <a:prstGeom prst="rect">
            <a:avLst/>
          </a:prstGeom>
          <a:noFill/>
          <a:ln w="9525">
            <a:noFill/>
            <a:miter lim="800000"/>
            <a:headEnd/>
            <a:tailEnd/>
          </a:ln>
        </p:spPr>
      </p:pic>
      <p:sp>
        <p:nvSpPr>
          <p:cNvPr id="8" name="Rectangle 7"/>
          <p:cNvSpPr/>
          <p:nvPr/>
        </p:nvSpPr>
        <p:spPr>
          <a:xfrm>
            <a:off x="5343525" y="3276511"/>
            <a:ext cx="3171825" cy="2862322"/>
          </a:xfrm>
          <a:prstGeom prst="rect">
            <a:avLst/>
          </a:prstGeom>
        </p:spPr>
        <p:txBody>
          <a:bodyPr wrap="square">
            <a:spAutoFit/>
          </a:bodyPr>
          <a:lstStyle/>
          <a:p>
            <a:r>
              <a:rPr lang="en-US" dirty="0" smtClean="0">
                <a:latin typeface="Calibri" panose="020F0502020204030204" pitchFamily="34" charset="0"/>
              </a:rPr>
              <a:t>In full step mode coils are on for 2 steps then off for 2 steps, this mode produces more torque.</a:t>
            </a:r>
          </a:p>
          <a:p>
            <a:endParaRPr lang="en-US" dirty="0" smtClean="0">
              <a:latin typeface="Calibri" panose="020F0502020204030204" pitchFamily="34" charset="0"/>
            </a:endParaRPr>
          </a:p>
          <a:p>
            <a:r>
              <a:rPr lang="en-US" dirty="0" smtClean="0">
                <a:latin typeface="Calibri" panose="020F0502020204030204" pitchFamily="34" charset="0"/>
              </a:rPr>
              <a:t>In half step mode a coil is on for three steps then off for five. This mode has twice the resolution for a given stepper motor.</a:t>
            </a:r>
            <a:endParaRPr lang="en-US" dirty="0"/>
          </a:p>
        </p:txBody>
      </p:sp>
      <p:sp>
        <p:nvSpPr>
          <p:cNvPr id="9" name="Rectangle 8"/>
          <p:cNvSpPr/>
          <p:nvPr/>
        </p:nvSpPr>
        <p:spPr>
          <a:xfrm>
            <a:off x="552451" y="2030968"/>
            <a:ext cx="5791200" cy="369332"/>
          </a:xfrm>
          <a:prstGeom prst="rect">
            <a:avLst/>
          </a:prstGeom>
        </p:spPr>
        <p:txBody>
          <a:bodyPr wrap="square">
            <a:spAutoFit/>
          </a:bodyPr>
          <a:lstStyle/>
          <a:p>
            <a:r>
              <a:rPr lang="en-US" dirty="0" smtClean="0">
                <a:solidFill>
                  <a:srgbClr val="FF0000"/>
                </a:solidFill>
                <a:latin typeface="Calibri" panose="020F0502020204030204" pitchFamily="34" charset="0"/>
              </a:rPr>
              <a:t>Full 4 Step and Half 8 Step Pattern: </a:t>
            </a:r>
            <a:endParaRPr lang="en-US" dirty="0"/>
          </a:p>
        </p:txBody>
      </p:sp>
    </p:spTree>
    <p:extLst>
      <p:ext uri="{BB962C8B-B14F-4D97-AF65-F5344CB8AC3E}">
        <p14:creationId xmlns:p14="http://schemas.microsoft.com/office/powerpoint/2010/main" val="1901401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Footer Placeholder 3"/>
          <p:cNvSpPr>
            <a:spLocks noGrp="1"/>
          </p:cNvSpPr>
          <p:nvPr>
            <p:ph type="ftr" sz="quarter" idx="11"/>
          </p:nvPr>
        </p:nvSpPr>
        <p:spPr>
          <a:noFill/>
        </p:spPr>
        <p:txBody>
          <a:bodyPr/>
          <a:lstStyle/>
          <a:p>
            <a:r>
              <a:rPr lang="en-US" smtClean="0"/>
              <a:t>CAM8302E  F2018 Week 11</a:t>
            </a:r>
            <a:endParaRPr lang="en-US"/>
          </a:p>
        </p:txBody>
      </p:sp>
      <p:pic>
        <p:nvPicPr>
          <p:cNvPr id="28676" name="Picture 2"/>
          <p:cNvPicPr>
            <a:picLocks noGrp="1" noChangeAspect="1" noChangeArrowheads="1"/>
          </p:cNvPicPr>
          <p:nvPr>
            <p:ph idx="1"/>
          </p:nvPr>
        </p:nvPicPr>
        <p:blipFill>
          <a:blip r:embed="rId2" cstate="print"/>
          <a:srcRect/>
          <a:stretch>
            <a:fillRect/>
          </a:stretch>
        </p:blipFill>
        <p:spPr>
          <a:xfrm>
            <a:off x="357188" y="1581150"/>
            <a:ext cx="6389687" cy="3497263"/>
          </a:xfrm>
          <a:noFill/>
        </p:spPr>
      </p:pic>
      <p:pic>
        <p:nvPicPr>
          <p:cNvPr id="28677" name="Picture 5"/>
          <p:cNvPicPr>
            <a:picLocks noChangeAspect="1" noChangeArrowheads="1"/>
          </p:cNvPicPr>
          <p:nvPr/>
        </p:nvPicPr>
        <p:blipFill>
          <a:blip r:embed="rId3" cstate="print"/>
          <a:srcRect/>
          <a:stretch>
            <a:fillRect/>
          </a:stretch>
        </p:blipFill>
        <p:spPr bwMode="auto">
          <a:xfrm>
            <a:off x="6899275" y="1554163"/>
            <a:ext cx="1990725" cy="3216275"/>
          </a:xfrm>
          <a:prstGeom prst="rect">
            <a:avLst/>
          </a:prstGeom>
          <a:noFill/>
          <a:ln w="9525">
            <a:noFill/>
            <a:miter lim="800000"/>
            <a:headEnd/>
            <a:tailEnd/>
          </a:ln>
        </p:spPr>
      </p:pic>
      <p:sp>
        <p:nvSpPr>
          <p:cNvPr id="28678" name="TextBox 7"/>
          <p:cNvSpPr txBox="1">
            <a:spLocks noChangeArrowheads="1"/>
          </p:cNvSpPr>
          <p:nvPr/>
        </p:nvSpPr>
        <p:spPr bwMode="auto">
          <a:xfrm>
            <a:off x="466725" y="5334000"/>
            <a:ext cx="8334375" cy="646331"/>
          </a:xfrm>
          <a:prstGeom prst="rect">
            <a:avLst/>
          </a:prstGeom>
          <a:noFill/>
          <a:ln w="9525">
            <a:noFill/>
            <a:miter lim="800000"/>
            <a:headEnd/>
            <a:tailEnd/>
          </a:ln>
        </p:spPr>
        <p:txBody>
          <a:bodyPr>
            <a:spAutoFit/>
          </a:bodyPr>
          <a:lstStyle/>
          <a:p>
            <a:r>
              <a:rPr lang="en-US" dirty="0">
                <a:latin typeface="Calibri" panose="020F0502020204030204" pitchFamily="34" charset="0"/>
              </a:rPr>
              <a:t>The ULN2003A is a driver IC.  The input is a low voltage, low current digital </a:t>
            </a:r>
            <a:r>
              <a:rPr lang="en-US" dirty="0" smtClean="0">
                <a:latin typeface="Calibri" panose="020F0502020204030204" pitchFamily="34" charset="0"/>
              </a:rPr>
              <a:t>signal.  </a:t>
            </a:r>
            <a:r>
              <a:rPr lang="en-US" dirty="0">
                <a:latin typeface="Calibri" panose="020F0502020204030204" pitchFamily="34" charset="0"/>
              </a:rPr>
              <a:t>The IC is capable of driving output loads of higher currents and voltages.</a:t>
            </a:r>
          </a:p>
        </p:txBody>
      </p:sp>
      <p:sp>
        <p:nvSpPr>
          <p:cNvPr id="8" name="Rectangle 7"/>
          <p:cNvSpPr/>
          <p:nvPr/>
        </p:nvSpPr>
        <p:spPr>
          <a:xfrm>
            <a:off x="538165" y="373565"/>
            <a:ext cx="7361311" cy="769441"/>
          </a:xfrm>
          <a:prstGeom prst="rect">
            <a:avLst/>
          </a:prstGeom>
          <a:noFill/>
        </p:spPr>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Unipolar Stepper Motor Driver</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55</a:t>
            </a:fld>
            <a:endParaRPr lang="en-US"/>
          </a:p>
        </p:txBody>
      </p:sp>
    </p:spTree>
    <p:extLst>
      <p:ext uri="{BB962C8B-B14F-4D97-AF65-F5344CB8AC3E}">
        <p14:creationId xmlns:p14="http://schemas.microsoft.com/office/powerpoint/2010/main" val="36899178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44047" y="1266595"/>
            <a:ext cx="4925992" cy="4102398"/>
          </a:xfrm>
          <a:prstGeom prst="rect">
            <a:avLst/>
          </a:prstGeom>
          <a:noFill/>
          <a:ln w="9525">
            <a:noFill/>
            <a:miter lim="800000"/>
            <a:headEnd/>
            <a:tailEnd/>
          </a:ln>
        </p:spPr>
      </p:pic>
      <p:sp>
        <p:nvSpPr>
          <p:cNvPr id="3" name="TextBox 9"/>
          <p:cNvSpPr txBox="1">
            <a:spLocks noChangeArrowheads="1"/>
          </p:cNvSpPr>
          <p:nvPr/>
        </p:nvSpPr>
        <p:spPr bwMode="auto">
          <a:xfrm>
            <a:off x="5189838" y="1266595"/>
            <a:ext cx="3701749" cy="5355312"/>
          </a:xfrm>
          <a:prstGeom prst="rect">
            <a:avLst/>
          </a:prstGeom>
          <a:noFill/>
          <a:ln w="9525">
            <a:noFill/>
            <a:miter lim="800000"/>
            <a:headEnd/>
            <a:tailEnd/>
          </a:ln>
        </p:spPr>
        <p:txBody>
          <a:bodyPr wrap="square">
            <a:spAutoFit/>
          </a:bodyPr>
          <a:lstStyle/>
          <a:p>
            <a:r>
              <a:rPr lang="en-US" dirty="0" smtClean="0">
                <a:solidFill>
                  <a:srgbClr val="FF0000"/>
                </a:solidFill>
                <a:latin typeface="Calibri" panose="020F0502020204030204" pitchFamily="34" charset="0"/>
              </a:rPr>
              <a:t>ULN 2003A Driver IC </a:t>
            </a:r>
          </a:p>
          <a:p>
            <a:endParaRPr lang="en-US" dirty="0" smtClean="0">
              <a:solidFill>
                <a:srgbClr val="FF0000"/>
              </a:solidFill>
              <a:latin typeface="Calibri" panose="020F0502020204030204" pitchFamily="34" charset="0"/>
            </a:endParaRPr>
          </a:p>
          <a:p>
            <a:r>
              <a:rPr lang="en-US" dirty="0" smtClean="0">
                <a:latin typeface="Calibri" panose="020F0502020204030204" pitchFamily="34" charset="0"/>
              </a:rPr>
              <a:t>This IC drives inductive loads such as DC motors, solenoids and relays. </a:t>
            </a:r>
          </a:p>
          <a:p>
            <a:endParaRPr lang="en-US" dirty="0" smtClean="0">
              <a:latin typeface="Calibri" panose="020F0502020204030204" pitchFamily="34" charset="0"/>
            </a:endParaRPr>
          </a:p>
          <a:p>
            <a:r>
              <a:rPr lang="en-US" dirty="0" smtClean="0">
                <a:latin typeface="Calibri" panose="020F0502020204030204" pitchFamily="34" charset="0"/>
              </a:rPr>
              <a:t>The output of the circuit includes suppression diodes to prevent damage to the electronics.  The device that appears as an inverter is actually a </a:t>
            </a:r>
            <a:r>
              <a:rPr lang="en-US" dirty="0">
                <a:latin typeface="Calibri" panose="020F0502020204030204" pitchFamily="34" charset="0"/>
              </a:rPr>
              <a:t>D</a:t>
            </a:r>
            <a:r>
              <a:rPr lang="en-US" dirty="0" smtClean="0">
                <a:latin typeface="Calibri" panose="020F0502020204030204" pitchFamily="34" charset="0"/>
              </a:rPr>
              <a:t>arlington </a:t>
            </a:r>
            <a:r>
              <a:rPr lang="en-US" dirty="0" smtClean="0">
                <a:latin typeface="Calibri" panose="020F0502020204030204" pitchFamily="34" charset="0"/>
              </a:rPr>
              <a:t>Pair transistor </a:t>
            </a:r>
            <a:r>
              <a:rPr lang="en-US" dirty="0" smtClean="0">
                <a:latin typeface="Calibri" panose="020F0502020204030204" pitchFamily="34" charset="0"/>
              </a:rPr>
              <a:t>drive circuit.  When the input is a logic high the output is driven to 0 volts</a:t>
            </a:r>
            <a:r>
              <a:rPr lang="en-US" dirty="0" smtClean="0">
                <a:latin typeface="Calibri" panose="020F0502020204030204" pitchFamily="34" charset="0"/>
              </a:rPr>
              <a:t>. The Darlington Pair transistor has a much greater Beta than a single NPN transistor.</a:t>
            </a:r>
            <a:endParaRPr lang="en-US" dirty="0" smtClean="0">
              <a:latin typeface="Calibri" panose="020F0502020204030204" pitchFamily="34" charset="0"/>
            </a:endParaRPr>
          </a:p>
          <a:p>
            <a:endParaRPr lang="en-US" dirty="0">
              <a:latin typeface="Calibri" panose="020F0502020204030204" pitchFamily="34" charset="0"/>
            </a:endParaRPr>
          </a:p>
          <a:p>
            <a:r>
              <a:rPr lang="en-US" dirty="0" smtClean="0">
                <a:latin typeface="Calibri" panose="020F0502020204030204" pitchFamily="34" charset="0"/>
              </a:rPr>
              <a:t>The input is typically less than 1 mA. Output can handle at least 100 mA per channel.</a:t>
            </a: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ACB88EEA-209C-4598-B68F-AE8C8CE50CEF}" type="slidenum">
              <a:rPr lang="en-US" smtClean="0"/>
              <a:pPr/>
              <a:t>56</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538165" y="373565"/>
            <a:ext cx="7361311" cy="769441"/>
          </a:xfrm>
          <a:prstGeom prst="rect">
            <a:avLst/>
          </a:prstGeom>
          <a:noFill/>
        </p:spPr>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Unipolar Stepper Motor Driver</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 name="Picture 6"/>
          <p:cNvPicPr>
            <a:picLocks noChangeAspect="1"/>
          </p:cNvPicPr>
          <p:nvPr/>
        </p:nvPicPr>
        <p:blipFill>
          <a:blip r:embed="rId3"/>
          <a:stretch>
            <a:fillRect/>
          </a:stretch>
        </p:blipFill>
        <p:spPr>
          <a:xfrm>
            <a:off x="266178" y="4656566"/>
            <a:ext cx="1727548" cy="1882346"/>
          </a:xfrm>
          <a:prstGeom prst="rect">
            <a:avLst/>
          </a:prstGeom>
        </p:spPr>
      </p:pic>
    </p:spTree>
    <p:extLst>
      <p:ext uri="{BB962C8B-B14F-4D97-AF65-F5344CB8AC3E}">
        <p14:creationId xmlns:p14="http://schemas.microsoft.com/office/powerpoint/2010/main" val="25264046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57</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4" name="Picture 3"/>
          <p:cNvPicPr>
            <a:picLocks noChangeAspect="1"/>
          </p:cNvPicPr>
          <p:nvPr/>
        </p:nvPicPr>
        <p:blipFill>
          <a:blip r:embed="rId3"/>
          <a:stretch>
            <a:fillRect/>
          </a:stretch>
        </p:blipFill>
        <p:spPr>
          <a:xfrm>
            <a:off x="195217" y="1855048"/>
            <a:ext cx="8619270" cy="3738670"/>
          </a:xfrm>
          <a:prstGeom prst="rect">
            <a:avLst/>
          </a:prstGeom>
        </p:spPr>
      </p:pic>
      <p:sp>
        <p:nvSpPr>
          <p:cNvPr id="2" name="Rectangle 1"/>
          <p:cNvSpPr/>
          <p:nvPr/>
        </p:nvSpPr>
        <p:spPr>
          <a:xfrm>
            <a:off x="847358" y="638568"/>
            <a:ext cx="7449283" cy="646331"/>
          </a:xfrm>
          <a:prstGeom prst="rect">
            <a:avLst/>
          </a:prstGeom>
        </p:spPr>
        <p:txBody>
          <a:bodyPr wrap="none">
            <a:spAutoFit/>
          </a:bodyPr>
          <a:lstStyle/>
          <a:p>
            <a:r>
              <a:rPr lang="en-US" sz="36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For Loop – Used in Stepper Program</a:t>
            </a:r>
            <a:endParaRPr lang="en-US" sz="3600" dirty="0"/>
          </a:p>
        </p:txBody>
      </p:sp>
    </p:spTree>
    <p:extLst>
      <p:ext uri="{BB962C8B-B14F-4D97-AF65-F5344CB8AC3E}">
        <p14:creationId xmlns:p14="http://schemas.microsoft.com/office/powerpoint/2010/main" val="3330975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58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311924" y="282421"/>
            <a:ext cx="7902497"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Arduino Control of a Unipolar Motor in Full Step</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2" name="Picture 1"/>
          <p:cNvPicPr>
            <a:picLocks noChangeAspect="1"/>
          </p:cNvPicPr>
          <p:nvPr/>
        </p:nvPicPr>
        <p:blipFill>
          <a:blip r:embed="rId2"/>
          <a:stretch>
            <a:fillRect/>
          </a:stretch>
        </p:blipFill>
        <p:spPr>
          <a:xfrm>
            <a:off x="512001" y="883619"/>
            <a:ext cx="4059999" cy="3224117"/>
          </a:xfrm>
          <a:prstGeom prst="rect">
            <a:avLst/>
          </a:prstGeom>
        </p:spPr>
      </p:pic>
      <p:pic>
        <p:nvPicPr>
          <p:cNvPr id="7" name="Picture 6"/>
          <p:cNvPicPr>
            <a:picLocks noChangeAspect="1"/>
          </p:cNvPicPr>
          <p:nvPr/>
        </p:nvPicPr>
        <p:blipFill>
          <a:blip r:embed="rId3"/>
          <a:stretch>
            <a:fillRect/>
          </a:stretch>
        </p:blipFill>
        <p:spPr>
          <a:xfrm>
            <a:off x="4970020" y="1140065"/>
            <a:ext cx="3716780" cy="4876800"/>
          </a:xfrm>
          <a:prstGeom prst="rect">
            <a:avLst/>
          </a:prstGeom>
        </p:spPr>
      </p:pic>
      <p:pic>
        <p:nvPicPr>
          <p:cNvPr id="3" name="Picture 2"/>
          <p:cNvPicPr>
            <a:picLocks noChangeAspect="1"/>
          </p:cNvPicPr>
          <p:nvPr/>
        </p:nvPicPr>
        <p:blipFill>
          <a:blip r:embed="rId4"/>
          <a:stretch>
            <a:fillRect/>
          </a:stretch>
        </p:blipFill>
        <p:spPr>
          <a:xfrm>
            <a:off x="981577" y="4185714"/>
            <a:ext cx="2230855" cy="1993310"/>
          </a:xfrm>
          <a:prstGeom prst="rect">
            <a:avLst/>
          </a:prstGeom>
        </p:spPr>
      </p:pic>
    </p:spTree>
    <p:extLst>
      <p:ext uri="{BB962C8B-B14F-4D97-AF65-F5344CB8AC3E}">
        <p14:creationId xmlns:p14="http://schemas.microsoft.com/office/powerpoint/2010/main" val="28350196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Stepper Motor – Bipolar Drive</a:t>
            </a:r>
            <a:endParaRPr lang="en-US" dirty="0"/>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59</a:t>
            </a:fld>
            <a:endParaRPr lang="en-US"/>
          </a:p>
        </p:txBody>
      </p:sp>
    </p:spTree>
    <p:extLst>
      <p:ext uri="{BB962C8B-B14F-4D97-AF65-F5344CB8AC3E}">
        <p14:creationId xmlns:p14="http://schemas.microsoft.com/office/powerpoint/2010/main" val="201387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6</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753246" y="434804"/>
            <a:ext cx="7631147" cy="5249304"/>
          </a:xfrm>
          <a:prstGeom prst="rect">
            <a:avLst/>
          </a:prstGeom>
        </p:spPr>
      </p:pic>
    </p:spTree>
    <p:extLst>
      <p:ext uri="{BB962C8B-B14F-4D97-AF65-F5344CB8AC3E}">
        <p14:creationId xmlns:p14="http://schemas.microsoft.com/office/powerpoint/2010/main" val="3887371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 y="335939"/>
            <a:ext cx="7610475" cy="769441"/>
          </a:xfrm>
          <a:prstGeom prst="rect">
            <a:avLst/>
          </a:prstGeom>
          <a:noFill/>
        </p:spPr>
        <p:txBody>
          <a:bodyPr wrap="square" lIns="91440" tIns="45720" rIns="91440" bIns="45720">
            <a:spAutoFit/>
          </a:bodyPr>
          <a:lstStyle/>
          <a:p>
            <a:pPr algn="ct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 Stepper Motor</a:t>
            </a:r>
            <a:endParaRPr lang="en-US" sz="4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8" name="Slide Number Placeholder 7"/>
          <p:cNvSpPr>
            <a:spLocks noGrp="1"/>
          </p:cNvSpPr>
          <p:nvPr>
            <p:ph type="sldNum" sz="quarter" idx="12"/>
          </p:nvPr>
        </p:nvSpPr>
        <p:spPr/>
        <p:txBody>
          <a:bodyPr/>
          <a:lstStyle/>
          <a:p>
            <a:fld id="{ACB88EEA-209C-4598-B68F-AE8C8CE50CEF}" type="slidenum">
              <a:rPr lang="en-US" smtClean="0"/>
              <a:pPr/>
              <a:t>60</a:t>
            </a:fld>
            <a:endParaRPr lang="en-US"/>
          </a:p>
        </p:txBody>
      </p:sp>
      <p:sp>
        <p:nvSpPr>
          <p:cNvPr id="9" name="Footer Placeholder 8"/>
          <p:cNvSpPr>
            <a:spLocks noGrp="1"/>
          </p:cNvSpPr>
          <p:nvPr>
            <p:ph type="ftr" sz="quarter" idx="11"/>
          </p:nvPr>
        </p:nvSpPr>
        <p:spPr/>
        <p:txBody>
          <a:bodyPr/>
          <a:lstStyle/>
          <a:p>
            <a:r>
              <a:rPr lang="en-US" smtClean="0"/>
              <a:t>CAM8302E  F2018 Week 11</a:t>
            </a:r>
            <a:endParaRPr lang="en-US"/>
          </a:p>
        </p:txBody>
      </p:sp>
      <p:pic>
        <p:nvPicPr>
          <p:cNvPr id="3" name="Picture 2"/>
          <p:cNvPicPr>
            <a:picLocks noChangeAspect="1"/>
          </p:cNvPicPr>
          <p:nvPr/>
        </p:nvPicPr>
        <p:blipFill>
          <a:blip r:embed="rId2"/>
          <a:stretch>
            <a:fillRect/>
          </a:stretch>
        </p:blipFill>
        <p:spPr>
          <a:xfrm>
            <a:off x="877458" y="1306985"/>
            <a:ext cx="2304407" cy="2052894"/>
          </a:xfrm>
          <a:prstGeom prst="rect">
            <a:avLst/>
          </a:prstGeom>
        </p:spPr>
      </p:pic>
      <p:sp>
        <p:nvSpPr>
          <p:cNvPr id="4" name="Rectangle 3"/>
          <p:cNvSpPr/>
          <p:nvPr/>
        </p:nvSpPr>
        <p:spPr>
          <a:xfrm>
            <a:off x="4324865" y="1306985"/>
            <a:ext cx="3682313" cy="4801314"/>
          </a:xfrm>
          <a:prstGeom prst="rect">
            <a:avLst/>
          </a:prstGeom>
        </p:spPr>
        <p:txBody>
          <a:bodyPr wrap="square">
            <a:spAutoFit/>
          </a:bodyPr>
          <a:lstStyle/>
          <a:p>
            <a:r>
              <a:rPr lang="en-US" dirty="0">
                <a:latin typeface="Calibri" panose="020F0502020204030204" pitchFamily="34" charset="0"/>
              </a:rPr>
              <a:t>The </a:t>
            </a:r>
            <a:r>
              <a:rPr lang="en-US" dirty="0" smtClean="0">
                <a:latin typeface="Calibri" panose="020F0502020204030204" pitchFamily="34" charset="0"/>
              </a:rPr>
              <a:t>Bipolar stepper </a:t>
            </a:r>
            <a:r>
              <a:rPr lang="en-US" dirty="0">
                <a:latin typeface="Calibri" panose="020F0502020204030204" pitchFamily="34" charset="0"/>
              </a:rPr>
              <a:t>motor </a:t>
            </a:r>
            <a:r>
              <a:rPr lang="en-US" dirty="0" smtClean="0">
                <a:latin typeface="Calibri" panose="020F0502020204030204" pitchFamily="34" charset="0"/>
              </a:rPr>
              <a:t>has only 4 wires.</a:t>
            </a:r>
            <a:endParaRPr lang="en-US" dirty="0">
              <a:latin typeface="Calibri" panose="020F0502020204030204" pitchFamily="34" charset="0"/>
            </a:endParaRPr>
          </a:p>
          <a:p>
            <a:endParaRPr lang="en-US" dirty="0">
              <a:latin typeface="Calibri" panose="020F0502020204030204" pitchFamily="34" charset="0"/>
            </a:endParaRPr>
          </a:p>
          <a:p>
            <a:r>
              <a:rPr lang="en-US" dirty="0" smtClean="0">
                <a:latin typeface="Calibri" panose="020F0502020204030204" pitchFamily="34" charset="0"/>
              </a:rPr>
              <a:t>Since the full coil is energized it has a higher torque then the unipolar motor.</a:t>
            </a:r>
          </a:p>
          <a:p>
            <a:r>
              <a:rPr lang="en-US" dirty="0" smtClean="0">
                <a:latin typeface="Calibri" panose="020F0502020204030204" pitchFamily="34" charset="0"/>
              </a:rPr>
              <a:t> </a:t>
            </a:r>
            <a:endParaRPr lang="en-US" dirty="0">
              <a:latin typeface="Calibri" panose="020F0502020204030204" pitchFamily="34" charset="0"/>
            </a:endParaRPr>
          </a:p>
          <a:p>
            <a:r>
              <a:rPr lang="en-US" dirty="0">
                <a:latin typeface="Calibri" panose="020F0502020204030204" pitchFamily="34" charset="0"/>
              </a:rPr>
              <a:t>The </a:t>
            </a:r>
            <a:r>
              <a:rPr lang="en-US" dirty="0" smtClean="0">
                <a:latin typeface="Calibri" panose="020F0502020204030204" pitchFamily="34" charset="0"/>
              </a:rPr>
              <a:t>J835L motor used in the lab was modified to operate as a bipolar so that it can be controlled with a bipolar motor controller module. The white wire was cut on both coils.</a:t>
            </a:r>
          </a:p>
          <a:p>
            <a:endParaRPr lang="en-US" dirty="0">
              <a:latin typeface="Calibri" panose="020F0502020204030204" pitchFamily="34" charset="0"/>
            </a:endParaRPr>
          </a:p>
          <a:p>
            <a:r>
              <a:rPr lang="en-US" dirty="0" smtClean="0">
                <a:latin typeface="Calibri" panose="020F0502020204030204" pitchFamily="34" charset="0"/>
              </a:rPr>
              <a:t>The DRV8825 is a bipolar stepper motor driver.  The driver requires only a step and direction control signal.</a:t>
            </a:r>
            <a:endParaRPr lang="en-US" dirty="0"/>
          </a:p>
        </p:txBody>
      </p:sp>
      <p:pic>
        <p:nvPicPr>
          <p:cNvPr id="2" name="Picture 1"/>
          <p:cNvPicPr>
            <a:picLocks noChangeAspect="1"/>
          </p:cNvPicPr>
          <p:nvPr/>
        </p:nvPicPr>
        <p:blipFill>
          <a:blip r:embed="rId3"/>
          <a:stretch>
            <a:fillRect/>
          </a:stretch>
        </p:blipFill>
        <p:spPr>
          <a:xfrm>
            <a:off x="461319" y="3658689"/>
            <a:ext cx="3663924" cy="2280793"/>
          </a:xfrm>
          <a:prstGeom prst="rect">
            <a:avLst/>
          </a:prstGeom>
        </p:spPr>
      </p:pic>
    </p:spTree>
    <p:extLst>
      <p:ext uri="{BB962C8B-B14F-4D97-AF65-F5344CB8AC3E}">
        <p14:creationId xmlns:p14="http://schemas.microsoft.com/office/powerpoint/2010/main" val="14639753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61</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00848" y="349974"/>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 DC Stepper Motor Controller </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2" name="Picture 1"/>
          <p:cNvPicPr>
            <a:picLocks noChangeAspect="1"/>
          </p:cNvPicPr>
          <p:nvPr/>
        </p:nvPicPr>
        <p:blipFill>
          <a:blip r:embed="rId2"/>
          <a:stretch>
            <a:fillRect/>
          </a:stretch>
        </p:blipFill>
        <p:spPr>
          <a:xfrm>
            <a:off x="666750" y="1067280"/>
            <a:ext cx="7705257" cy="4549184"/>
          </a:xfrm>
          <a:prstGeom prst="rect">
            <a:avLst/>
          </a:prstGeom>
        </p:spPr>
      </p:pic>
      <p:pic>
        <p:nvPicPr>
          <p:cNvPr id="7" name="Picture 6"/>
          <p:cNvPicPr>
            <a:picLocks noChangeAspect="1"/>
          </p:cNvPicPr>
          <p:nvPr/>
        </p:nvPicPr>
        <p:blipFill>
          <a:blip r:embed="rId3"/>
          <a:stretch>
            <a:fillRect/>
          </a:stretch>
        </p:blipFill>
        <p:spPr>
          <a:xfrm>
            <a:off x="5423746" y="4855952"/>
            <a:ext cx="2948261" cy="1529953"/>
          </a:xfrm>
          <a:prstGeom prst="rect">
            <a:avLst/>
          </a:prstGeom>
        </p:spPr>
      </p:pic>
      <p:pic>
        <p:nvPicPr>
          <p:cNvPr id="8" name="Picture 7"/>
          <p:cNvPicPr>
            <a:picLocks noChangeAspect="1"/>
          </p:cNvPicPr>
          <p:nvPr/>
        </p:nvPicPr>
        <p:blipFill>
          <a:blip r:embed="rId4"/>
          <a:stretch>
            <a:fillRect/>
          </a:stretch>
        </p:blipFill>
        <p:spPr>
          <a:xfrm>
            <a:off x="540327" y="1202328"/>
            <a:ext cx="1852242" cy="634393"/>
          </a:xfrm>
          <a:prstGeom prst="rect">
            <a:avLst/>
          </a:prstGeom>
        </p:spPr>
      </p:pic>
    </p:spTree>
    <p:extLst>
      <p:ext uri="{BB962C8B-B14F-4D97-AF65-F5344CB8AC3E}">
        <p14:creationId xmlns:p14="http://schemas.microsoft.com/office/powerpoint/2010/main" val="7509391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62</a:t>
            </a:fld>
            <a:endParaRPr lang="en-US"/>
          </a:p>
        </p:txBody>
      </p:sp>
      <p:pic>
        <p:nvPicPr>
          <p:cNvPr id="5" name="MOV_00051">
            <a:hlinkClick r:id="" action="ppaction://media"/>
          </p:cNvPr>
          <p:cNvPicPr>
            <a:picLocks noChangeAspect="1"/>
          </p:cNvPicPr>
          <p:nvPr>
            <a:videoFile r:link="rId1"/>
            <p:extLst>
              <p:ext uri="{DAA4B4D4-6D71-4841-9C94-3DE7FCFB9230}">
                <p14:media xmlns:p14="http://schemas.microsoft.com/office/powerpoint/2010/main" r:embed="rId2">
                  <p14:trim st="2817" end="2084"/>
                </p14:media>
              </p:ext>
            </p:extLst>
          </p:nvPr>
        </p:nvPicPr>
        <p:blipFill>
          <a:blip r:embed="rId6"/>
          <a:stretch>
            <a:fillRect/>
          </a:stretch>
        </p:blipFill>
        <p:spPr>
          <a:xfrm>
            <a:off x="1043071" y="968502"/>
            <a:ext cx="6815826" cy="5111869"/>
          </a:xfrm>
          <a:prstGeom prst="rect">
            <a:avLst/>
          </a:prstGeom>
        </p:spPr>
      </p:pic>
      <p:pic>
        <p:nvPicPr>
          <p:cNvPr id="6" name="MOV_0005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6200000">
            <a:off x="822066" y="1327964"/>
            <a:ext cx="2361172" cy="1770879"/>
          </a:xfrm>
          <a:prstGeom prst="rect">
            <a:avLst/>
          </a:prstGeom>
        </p:spPr>
      </p:pic>
      <p:sp>
        <p:nvSpPr>
          <p:cNvPr id="8" name="Rectangle 7"/>
          <p:cNvSpPr/>
          <p:nvPr/>
        </p:nvSpPr>
        <p:spPr>
          <a:xfrm>
            <a:off x="600848" y="349974"/>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 DC Stepper Motor Controller </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5804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0" fill="hold"/>
                                        <p:tgtEl>
                                          <p:spTgt spid="6"/>
                                        </p:tgtEl>
                                      </p:cBhvr>
                                    </p:cmd>
                                  </p:childTnLst>
                                </p:cTn>
                              </p:par>
                              <p:par>
                                <p:cTn id="7" presetID="1" presetClass="mediacall" presetSubtype="0" fill="hold" nodeType="withEffect">
                                  <p:stCondLst>
                                    <p:cond delay="0"/>
                                  </p:stCondLst>
                                  <p:childTnLst>
                                    <p:cmd type="call" cmd="playFrom(0.0)">
                                      <p:cBhvr>
                                        <p:cTn id="8" dur="5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par>
                                <p:cTn id="14" presetID="2" presetClass="mediacall" presetSubtype="0" fill="hold" nodeType="with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6"/>
                </p:tgtEl>
              </p:cMediaNode>
            </p:video>
            <p:video>
              <p:cMediaNode vol="80000">
                <p:cTn id="1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63</a:t>
            </a:fld>
            <a:endParaRPr lang="en-US"/>
          </a:p>
        </p:txBody>
      </p:sp>
      <p:pic>
        <p:nvPicPr>
          <p:cNvPr id="4" name="Picture 3"/>
          <p:cNvPicPr/>
          <p:nvPr/>
        </p:nvPicPr>
        <p:blipFill>
          <a:blip r:embed="rId2"/>
          <a:stretch>
            <a:fillRect/>
          </a:stretch>
        </p:blipFill>
        <p:spPr>
          <a:xfrm>
            <a:off x="713420" y="642715"/>
            <a:ext cx="7878644" cy="5379144"/>
          </a:xfrm>
          <a:prstGeom prst="rect">
            <a:avLst/>
          </a:prstGeom>
        </p:spPr>
      </p:pic>
      <p:sp>
        <p:nvSpPr>
          <p:cNvPr id="2" name="Rectangle 1"/>
          <p:cNvSpPr/>
          <p:nvPr/>
        </p:nvSpPr>
        <p:spPr>
          <a:xfrm>
            <a:off x="1017372" y="1212675"/>
            <a:ext cx="5535827" cy="923330"/>
          </a:xfrm>
          <a:prstGeom prst="rect">
            <a:avLst/>
          </a:prstGeom>
          <a:solidFill>
            <a:schemeClr val="bg1">
              <a:lumMod val="85000"/>
            </a:schemeClr>
          </a:solidFill>
        </p:spPr>
        <p:txBody>
          <a:bodyPr wrap="square">
            <a:spAutoFit/>
          </a:bodyPr>
          <a:lstStyle/>
          <a:p>
            <a:r>
              <a:rPr lang="en-US" dirty="0" smtClean="0">
                <a:latin typeface="Calibri" panose="020F0502020204030204" pitchFamily="34" charset="0"/>
              </a:rPr>
              <a:t>The top signal is measuring one of the outputs from the stepper motor.  The bottom trace is the step signal.  The signal is from the stepper control.</a:t>
            </a:r>
            <a:endParaRPr lang="en-US" dirty="0"/>
          </a:p>
        </p:txBody>
      </p:sp>
    </p:spTree>
    <p:extLst>
      <p:ext uri="{BB962C8B-B14F-4D97-AF65-F5344CB8AC3E}">
        <p14:creationId xmlns:p14="http://schemas.microsoft.com/office/powerpoint/2010/main" val="29398916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64</a:t>
            </a:fld>
            <a:endParaRPr lang="en-US"/>
          </a:p>
        </p:txBody>
      </p:sp>
      <p:pic>
        <p:nvPicPr>
          <p:cNvPr id="3" name="Picture 2"/>
          <p:cNvPicPr>
            <a:picLocks noChangeAspect="1"/>
          </p:cNvPicPr>
          <p:nvPr/>
        </p:nvPicPr>
        <p:blipFill>
          <a:blip r:embed="rId2"/>
          <a:stretch>
            <a:fillRect/>
          </a:stretch>
        </p:blipFill>
        <p:spPr>
          <a:xfrm>
            <a:off x="4572000" y="700216"/>
            <a:ext cx="4207876" cy="4975782"/>
          </a:xfrm>
          <a:prstGeom prst="rect">
            <a:avLst/>
          </a:prstGeom>
        </p:spPr>
      </p:pic>
      <p:pic>
        <p:nvPicPr>
          <p:cNvPr id="4" name="Picture 3"/>
          <p:cNvPicPr>
            <a:picLocks noChangeAspect="1"/>
          </p:cNvPicPr>
          <p:nvPr/>
        </p:nvPicPr>
        <p:blipFill>
          <a:blip r:embed="rId3"/>
          <a:stretch>
            <a:fillRect/>
          </a:stretch>
        </p:blipFill>
        <p:spPr>
          <a:xfrm>
            <a:off x="405142" y="700216"/>
            <a:ext cx="3757031" cy="4545613"/>
          </a:xfrm>
          <a:prstGeom prst="rect">
            <a:avLst/>
          </a:prstGeom>
        </p:spPr>
      </p:pic>
    </p:spTree>
    <p:extLst>
      <p:ext uri="{BB962C8B-B14F-4D97-AF65-F5344CB8AC3E}">
        <p14:creationId xmlns:p14="http://schemas.microsoft.com/office/powerpoint/2010/main" val="32291279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65</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66750" y="297839"/>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Stepper Half Step Sequence Unipolar Stepper</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2" name="Picture 1"/>
          <p:cNvPicPr>
            <a:picLocks noChangeAspect="1"/>
          </p:cNvPicPr>
          <p:nvPr/>
        </p:nvPicPr>
        <p:blipFill>
          <a:blip r:embed="rId2"/>
          <a:stretch>
            <a:fillRect/>
          </a:stretch>
        </p:blipFill>
        <p:spPr>
          <a:xfrm rot="16200000">
            <a:off x="1811863" y="-584675"/>
            <a:ext cx="5469204" cy="8280670"/>
          </a:xfrm>
          <a:prstGeom prst="rect">
            <a:avLst/>
          </a:prstGeom>
        </p:spPr>
      </p:pic>
    </p:spTree>
    <p:extLst>
      <p:ext uri="{BB962C8B-B14F-4D97-AF65-F5344CB8AC3E}">
        <p14:creationId xmlns:p14="http://schemas.microsoft.com/office/powerpoint/2010/main" val="25900452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66</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66750" y="297839"/>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Stepper CW and CCW Direction</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0" name="Rectangle 9"/>
          <p:cNvSpPr/>
          <p:nvPr/>
        </p:nvSpPr>
        <p:spPr>
          <a:xfrm>
            <a:off x="4822140" y="1143138"/>
            <a:ext cx="2955681" cy="3139321"/>
          </a:xfrm>
          <a:prstGeom prst="rect">
            <a:avLst/>
          </a:prstGeom>
        </p:spPr>
        <p:txBody>
          <a:bodyPr wrap="square">
            <a:spAutoFit/>
          </a:bodyPr>
          <a:lstStyle/>
          <a:p>
            <a:r>
              <a:rPr lang="en-US" dirty="0" smtClean="0">
                <a:solidFill>
                  <a:srgbClr val="FF0000"/>
                </a:solidFill>
                <a:latin typeface="Calibri" panose="020F0502020204030204" pitchFamily="34" charset="0"/>
              </a:rPr>
              <a:t>Controller clock signal compared to coil signal.</a:t>
            </a:r>
          </a:p>
          <a:p>
            <a:endParaRPr lang="en-US" dirty="0">
              <a:solidFill>
                <a:srgbClr val="FF0000"/>
              </a:solidFill>
              <a:latin typeface="Calibri" panose="020F0502020204030204" pitchFamily="34" charset="0"/>
            </a:endParaRPr>
          </a:p>
          <a:p>
            <a:endParaRPr lang="en-US" dirty="0">
              <a:latin typeface="Calibri" panose="020F0502020204030204" pitchFamily="34" charset="0"/>
            </a:endParaRPr>
          </a:p>
          <a:p>
            <a:r>
              <a:rPr lang="en-US" dirty="0" smtClean="0">
                <a:latin typeface="Calibri" panose="020F0502020204030204" pitchFamily="34" charset="0"/>
              </a:rPr>
              <a:t>The output changes on the rising edge of the clock.</a:t>
            </a:r>
          </a:p>
          <a:p>
            <a:endParaRPr lang="en-US" dirty="0">
              <a:latin typeface="Calibri" panose="020F0502020204030204" pitchFamily="34" charset="0"/>
            </a:endParaRPr>
          </a:p>
          <a:p>
            <a:r>
              <a:rPr lang="en-US" dirty="0" smtClean="0">
                <a:latin typeface="Calibri" panose="020F0502020204030204" pitchFamily="34" charset="0"/>
              </a:rPr>
              <a:t>There are 4 clock periods for 4 steps.  One high and one low on the coil represents </a:t>
            </a:r>
            <a:r>
              <a:rPr lang="en-US" dirty="0" smtClean="0">
                <a:latin typeface="Calibri" panose="020F0502020204030204" pitchFamily="34" charset="0"/>
              </a:rPr>
              <a:t>four steps.</a:t>
            </a:r>
            <a:endParaRPr lang="en-US" dirty="0"/>
          </a:p>
        </p:txBody>
      </p:sp>
      <p:pic>
        <p:nvPicPr>
          <p:cNvPr id="2" name="Picture 1"/>
          <p:cNvPicPr>
            <a:picLocks noChangeAspect="1"/>
          </p:cNvPicPr>
          <p:nvPr/>
        </p:nvPicPr>
        <p:blipFill>
          <a:blip r:embed="rId2"/>
          <a:stretch>
            <a:fillRect/>
          </a:stretch>
        </p:blipFill>
        <p:spPr>
          <a:xfrm>
            <a:off x="666750" y="1393068"/>
            <a:ext cx="3339465" cy="3355997"/>
          </a:xfrm>
          <a:prstGeom prst="rect">
            <a:avLst/>
          </a:prstGeom>
        </p:spPr>
      </p:pic>
      <p:cxnSp>
        <p:nvCxnSpPr>
          <p:cNvPr id="13" name="Straight Connector 12"/>
          <p:cNvCxnSpPr/>
          <p:nvPr/>
        </p:nvCxnSpPr>
        <p:spPr>
          <a:xfrm>
            <a:off x="1209822" y="2363372"/>
            <a:ext cx="0" cy="1287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24819" y="2328964"/>
            <a:ext cx="0" cy="1287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25748" y="2363372"/>
            <a:ext cx="0" cy="1287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26677" y="2363372"/>
            <a:ext cx="0" cy="1287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41674" y="2363372"/>
            <a:ext cx="0" cy="1287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66750" y="4935394"/>
            <a:ext cx="3609386" cy="369332"/>
          </a:xfrm>
          <a:prstGeom prst="rect">
            <a:avLst/>
          </a:prstGeom>
        </p:spPr>
        <p:txBody>
          <a:bodyPr wrap="none">
            <a:spAutoFit/>
          </a:bodyPr>
          <a:lstStyle/>
          <a:p>
            <a:r>
              <a:rPr lang="en-US" dirty="0" smtClean="0">
                <a:latin typeface="Calibri" panose="020F0502020204030204" pitchFamily="34" charset="0"/>
              </a:rPr>
              <a:t>4 steps * 7.5 deg./step = 30 degrees.</a:t>
            </a:r>
            <a:endParaRPr lang="en-US" dirty="0"/>
          </a:p>
        </p:txBody>
      </p:sp>
      <p:pic>
        <p:nvPicPr>
          <p:cNvPr id="19" name="Picture 18"/>
          <p:cNvPicPr>
            <a:picLocks noChangeAspect="1"/>
          </p:cNvPicPr>
          <p:nvPr/>
        </p:nvPicPr>
        <p:blipFill>
          <a:blip r:embed="rId3"/>
          <a:stretch>
            <a:fillRect/>
          </a:stretch>
        </p:blipFill>
        <p:spPr>
          <a:xfrm>
            <a:off x="5788446" y="4282459"/>
            <a:ext cx="2233259" cy="2044533"/>
          </a:xfrm>
          <a:prstGeom prst="rect">
            <a:avLst/>
          </a:prstGeom>
        </p:spPr>
      </p:pic>
    </p:spTree>
    <p:extLst>
      <p:ext uri="{BB962C8B-B14F-4D97-AF65-F5344CB8AC3E}">
        <p14:creationId xmlns:p14="http://schemas.microsoft.com/office/powerpoint/2010/main" val="1727291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67</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66750" y="297839"/>
            <a:ext cx="7610475" cy="523220"/>
          </a:xfrm>
          <a:prstGeom prst="rect">
            <a:avLst/>
          </a:prstGeom>
          <a:noFill/>
        </p:spPr>
        <p:txBody>
          <a:bodyPr wrap="square" lIns="91440" tIns="45720" rIns="91440" bIns="45720">
            <a:spAutoFit/>
          </a:bodyPr>
          <a:lstStyle/>
          <a:p>
            <a:pPr algn="ctr"/>
            <a:r>
              <a:rPr lang="en-US" sz="28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Stepper CW and CCW Direction</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3" name="Picture 2"/>
          <p:cNvPicPr>
            <a:picLocks noChangeAspect="1"/>
          </p:cNvPicPr>
          <p:nvPr/>
        </p:nvPicPr>
        <p:blipFill>
          <a:blip r:embed="rId2"/>
          <a:stretch>
            <a:fillRect/>
          </a:stretch>
        </p:blipFill>
        <p:spPr>
          <a:xfrm>
            <a:off x="666750" y="1059993"/>
            <a:ext cx="2672639" cy="2357438"/>
          </a:xfrm>
          <a:prstGeom prst="rect">
            <a:avLst/>
          </a:prstGeom>
        </p:spPr>
      </p:pic>
      <p:pic>
        <p:nvPicPr>
          <p:cNvPr id="8" name="Picture 7"/>
          <p:cNvPicPr>
            <a:picLocks noChangeAspect="1"/>
          </p:cNvPicPr>
          <p:nvPr/>
        </p:nvPicPr>
        <p:blipFill>
          <a:blip r:embed="rId3"/>
          <a:stretch>
            <a:fillRect/>
          </a:stretch>
        </p:blipFill>
        <p:spPr>
          <a:xfrm>
            <a:off x="4572000" y="1059993"/>
            <a:ext cx="3311120" cy="2241599"/>
          </a:xfrm>
          <a:prstGeom prst="rect">
            <a:avLst/>
          </a:prstGeom>
        </p:spPr>
      </p:pic>
      <p:sp>
        <p:nvSpPr>
          <p:cNvPr id="9" name="Rectangle 8"/>
          <p:cNvSpPr/>
          <p:nvPr/>
        </p:nvSpPr>
        <p:spPr>
          <a:xfrm>
            <a:off x="666750" y="3409562"/>
            <a:ext cx="2955681" cy="1477328"/>
          </a:xfrm>
          <a:prstGeom prst="rect">
            <a:avLst/>
          </a:prstGeom>
        </p:spPr>
        <p:txBody>
          <a:bodyPr wrap="square">
            <a:spAutoFit/>
          </a:bodyPr>
          <a:lstStyle/>
          <a:p>
            <a:r>
              <a:rPr lang="en-US" dirty="0" smtClean="0">
                <a:solidFill>
                  <a:srgbClr val="FF0000"/>
                </a:solidFill>
                <a:latin typeface="Calibri" panose="020F0502020204030204" pitchFamily="34" charset="0"/>
              </a:rPr>
              <a:t>CW direction: (direction = 0)</a:t>
            </a:r>
          </a:p>
          <a:p>
            <a:endParaRPr lang="en-US" dirty="0">
              <a:latin typeface="Calibri" panose="020F0502020204030204" pitchFamily="34" charset="0"/>
            </a:endParaRPr>
          </a:p>
          <a:p>
            <a:r>
              <a:rPr lang="en-US" dirty="0" smtClean="0">
                <a:latin typeface="Calibri" panose="020F0502020204030204" pitchFamily="34" charset="0"/>
              </a:rPr>
              <a:t>Lower signal rising edge leads the rising edge of the upper signal by 90 degrees.</a:t>
            </a:r>
            <a:endParaRPr lang="en-US" dirty="0"/>
          </a:p>
        </p:txBody>
      </p:sp>
      <p:sp>
        <p:nvSpPr>
          <p:cNvPr id="10" name="Rectangle 9"/>
          <p:cNvSpPr/>
          <p:nvPr/>
        </p:nvSpPr>
        <p:spPr>
          <a:xfrm>
            <a:off x="5321544" y="3417431"/>
            <a:ext cx="2955681" cy="1477328"/>
          </a:xfrm>
          <a:prstGeom prst="rect">
            <a:avLst/>
          </a:prstGeom>
        </p:spPr>
        <p:txBody>
          <a:bodyPr wrap="square">
            <a:spAutoFit/>
          </a:bodyPr>
          <a:lstStyle/>
          <a:p>
            <a:r>
              <a:rPr lang="en-US" dirty="0" smtClean="0">
                <a:solidFill>
                  <a:srgbClr val="FF0000"/>
                </a:solidFill>
                <a:latin typeface="Calibri" panose="020F0502020204030204" pitchFamily="34" charset="0"/>
              </a:rPr>
              <a:t>CCW direction: (direction = 1)</a:t>
            </a:r>
          </a:p>
          <a:p>
            <a:endParaRPr lang="en-US" dirty="0">
              <a:latin typeface="Calibri" panose="020F0502020204030204" pitchFamily="34" charset="0"/>
            </a:endParaRPr>
          </a:p>
          <a:p>
            <a:r>
              <a:rPr lang="en-US" dirty="0" smtClean="0">
                <a:latin typeface="Calibri" panose="020F0502020204030204" pitchFamily="34" charset="0"/>
              </a:rPr>
              <a:t>Top signal rising edge leads the rising edge of the lower signal by 90 degrees.</a:t>
            </a:r>
            <a:endParaRPr lang="en-US" dirty="0"/>
          </a:p>
        </p:txBody>
      </p:sp>
      <p:pic>
        <p:nvPicPr>
          <p:cNvPr id="11" name="Picture 10"/>
          <p:cNvPicPr>
            <a:picLocks noChangeAspect="1"/>
          </p:cNvPicPr>
          <p:nvPr/>
        </p:nvPicPr>
        <p:blipFill>
          <a:blip r:embed="rId4"/>
          <a:stretch>
            <a:fillRect/>
          </a:stretch>
        </p:blipFill>
        <p:spPr>
          <a:xfrm>
            <a:off x="3502630" y="4513366"/>
            <a:ext cx="1712680" cy="1567946"/>
          </a:xfrm>
          <a:prstGeom prst="rect">
            <a:avLst/>
          </a:prstGeom>
        </p:spPr>
      </p:pic>
    </p:spTree>
    <p:extLst>
      <p:ext uri="{BB962C8B-B14F-4D97-AF65-F5344CB8AC3E}">
        <p14:creationId xmlns:p14="http://schemas.microsoft.com/office/powerpoint/2010/main" val="8292315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344605" y="487865"/>
            <a:ext cx="591989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vs Polling</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68</a:t>
            </a:fld>
            <a:endParaRPr lang="en-US"/>
          </a:p>
        </p:txBody>
      </p:sp>
      <p:pic>
        <p:nvPicPr>
          <p:cNvPr id="2" name="Picture 1"/>
          <p:cNvPicPr>
            <a:picLocks noChangeAspect="1"/>
          </p:cNvPicPr>
          <p:nvPr/>
        </p:nvPicPr>
        <p:blipFill>
          <a:blip r:embed="rId2"/>
          <a:stretch>
            <a:fillRect/>
          </a:stretch>
        </p:blipFill>
        <p:spPr>
          <a:xfrm>
            <a:off x="239670" y="1642141"/>
            <a:ext cx="8533560" cy="2705412"/>
          </a:xfrm>
          <a:prstGeom prst="rect">
            <a:avLst/>
          </a:prstGeom>
        </p:spPr>
      </p:pic>
      <p:sp>
        <p:nvSpPr>
          <p:cNvPr id="7" name="Rectangle 6"/>
          <p:cNvSpPr/>
          <p:nvPr/>
        </p:nvSpPr>
        <p:spPr>
          <a:xfrm>
            <a:off x="762279" y="4578499"/>
            <a:ext cx="7084542" cy="1477328"/>
          </a:xfrm>
          <a:prstGeom prst="rect">
            <a:avLst/>
          </a:prstGeom>
        </p:spPr>
        <p:txBody>
          <a:bodyPr wrap="square">
            <a:spAutoFit/>
          </a:bodyPr>
          <a:lstStyle/>
          <a:p>
            <a:r>
              <a:rPr lang="en-US" dirty="0" smtClean="0"/>
              <a:t>The section of code above uses input polling to test the state of a mechanical switch. If the switch is a logic high an LED is turned on otherwise it is turned off.  This method is not efficient and most of the loop time is consumed in testing the switch.  If the loop if long then if may take time before the switch is tested and an event may be missed.</a:t>
            </a:r>
            <a:endParaRPr lang="en-US" dirty="0"/>
          </a:p>
        </p:txBody>
      </p:sp>
    </p:spTree>
    <p:extLst>
      <p:ext uri="{BB962C8B-B14F-4D97-AF65-F5344CB8AC3E}">
        <p14:creationId xmlns:p14="http://schemas.microsoft.com/office/powerpoint/2010/main" val="37929323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866157" y="309638"/>
            <a:ext cx="4876783"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Setup</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69</a:t>
            </a:fld>
            <a:endParaRPr lang="en-US"/>
          </a:p>
        </p:txBody>
      </p:sp>
      <p:pic>
        <p:nvPicPr>
          <p:cNvPr id="3" name="Picture 2"/>
          <p:cNvPicPr>
            <a:picLocks noChangeAspect="1"/>
          </p:cNvPicPr>
          <p:nvPr/>
        </p:nvPicPr>
        <p:blipFill>
          <a:blip r:embed="rId3"/>
          <a:stretch>
            <a:fillRect/>
          </a:stretch>
        </p:blipFill>
        <p:spPr>
          <a:xfrm>
            <a:off x="860535" y="1317915"/>
            <a:ext cx="6350571" cy="1359733"/>
          </a:xfrm>
          <a:prstGeom prst="rect">
            <a:avLst/>
          </a:prstGeom>
        </p:spPr>
      </p:pic>
      <p:pic>
        <p:nvPicPr>
          <p:cNvPr id="4" name="Picture 3"/>
          <p:cNvPicPr>
            <a:picLocks noChangeAspect="1"/>
          </p:cNvPicPr>
          <p:nvPr/>
        </p:nvPicPr>
        <p:blipFill>
          <a:blip r:embed="rId4"/>
          <a:stretch>
            <a:fillRect/>
          </a:stretch>
        </p:blipFill>
        <p:spPr>
          <a:xfrm>
            <a:off x="860535" y="2896867"/>
            <a:ext cx="7291123" cy="2012482"/>
          </a:xfrm>
          <a:prstGeom prst="rect">
            <a:avLst/>
          </a:prstGeom>
        </p:spPr>
      </p:pic>
      <p:sp>
        <p:nvSpPr>
          <p:cNvPr id="10" name="Rectangle 9"/>
          <p:cNvSpPr/>
          <p:nvPr/>
        </p:nvSpPr>
        <p:spPr>
          <a:xfrm>
            <a:off x="762279" y="5156021"/>
            <a:ext cx="7084542" cy="1200329"/>
          </a:xfrm>
          <a:prstGeom prst="rect">
            <a:avLst/>
          </a:prstGeom>
        </p:spPr>
        <p:txBody>
          <a:bodyPr wrap="square">
            <a:spAutoFit/>
          </a:bodyPr>
          <a:lstStyle/>
          <a:p>
            <a:r>
              <a:rPr lang="en-US" dirty="0" smtClean="0"/>
              <a:t>Lines 21-24 configure the interrupt.  The program is telling the Arduino that when a rising edge occurs on pin 2 (interrupt 0) then stop what the program is currently doing, execute the “slow” routine then return to where it was before the interrupt.</a:t>
            </a:r>
            <a:endParaRPr lang="en-US" dirty="0"/>
          </a:p>
        </p:txBody>
      </p:sp>
    </p:spTree>
    <p:extLst>
      <p:ext uri="{BB962C8B-B14F-4D97-AF65-F5344CB8AC3E}">
        <p14:creationId xmlns:p14="http://schemas.microsoft.com/office/powerpoint/2010/main" val="637406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7</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5" name="Picture 4"/>
          <p:cNvPicPr>
            <a:picLocks noChangeAspect="1"/>
          </p:cNvPicPr>
          <p:nvPr/>
        </p:nvPicPr>
        <p:blipFill>
          <a:blip r:embed="rId3"/>
          <a:stretch>
            <a:fillRect/>
          </a:stretch>
        </p:blipFill>
        <p:spPr>
          <a:xfrm>
            <a:off x="512741" y="195366"/>
            <a:ext cx="8174059" cy="6160984"/>
          </a:xfrm>
          <a:prstGeom prst="rect">
            <a:avLst/>
          </a:prstGeom>
        </p:spPr>
      </p:pic>
    </p:spTree>
    <p:extLst>
      <p:ext uri="{BB962C8B-B14F-4D97-AF65-F5344CB8AC3E}">
        <p14:creationId xmlns:p14="http://schemas.microsoft.com/office/powerpoint/2010/main" val="19484651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344605" y="487865"/>
            <a:ext cx="591989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vs Polling</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70</a:t>
            </a:fld>
            <a:endParaRPr lang="en-US"/>
          </a:p>
        </p:txBody>
      </p:sp>
      <p:pic>
        <p:nvPicPr>
          <p:cNvPr id="2" name="Picture 1"/>
          <p:cNvPicPr>
            <a:picLocks noChangeAspect="1"/>
          </p:cNvPicPr>
          <p:nvPr/>
        </p:nvPicPr>
        <p:blipFill>
          <a:blip r:embed="rId2"/>
          <a:stretch>
            <a:fillRect/>
          </a:stretch>
        </p:blipFill>
        <p:spPr>
          <a:xfrm>
            <a:off x="150494" y="1694497"/>
            <a:ext cx="8906629" cy="3926814"/>
          </a:xfrm>
          <a:prstGeom prst="rect">
            <a:avLst/>
          </a:prstGeom>
        </p:spPr>
      </p:pic>
      <p:pic>
        <p:nvPicPr>
          <p:cNvPr id="7" name="Picture 6"/>
          <p:cNvPicPr>
            <a:picLocks noChangeAspect="1"/>
          </p:cNvPicPr>
          <p:nvPr/>
        </p:nvPicPr>
        <p:blipFill>
          <a:blip r:embed="rId3"/>
          <a:stretch>
            <a:fillRect/>
          </a:stretch>
        </p:blipFill>
        <p:spPr>
          <a:xfrm>
            <a:off x="5373871" y="1935292"/>
            <a:ext cx="3184893" cy="769808"/>
          </a:xfrm>
          <a:prstGeom prst="rect">
            <a:avLst/>
          </a:prstGeom>
        </p:spPr>
      </p:pic>
    </p:spTree>
    <p:extLst>
      <p:ext uri="{BB962C8B-B14F-4D97-AF65-F5344CB8AC3E}">
        <p14:creationId xmlns:p14="http://schemas.microsoft.com/office/powerpoint/2010/main" val="10770024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894244" y="487865"/>
            <a:ext cx="4820614"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Using Interrupts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71</a:t>
            </a:fld>
            <a:endParaRPr lang="en-US"/>
          </a:p>
        </p:txBody>
      </p:sp>
      <p:pic>
        <p:nvPicPr>
          <p:cNvPr id="2" name="Picture 1"/>
          <p:cNvPicPr>
            <a:picLocks noChangeAspect="1"/>
          </p:cNvPicPr>
          <p:nvPr/>
        </p:nvPicPr>
        <p:blipFill>
          <a:blip r:embed="rId2"/>
          <a:stretch>
            <a:fillRect/>
          </a:stretch>
        </p:blipFill>
        <p:spPr>
          <a:xfrm>
            <a:off x="181927" y="1472247"/>
            <a:ext cx="8602517" cy="4117959"/>
          </a:xfrm>
          <a:prstGeom prst="rect">
            <a:avLst/>
          </a:prstGeom>
        </p:spPr>
      </p:pic>
      <p:pic>
        <p:nvPicPr>
          <p:cNvPr id="5" name="Picture 4"/>
          <p:cNvPicPr>
            <a:picLocks noChangeAspect="1"/>
          </p:cNvPicPr>
          <p:nvPr/>
        </p:nvPicPr>
        <p:blipFill>
          <a:blip r:embed="rId3"/>
          <a:stretch>
            <a:fillRect/>
          </a:stretch>
        </p:blipFill>
        <p:spPr>
          <a:xfrm>
            <a:off x="5122411" y="5419725"/>
            <a:ext cx="3184893" cy="769808"/>
          </a:xfrm>
          <a:prstGeom prst="rect">
            <a:avLst/>
          </a:prstGeom>
        </p:spPr>
      </p:pic>
    </p:spTree>
    <p:extLst>
      <p:ext uri="{BB962C8B-B14F-4D97-AF65-F5344CB8AC3E}">
        <p14:creationId xmlns:p14="http://schemas.microsoft.com/office/powerpoint/2010/main" val="225554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744618" y="487865"/>
            <a:ext cx="5119863"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Syntax</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72</a:t>
            </a:fld>
            <a:endParaRPr lang="en-US"/>
          </a:p>
        </p:txBody>
      </p:sp>
      <p:pic>
        <p:nvPicPr>
          <p:cNvPr id="2" name="Picture 1"/>
          <p:cNvPicPr>
            <a:picLocks noChangeAspect="1"/>
          </p:cNvPicPr>
          <p:nvPr/>
        </p:nvPicPr>
        <p:blipFill>
          <a:blip r:embed="rId2"/>
          <a:stretch>
            <a:fillRect/>
          </a:stretch>
        </p:blipFill>
        <p:spPr>
          <a:xfrm>
            <a:off x="357385" y="1504533"/>
            <a:ext cx="7894329" cy="4281670"/>
          </a:xfrm>
          <a:prstGeom prst="rect">
            <a:avLst/>
          </a:prstGeom>
        </p:spPr>
      </p:pic>
      <p:pic>
        <p:nvPicPr>
          <p:cNvPr id="7" name="Picture 6"/>
          <p:cNvPicPr>
            <a:picLocks noChangeAspect="1"/>
          </p:cNvPicPr>
          <p:nvPr/>
        </p:nvPicPr>
        <p:blipFill>
          <a:blip r:embed="rId3"/>
          <a:stretch>
            <a:fillRect/>
          </a:stretch>
        </p:blipFill>
        <p:spPr>
          <a:xfrm>
            <a:off x="5122411" y="5419725"/>
            <a:ext cx="3184893" cy="769808"/>
          </a:xfrm>
          <a:prstGeom prst="rect">
            <a:avLst/>
          </a:prstGeom>
        </p:spPr>
      </p:pic>
    </p:spTree>
    <p:extLst>
      <p:ext uri="{BB962C8B-B14F-4D97-AF65-F5344CB8AC3E}">
        <p14:creationId xmlns:p14="http://schemas.microsoft.com/office/powerpoint/2010/main" val="2784192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706691" y="487865"/>
            <a:ext cx="519571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Modes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73</a:t>
            </a:fld>
            <a:endParaRPr lang="en-US"/>
          </a:p>
        </p:txBody>
      </p:sp>
      <p:pic>
        <p:nvPicPr>
          <p:cNvPr id="2" name="Picture 1"/>
          <p:cNvPicPr>
            <a:picLocks noChangeAspect="1"/>
          </p:cNvPicPr>
          <p:nvPr/>
        </p:nvPicPr>
        <p:blipFill>
          <a:blip r:embed="rId2"/>
          <a:stretch>
            <a:fillRect/>
          </a:stretch>
        </p:blipFill>
        <p:spPr>
          <a:xfrm>
            <a:off x="1905000" y="1558665"/>
            <a:ext cx="5334000" cy="4610100"/>
          </a:xfrm>
          <a:prstGeom prst="rect">
            <a:avLst/>
          </a:prstGeom>
        </p:spPr>
      </p:pic>
      <p:pic>
        <p:nvPicPr>
          <p:cNvPr id="7" name="Picture 6"/>
          <p:cNvPicPr>
            <a:picLocks noChangeAspect="1"/>
          </p:cNvPicPr>
          <p:nvPr/>
        </p:nvPicPr>
        <p:blipFill>
          <a:blip r:embed="rId3"/>
          <a:stretch>
            <a:fillRect/>
          </a:stretch>
        </p:blipFill>
        <p:spPr>
          <a:xfrm>
            <a:off x="468239" y="2892686"/>
            <a:ext cx="3184893" cy="769808"/>
          </a:xfrm>
          <a:prstGeom prst="rect">
            <a:avLst/>
          </a:prstGeom>
        </p:spPr>
      </p:pic>
    </p:spTree>
    <p:extLst>
      <p:ext uri="{BB962C8B-B14F-4D97-AF65-F5344CB8AC3E}">
        <p14:creationId xmlns:p14="http://schemas.microsoft.com/office/powerpoint/2010/main" val="24576488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74</a:t>
            </a:fld>
            <a:endParaRPr lang="en-US"/>
          </a:p>
        </p:txBody>
      </p:sp>
      <p:sp>
        <p:nvSpPr>
          <p:cNvPr id="6" name="Footer Placeholder 5"/>
          <p:cNvSpPr>
            <a:spLocks noGrp="1"/>
          </p:cNvSpPr>
          <p:nvPr>
            <p:ph type="ftr" sz="quarter" idx="11"/>
          </p:nvPr>
        </p:nvSpPr>
        <p:spPr/>
        <p:txBody>
          <a:bodyPr/>
          <a:lstStyle/>
          <a:p>
            <a:r>
              <a:rPr lang="en-US" smtClean="0"/>
              <a:t>CAM8302E  F2018 Week 11</a:t>
            </a:r>
            <a:endParaRPr lang="en-US"/>
          </a:p>
        </p:txBody>
      </p:sp>
      <p:pic>
        <p:nvPicPr>
          <p:cNvPr id="10" name="Picture 9"/>
          <p:cNvPicPr>
            <a:picLocks noChangeAspect="1"/>
          </p:cNvPicPr>
          <p:nvPr/>
        </p:nvPicPr>
        <p:blipFill>
          <a:blip r:embed="rId3"/>
          <a:stretch>
            <a:fillRect/>
          </a:stretch>
        </p:blipFill>
        <p:spPr>
          <a:xfrm>
            <a:off x="744463" y="1690595"/>
            <a:ext cx="6352931" cy="4346256"/>
          </a:xfrm>
          <a:prstGeom prst="rect">
            <a:avLst/>
          </a:prstGeom>
        </p:spPr>
      </p:pic>
      <p:sp>
        <p:nvSpPr>
          <p:cNvPr id="7" name="Rectangle 6"/>
          <p:cNvSpPr/>
          <p:nvPr/>
        </p:nvSpPr>
        <p:spPr>
          <a:xfrm>
            <a:off x="707127" y="487865"/>
            <a:ext cx="7194855"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 Program for Stepper P1</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2994139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75</a:t>
            </a:fld>
            <a:endParaRPr lang="en-US"/>
          </a:p>
        </p:txBody>
      </p:sp>
      <p:sp>
        <p:nvSpPr>
          <p:cNvPr id="6" name="Footer Placeholder 5"/>
          <p:cNvSpPr>
            <a:spLocks noGrp="1"/>
          </p:cNvSpPr>
          <p:nvPr>
            <p:ph type="ftr" sz="quarter" idx="11"/>
          </p:nvPr>
        </p:nvSpPr>
        <p:spPr/>
        <p:txBody>
          <a:bodyPr/>
          <a:lstStyle/>
          <a:p>
            <a:r>
              <a:rPr lang="en-US" smtClean="0"/>
              <a:t>CAM8302E  F2018 Week 11</a:t>
            </a:r>
            <a:endParaRPr lang="en-US"/>
          </a:p>
        </p:txBody>
      </p:sp>
      <p:pic>
        <p:nvPicPr>
          <p:cNvPr id="3" name="Picture 2"/>
          <p:cNvPicPr>
            <a:picLocks noChangeAspect="1"/>
          </p:cNvPicPr>
          <p:nvPr/>
        </p:nvPicPr>
        <p:blipFill>
          <a:blip r:embed="rId3"/>
          <a:stretch>
            <a:fillRect/>
          </a:stretch>
        </p:blipFill>
        <p:spPr>
          <a:xfrm>
            <a:off x="583816" y="1548731"/>
            <a:ext cx="5576027" cy="4674023"/>
          </a:xfrm>
          <a:prstGeom prst="rect">
            <a:avLst/>
          </a:prstGeom>
        </p:spPr>
      </p:pic>
      <p:sp>
        <p:nvSpPr>
          <p:cNvPr id="7" name="Rectangle 6"/>
          <p:cNvSpPr/>
          <p:nvPr/>
        </p:nvSpPr>
        <p:spPr>
          <a:xfrm>
            <a:off x="577284" y="487865"/>
            <a:ext cx="7454541"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 Program for Stepper P2</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7361498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76</a:t>
            </a:fld>
            <a:endParaRPr lang="en-US"/>
          </a:p>
        </p:txBody>
      </p:sp>
      <p:pic>
        <p:nvPicPr>
          <p:cNvPr id="2" name="Picture 1"/>
          <p:cNvPicPr>
            <a:picLocks noChangeAspect="1"/>
          </p:cNvPicPr>
          <p:nvPr/>
        </p:nvPicPr>
        <p:blipFill>
          <a:blip r:embed="rId2"/>
          <a:stretch>
            <a:fillRect/>
          </a:stretch>
        </p:blipFill>
        <p:spPr>
          <a:xfrm>
            <a:off x="490667" y="139014"/>
            <a:ext cx="7648318" cy="3837672"/>
          </a:xfrm>
          <a:prstGeom prst="rect">
            <a:avLst/>
          </a:prstGeom>
        </p:spPr>
      </p:pic>
      <p:sp>
        <p:nvSpPr>
          <p:cNvPr id="8" name="Rectangle 7"/>
          <p:cNvSpPr/>
          <p:nvPr/>
        </p:nvSpPr>
        <p:spPr>
          <a:xfrm>
            <a:off x="729048" y="4179371"/>
            <a:ext cx="4230129" cy="1754326"/>
          </a:xfrm>
          <a:prstGeom prst="rect">
            <a:avLst/>
          </a:prstGeom>
          <a:solidFill>
            <a:schemeClr val="bg1">
              <a:lumMod val="95000"/>
            </a:schemeClr>
          </a:solidFill>
        </p:spPr>
        <p:txBody>
          <a:bodyPr wrap="square">
            <a:spAutoFit/>
          </a:bodyPr>
          <a:lstStyle/>
          <a:p>
            <a:r>
              <a:rPr lang="en-US" dirty="0" smtClean="0">
                <a:latin typeface="Calibri" panose="020F0502020204030204" pitchFamily="34" charset="0"/>
              </a:rPr>
              <a:t>The two traces above are measuring the signal on the driver outputs connected to the yellow wire and the orange wire.</a:t>
            </a:r>
          </a:p>
          <a:p>
            <a:endParaRPr lang="en-US" dirty="0">
              <a:latin typeface="Calibri" panose="020F0502020204030204" pitchFamily="34" charset="0"/>
            </a:endParaRPr>
          </a:p>
          <a:p>
            <a:r>
              <a:rPr lang="en-US" dirty="0" smtClean="0">
                <a:latin typeface="Calibri" panose="020F0502020204030204" pitchFamily="34" charset="0"/>
              </a:rPr>
              <a:t>The direction of current flow in the coil changes on every two steps.</a:t>
            </a:r>
            <a:endParaRPr lang="en-US" dirty="0"/>
          </a:p>
        </p:txBody>
      </p:sp>
      <p:pic>
        <p:nvPicPr>
          <p:cNvPr id="3" name="Picture 2"/>
          <p:cNvPicPr>
            <a:picLocks noChangeAspect="1"/>
          </p:cNvPicPr>
          <p:nvPr/>
        </p:nvPicPr>
        <p:blipFill>
          <a:blip r:embed="rId3"/>
          <a:stretch>
            <a:fillRect/>
          </a:stretch>
        </p:blipFill>
        <p:spPr>
          <a:xfrm>
            <a:off x="5144530" y="4064085"/>
            <a:ext cx="3356754" cy="2089579"/>
          </a:xfrm>
          <a:prstGeom prst="rect">
            <a:avLst/>
          </a:prstGeom>
        </p:spPr>
      </p:pic>
    </p:spTree>
    <p:extLst>
      <p:ext uri="{BB962C8B-B14F-4D97-AF65-F5344CB8AC3E}">
        <p14:creationId xmlns:p14="http://schemas.microsoft.com/office/powerpoint/2010/main" val="10900481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77</a:t>
            </a:fld>
            <a:endParaRPr lang="en-US"/>
          </a:p>
        </p:txBody>
      </p:sp>
      <p:pic>
        <p:nvPicPr>
          <p:cNvPr id="3" name="Picture 2"/>
          <p:cNvPicPr>
            <a:picLocks noChangeAspect="1"/>
          </p:cNvPicPr>
          <p:nvPr/>
        </p:nvPicPr>
        <p:blipFill>
          <a:blip r:embed="rId2"/>
          <a:stretch>
            <a:fillRect/>
          </a:stretch>
        </p:blipFill>
        <p:spPr>
          <a:xfrm>
            <a:off x="512291" y="121902"/>
            <a:ext cx="7198325" cy="3701629"/>
          </a:xfrm>
          <a:prstGeom prst="rect">
            <a:avLst/>
          </a:prstGeom>
        </p:spPr>
      </p:pic>
      <p:sp>
        <p:nvSpPr>
          <p:cNvPr id="6" name="Rectangle 5"/>
          <p:cNvSpPr/>
          <p:nvPr/>
        </p:nvSpPr>
        <p:spPr>
          <a:xfrm>
            <a:off x="443114" y="3771027"/>
            <a:ext cx="4886932" cy="2585323"/>
          </a:xfrm>
          <a:prstGeom prst="rect">
            <a:avLst/>
          </a:prstGeom>
          <a:solidFill>
            <a:schemeClr val="bg1">
              <a:lumMod val="95000"/>
            </a:schemeClr>
          </a:solidFill>
        </p:spPr>
        <p:txBody>
          <a:bodyPr wrap="square">
            <a:spAutoFit/>
          </a:bodyPr>
          <a:lstStyle/>
          <a:p>
            <a:r>
              <a:rPr lang="en-US" dirty="0" smtClean="0">
                <a:latin typeface="Calibri" panose="020F0502020204030204" pitchFamily="34" charset="0"/>
              </a:rPr>
              <a:t>The two traces above are measuring the signal on the driver outputs connected to the yellow wire and the blue wire.</a:t>
            </a:r>
          </a:p>
          <a:p>
            <a:endParaRPr lang="en-US" dirty="0">
              <a:latin typeface="Calibri" panose="020F0502020204030204" pitchFamily="34" charset="0"/>
            </a:endParaRPr>
          </a:p>
          <a:p>
            <a:r>
              <a:rPr lang="en-US" dirty="0" smtClean="0">
                <a:latin typeface="Calibri" panose="020F0502020204030204" pitchFamily="34" charset="0"/>
              </a:rPr>
              <a:t>The two signals are 90 degrees out of phase.  When the motor is turning in one direction the signal is leading by 90 degrees, in the opposite direction the signal is lagging by 90 degrees to the other coil.</a:t>
            </a:r>
            <a:endParaRPr lang="en-US" dirty="0"/>
          </a:p>
        </p:txBody>
      </p:sp>
      <p:pic>
        <p:nvPicPr>
          <p:cNvPr id="8" name="Picture 7"/>
          <p:cNvPicPr>
            <a:picLocks noChangeAspect="1"/>
          </p:cNvPicPr>
          <p:nvPr/>
        </p:nvPicPr>
        <p:blipFill>
          <a:blip r:embed="rId3"/>
          <a:stretch>
            <a:fillRect/>
          </a:stretch>
        </p:blipFill>
        <p:spPr>
          <a:xfrm>
            <a:off x="5330046" y="3823531"/>
            <a:ext cx="3356754" cy="2330133"/>
          </a:xfrm>
          <a:prstGeom prst="rect">
            <a:avLst/>
          </a:prstGeom>
        </p:spPr>
      </p:pic>
    </p:spTree>
    <p:extLst>
      <p:ext uri="{BB962C8B-B14F-4D97-AF65-F5344CB8AC3E}">
        <p14:creationId xmlns:p14="http://schemas.microsoft.com/office/powerpoint/2010/main" val="32129996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78</a:t>
            </a:fld>
            <a:endParaRPr lang="en-US"/>
          </a:p>
        </p:txBody>
      </p:sp>
      <p:pic>
        <p:nvPicPr>
          <p:cNvPr id="2" name="Picture 1"/>
          <p:cNvPicPr>
            <a:picLocks noChangeAspect="1"/>
          </p:cNvPicPr>
          <p:nvPr/>
        </p:nvPicPr>
        <p:blipFill>
          <a:blip r:embed="rId3"/>
          <a:stretch>
            <a:fillRect/>
          </a:stretch>
        </p:blipFill>
        <p:spPr>
          <a:xfrm>
            <a:off x="358083" y="173110"/>
            <a:ext cx="8427834" cy="4828782"/>
          </a:xfrm>
          <a:prstGeom prst="rect">
            <a:avLst/>
          </a:prstGeom>
        </p:spPr>
      </p:pic>
      <p:sp>
        <p:nvSpPr>
          <p:cNvPr id="6" name="Rectangle 5"/>
          <p:cNvSpPr/>
          <p:nvPr/>
        </p:nvSpPr>
        <p:spPr>
          <a:xfrm>
            <a:off x="360736" y="5001892"/>
            <a:ext cx="7259264" cy="923330"/>
          </a:xfrm>
          <a:prstGeom prst="rect">
            <a:avLst/>
          </a:prstGeom>
          <a:solidFill>
            <a:schemeClr val="bg1">
              <a:lumMod val="95000"/>
            </a:schemeClr>
          </a:solidFill>
        </p:spPr>
        <p:txBody>
          <a:bodyPr wrap="square">
            <a:spAutoFit/>
          </a:bodyPr>
          <a:lstStyle/>
          <a:p>
            <a:r>
              <a:rPr lang="en-US" dirty="0" smtClean="0">
                <a:latin typeface="Calibri" panose="020F0502020204030204" pitchFamily="34" charset="0"/>
              </a:rPr>
              <a:t>The Hall Effect sensor, and the magnet were added to measure the RPMs of the stepper motor.  The magnet has three N/S poles that generate three pulses per revolution.</a:t>
            </a:r>
            <a:endParaRPr lang="en-US" dirty="0"/>
          </a:p>
        </p:txBody>
      </p:sp>
    </p:spTree>
    <p:extLst>
      <p:ext uri="{BB962C8B-B14F-4D97-AF65-F5344CB8AC3E}">
        <p14:creationId xmlns:p14="http://schemas.microsoft.com/office/powerpoint/2010/main" val="7165255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79</a:t>
            </a:fld>
            <a:endParaRPr lang="en-US"/>
          </a:p>
        </p:txBody>
      </p:sp>
      <p:pic>
        <p:nvPicPr>
          <p:cNvPr id="3" name="Picture 2"/>
          <p:cNvPicPr>
            <a:picLocks noChangeAspect="1"/>
          </p:cNvPicPr>
          <p:nvPr/>
        </p:nvPicPr>
        <p:blipFill>
          <a:blip r:embed="rId2"/>
          <a:stretch>
            <a:fillRect/>
          </a:stretch>
        </p:blipFill>
        <p:spPr>
          <a:xfrm>
            <a:off x="299100" y="426353"/>
            <a:ext cx="8545800" cy="4229537"/>
          </a:xfrm>
          <a:prstGeom prst="rect">
            <a:avLst/>
          </a:prstGeom>
        </p:spPr>
      </p:pic>
      <p:sp>
        <p:nvSpPr>
          <p:cNvPr id="5" name="Rectangle 4"/>
          <p:cNvSpPr/>
          <p:nvPr/>
        </p:nvSpPr>
        <p:spPr>
          <a:xfrm>
            <a:off x="360736" y="4903038"/>
            <a:ext cx="7259264" cy="646331"/>
          </a:xfrm>
          <a:prstGeom prst="rect">
            <a:avLst/>
          </a:prstGeom>
          <a:solidFill>
            <a:schemeClr val="bg1">
              <a:lumMod val="95000"/>
            </a:schemeClr>
          </a:solidFill>
        </p:spPr>
        <p:txBody>
          <a:bodyPr wrap="square">
            <a:spAutoFit/>
          </a:bodyPr>
          <a:lstStyle/>
          <a:p>
            <a:r>
              <a:rPr lang="en-US" dirty="0" smtClean="0">
                <a:latin typeface="Calibri" panose="020F0502020204030204" pitchFamily="34" charset="0"/>
              </a:rPr>
              <a:t>The motor takes 480 ms. per revolution, 1/480 ms. = 2.08 revolutions per second or about 120 RPM.</a:t>
            </a:r>
            <a:endParaRPr lang="en-US" dirty="0"/>
          </a:p>
        </p:txBody>
      </p:sp>
    </p:spTree>
    <p:extLst>
      <p:ext uri="{BB962C8B-B14F-4D97-AF65-F5344CB8AC3E}">
        <p14:creationId xmlns:p14="http://schemas.microsoft.com/office/powerpoint/2010/main" val="1838553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8</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571500" y="437764"/>
            <a:ext cx="8534626" cy="5015685"/>
          </a:xfrm>
          <a:prstGeom prst="rect">
            <a:avLst/>
          </a:prstGeom>
        </p:spPr>
      </p:pic>
    </p:spTree>
    <p:extLst>
      <p:ext uri="{BB962C8B-B14F-4D97-AF65-F5344CB8AC3E}">
        <p14:creationId xmlns:p14="http://schemas.microsoft.com/office/powerpoint/2010/main" val="1434966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80</a:t>
            </a:fld>
            <a:endParaRPr lang="en-US"/>
          </a:p>
        </p:txBody>
      </p:sp>
      <p:pic>
        <p:nvPicPr>
          <p:cNvPr id="4" name="Picture 3"/>
          <p:cNvPicPr/>
          <p:nvPr/>
        </p:nvPicPr>
        <p:blipFill>
          <a:blip r:embed="rId2"/>
          <a:stretch>
            <a:fillRect/>
          </a:stretch>
        </p:blipFill>
        <p:spPr>
          <a:xfrm>
            <a:off x="609050" y="358939"/>
            <a:ext cx="8321315" cy="4888564"/>
          </a:xfrm>
          <a:prstGeom prst="rect">
            <a:avLst/>
          </a:prstGeom>
        </p:spPr>
      </p:pic>
      <p:sp>
        <p:nvSpPr>
          <p:cNvPr id="5" name="Rectangle 4"/>
          <p:cNvSpPr/>
          <p:nvPr/>
        </p:nvSpPr>
        <p:spPr>
          <a:xfrm>
            <a:off x="690248" y="5340261"/>
            <a:ext cx="7844151" cy="923330"/>
          </a:xfrm>
          <a:prstGeom prst="rect">
            <a:avLst/>
          </a:prstGeom>
          <a:solidFill>
            <a:schemeClr val="bg1">
              <a:lumMod val="95000"/>
            </a:schemeClr>
          </a:solidFill>
        </p:spPr>
        <p:txBody>
          <a:bodyPr wrap="square">
            <a:spAutoFit/>
          </a:bodyPr>
          <a:lstStyle/>
          <a:p>
            <a:r>
              <a:rPr lang="en-US" dirty="0" smtClean="0">
                <a:latin typeface="Calibri" panose="020F0502020204030204" pitchFamily="34" charset="0"/>
              </a:rPr>
              <a:t>A unipolar stepper requires a simpler driver circuit because coil current flows in only one direction.  The bipolar driver requires a dual H-Bridge. This example uses MOSFET transistor which are much more efficient than bipolar transistors.</a:t>
            </a:r>
            <a:endParaRPr lang="en-US" dirty="0"/>
          </a:p>
        </p:txBody>
      </p:sp>
    </p:spTree>
    <p:extLst>
      <p:ext uri="{BB962C8B-B14F-4D97-AF65-F5344CB8AC3E}">
        <p14:creationId xmlns:p14="http://schemas.microsoft.com/office/powerpoint/2010/main" val="31955040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2" cstate="print"/>
          <a:srcRect/>
          <a:stretch>
            <a:fillRect/>
          </a:stretch>
        </p:blipFill>
        <p:spPr bwMode="auto">
          <a:xfrm>
            <a:off x="308534" y="1824885"/>
            <a:ext cx="4914900" cy="4241627"/>
          </a:xfrm>
          <a:prstGeom prst="rect">
            <a:avLst/>
          </a:prstGeom>
          <a:noFill/>
          <a:ln w="9525">
            <a:noFill/>
            <a:miter lim="800000"/>
            <a:headEnd/>
            <a:tailEnd/>
          </a:ln>
        </p:spPr>
      </p:pic>
      <p:sp>
        <p:nvSpPr>
          <p:cNvPr id="4" name="TextBox 3"/>
          <p:cNvSpPr txBox="1"/>
          <p:nvPr/>
        </p:nvSpPr>
        <p:spPr>
          <a:xfrm>
            <a:off x="3762375" y="2752725"/>
            <a:ext cx="1052852" cy="646331"/>
          </a:xfrm>
          <a:prstGeom prst="rect">
            <a:avLst/>
          </a:prstGeom>
          <a:noFill/>
        </p:spPr>
        <p:txBody>
          <a:bodyPr wrap="none" rtlCol="0">
            <a:spAutoFit/>
          </a:bodyPr>
          <a:lstStyle/>
          <a:p>
            <a:r>
              <a:rPr lang="en-US" dirty="0" smtClean="0"/>
              <a:t>Inductive</a:t>
            </a:r>
          </a:p>
          <a:p>
            <a:r>
              <a:rPr lang="en-US" dirty="0" smtClean="0"/>
              <a:t>Load</a:t>
            </a:r>
            <a:endParaRPr lang="en-US" dirty="0"/>
          </a:p>
        </p:txBody>
      </p:sp>
      <p:sp>
        <p:nvSpPr>
          <p:cNvPr id="14" name="Curved Down Arrow 13"/>
          <p:cNvSpPr/>
          <p:nvPr/>
        </p:nvSpPr>
        <p:spPr>
          <a:xfrm>
            <a:off x="2867026" y="2714625"/>
            <a:ext cx="7620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9"/>
          <p:cNvSpPr txBox="1">
            <a:spLocks noChangeArrowheads="1"/>
          </p:cNvSpPr>
          <p:nvPr/>
        </p:nvSpPr>
        <p:spPr bwMode="auto">
          <a:xfrm>
            <a:off x="5223434" y="270434"/>
            <a:ext cx="3587191" cy="5355312"/>
          </a:xfrm>
          <a:prstGeom prst="rect">
            <a:avLst/>
          </a:prstGeom>
          <a:noFill/>
          <a:ln w="9525">
            <a:noFill/>
            <a:miter lim="800000"/>
            <a:headEnd/>
            <a:tailEnd/>
          </a:ln>
        </p:spPr>
        <p:txBody>
          <a:bodyPr wrap="square">
            <a:spAutoFit/>
          </a:bodyPr>
          <a:lstStyle/>
          <a:p>
            <a:r>
              <a:rPr lang="en-US" dirty="0" smtClean="0">
                <a:solidFill>
                  <a:srgbClr val="FF0000"/>
                </a:solidFill>
                <a:latin typeface="Calibri" panose="020F0502020204030204" pitchFamily="34" charset="0"/>
              </a:rPr>
              <a:t>Back EMF – Back Electromotive Force.</a:t>
            </a:r>
          </a:p>
          <a:p>
            <a:endParaRPr lang="en-US" dirty="0" smtClean="0">
              <a:solidFill>
                <a:srgbClr val="FF0000"/>
              </a:solidFill>
              <a:latin typeface="Calibri" panose="020F0502020204030204" pitchFamily="34" charset="0"/>
            </a:endParaRPr>
          </a:p>
          <a:p>
            <a:r>
              <a:rPr lang="en-US" dirty="0" smtClean="0">
                <a:latin typeface="Calibri" panose="020F0502020204030204" pitchFamily="34" charset="0"/>
              </a:rPr>
              <a:t>When inductive loads such as relays, solenoids and motors are switched off the stored energy in the magnetic field around the inductor collapses.  The collapsing field produces a current in the opposite direction than when the coil is energized. Without the diode a high voltage spike may damage electronic circuits used to drive the coil.  Adding the diode provides a path for the current to flow through the diode and the load, preventing damage to the electronic circuits. </a:t>
            </a:r>
          </a:p>
          <a:p>
            <a:r>
              <a:rPr lang="en-US" dirty="0" smtClean="0">
                <a:latin typeface="Calibri" panose="020F0502020204030204" pitchFamily="34" charset="0"/>
              </a:rPr>
              <a:t>During normal operation the diode is reverse biased.</a:t>
            </a:r>
            <a:endParaRPr lang="en-US" dirty="0">
              <a:latin typeface="Calibri" panose="020F0502020204030204" pitchFamily="34" charset="0"/>
            </a:endParaRPr>
          </a:p>
        </p:txBody>
      </p:sp>
      <p:sp>
        <p:nvSpPr>
          <p:cNvPr id="16" name="Rectangle 15"/>
          <p:cNvSpPr/>
          <p:nvPr/>
        </p:nvSpPr>
        <p:spPr>
          <a:xfrm>
            <a:off x="689370" y="586859"/>
            <a:ext cx="3806429" cy="646331"/>
          </a:xfrm>
          <a:prstGeom prst="rect">
            <a:avLst/>
          </a:prstGeom>
        </p:spPr>
        <p:txBody>
          <a:bodyPr wrap="square">
            <a:spAutoFit/>
          </a:bodyPr>
          <a:lstStyle/>
          <a:p>
            <a:r>
              <a:rPr lang="en-US" dirty="0" err="1" smtClean="0">
                <a:solidFill>
                  <a:srgbClr val="FF0000"/>
                </a:solidFill>
                <a:latin typeface="Calibri" panose="020F0502020204030204" pitchFamily="34" charset="0"/>
              </a:rPr>
              <a:t>Flyback</a:t>
            </a:r>
            <a:r>
              <a:rPr lang="en-US" dirty="0" smtClean="0">
                <a:solidFill>
                  <a:srgbClr val="FF0000"/>
                </a:solidFill>
                <a:latin typeface="Calibri" panose="020F0502020204030204" pitchFamily="34" charset="0"/>
              </a:rPr>
              <a:t>, </a:t>
            </a:r>
            <a:r>
              <a:rPr lang="en-US" dirty="0" err="1" smtClean="0">
                <a:solidFill>
                  <a:srgbClr val="FF0000"/>
                </a:solidFill>
                <a:latin typeface="Calibri" panose="020F0502020204030204" pitchFamily="34" charset="0"/>
              </a:rPr>
              <a:t>Flywheel,Transient</a:t>
            </a:r>
            <a:r>
              <a:rPr lang="en-US" dirty="0" smtClean="0">
                <a:solidFill>
                  <a:srgbClr val="FF0000"/>
                </a:solidFill>
                <a:latin typeface="Calibri" panose="020F0502020204030204" pitchFamily="34" charset="0"/>
              </a:rPr>
              <a:t> Suppression Diode.</a:t>
            </a:r>
          </a:p>
        </p:txBody>
      </p:sp>
      <p:sp>
        <p:nvSpPr>
          <p:cNvPr id="17" name="Up Arrow 16"/>
          <p:cNvSpPr/>
          <p:nvPr/>
        </p:nvSpPr>
        <p:spPr>
          <a:xfrm>
            <a:off x="4905375" y="2600325"/>
            <a:ext cx="247650" cy="771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ACB88EEA-209C-4598-B68F-AE8C8CE50CEF}" type="slidenum">
              <a:rPr lang="en-US" smtClean="0"/>
              <a:pPr/>
              <a:t>81</a:t>
            </a:fld>
            <a:endParaRPr lang="en-US"/>
          </a:p>
        </p:txBody>
      </p:sp>
      <p:sp>
        <p:nvSpPr>
          <p:cNvPr id="19" name="Footer Placeholder 18"/>
          <p:cNvSpPr>
            <a:spLocks noGrp="1"/>
          </p:cNvSpPr>
          <p:nvPr>
            <p:ph type="ftr" sz="quarter" idx="11"/>
          </p:nvPr>
        </p:nvSpPr>
        <p:spPr/>
        <p:txBody>
          <a:bodyPr/>
          <a:lstStyle/>
          <a:p>
            <a:r>
              <a:rPr lang="en-US" smtClean="0"/>
              <a:t>CAM8302E  F2018 Week 11</a:t>
            </a:r>
            <a:endParaRPr lang="en-US"/>
          </a:p>
        </p:txBody>
      </p:sp>
    </p:spTree>
    <p:extLst>
      <p:ext uri="{BB962C8B-B14F-4D97-AF65-F5344CB8AC3E}">
        <p14:creationId xmlns:p14="http://schemas.microsoft.com/office/powerpoint/2010/main" val="2954716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cstate="print"/>
          <a:srcRect/>
          <a:stretch>
            <a:fillRect/>
          </a:stretch>
        </p:blipFill>
        <p:spPr bwMode="auto">
          <a:xfrm>
            <a:off x="728663" y="461963"/>
            <a:ext cx="8228306" cy="5815012"/>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CAM8302E  F2018 Week 11</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cstate="print"/>
          <a:srcRect/>
          <a:stretch>
            <a:fillRect/>
          </a:stretch>
        </p:blipFill>
        <p:spPr bwMode="auto">
          <a:xfrm>
            <a:off x="320856" y="688249"/>
            <a:ext cx="8233747" cy="3981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CAM8302E  F2018 Week 11</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83</a:t>
            </a:fld>
            <a:endParaRPr lang="en-US"/>
          </a:p>
        </p:txBody>
      </p:sp>
      <p:sp>
        <p:nvSpPr>
          <p:cNvPr id="4" name="Rectangle 3"/>
          <p:cNvSpPr/>
          <p:nvPr/>
        </p:nvSpPr>
        <p:spPr>
          <a:xfrm>
            <a:off x="822959" y="4788353"/>
            <a:ext cx="7380515" cy="1200329"/>
          </a:xfrm>
          <a:prstGeom prst="rect">
            <a:avLst/>
          </a:prstGeom>
        </p:spPr>
        <p:txBody>
          <a:bodyPr wrap="square">
            <a:spAutoFit/>
          </a:bodyPr>
          <a:lstStyle/>
          <a:p>
            <a:r>
              <a:rPr lang="en-US" dirty="0" smtClean="0">
                <a:latin typeface="Calibri" panose="020F0502020204030204" pitchFamily="34" charset="0"/>
              </a:rPr>
              <a:t>The </a:t>
            </a:r>
            <a:r>
              <a:rPr lang="en-US" dirty="0" err="1" smtClean="0">
                <a:latin typeface="Calibri" panose="020F0502020204030204" pitchFamily="34" charset="0"/>
              </a:rPr>
              <a:t>snubber</a:t>
            </a:r>
            <a:r>
              <a:rPr lang="en-US" dirty="0" smtClean="0">
                <a:latin typeface="Calibri" panose="020F0502020204030204" pitchFamily="34" charset="0"/>
              </a:rPr>
              <a:t> circuit reduces the peak voltages when an inductive load is removed.  If the control is a switch it reduces the spark across the switch.  If the control is an electronic circuit (transistor) the </a:t>
            </a:r>
            <a:r>
              <a:rPr lang="en-US" dirty="0" err="1" smtClean="0">
                <a:latin typeface="Calibri" panose="020F0502020204030204" pitchFamily="34" charset="0"/>
              </a:rPr>
              <a:t>snubber</a:t>
            </a:r>
            <a:r>
              <a:rPr lang="en-US" dirty="0" smtClean="0">
                <a:latin typeface="Calibri" panose="020F0502020204030204" pitchFamily="34" charset="0"/>
              </a:rPr>
              <a:t> prevents damage to the electronics.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Servo Motors</a:t>
            </a:r>
            <a:endParaRPr lang="en-US" dirty="0"/>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84</a:t>
            </a:fld>
            <a:endParaRPr lang="en-US"/>
          </a:p>
        </p:txBody>
      </p:sp>
    </p:spTree>
    <p:extLst>
      <p:ext uri="{BB962C8B-B14F-4D97-AF65-F5344CB8AC3E}">
        <p14:creationId xmlns:p14="http://schemas.microsoft.com/office/powerpoint/2010/main" val="19213341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85</a:t>
            </a:fld>
            <a:endParaRPr lang="en-US"/>
          </a:p>
        </p:txBody>
      </p:sp>
      <p:pic>
        <p:nvPicPr>
          <p:cNvPr id="3" name="Picture 2"/>
          <p:cNvPicPr>
            <a:picLocks noChangeAspect="1"/>
          </p:cNvPicPr>
          <p:nvPr/>
        </p:nvPicPr>
        <p:blipFill>
          <a:blip r:embed="rId2"/>
          <a:stretch>
            <a:fillRect/>
          </a:stretch>
        </p:blipFill>
        <p:spPr>
          <a:xfrm>
            <a:off x="334240" y="484043"/>
            <a:ext cx="3411251" cy="3247698"/>
          </a:xfrm>
          <a:prstGeom prst="rect">
            <a:avLst/>
          </a:prstGeom>
        </p:spPr>
      </p:pic>
      <p:sp>
        <p:nvSpPr>
          <p:cNvPr id="5" name="Rectangle 4"/>
          <p:cNvSpPr/>
          <p:nvPr/>
        </p:nvSpPr>
        <p:spPr>
          <a:xfrm>
            <a:off x="429630" y="4517811"/>
            <a:ext cx="8207087" cy="1477328"/>
          </a:xfrm>
          <a:prstGeom prst="rect">
            <a:avLst/>
          </a:prstGeom>
        </p:spPr>
        <p:txBody>
          <a:bodyPr wrap="square">
            <a:spAutoFit/>
          </a:bodyPr>
          <a:lstStyle/>
          <a:p>
            <a:r>
              <a:rPr lang="en-US" b="1" dirty="0" smtClean="0">
                <a:latin typeface="Calibri" panose="020F0502020204030204" pitchFamily="34" charset="0"/>
              </a:rPr>
              <a:t>Servo Motor </a:t>
            </a:r>
            <a:r>
              <a:rPr lang="en-US" dirty="0" smtClean="0">
                <a:latin typeface="Calibri" panose="020F0502020204030204" pitchFamily="34" charset="0"/>
              </a:rPr>
              <a:t>– used in robotics and remote controlled devices. </a:t>
            </a:r>
          </a:p>
          <a:p>
            <a:r>
              <a:rPr lang="en-US" dirty="0" smtClean="0">
                <a:latin typeface="Calibri" panose="020F0502020204030204" pitchFamily="34" charset="0"/>
              </a:rPr>
              <a:t>Position is controlled using PWM signal. The motor has a feedback potentiometer to determine the current position of the output control arm.  The servo motor moves CW and CCW with about 180 degrees of movement. The servo has a gear train to give it a greater torque.</a:t>
            </a:r>
            <a:endParaRPr lang="en-US" dirty="0"/>
          </a:p>
        </p:txBody>
      </p:sp>
      <p:pic>
        <p:nvPicPr>
          <p:cNvPr id="8" name="Picture 7"/>
          <p:cNvPicPr>
            <a:picLocks noChangeAspect="1"/>
          </p:cNvPicPr>
          <p:nvPr/>
        </p:nvPicPr>
        <p:blipFill>
          <a:blip r:embed="rId3"/>
          <a:stretch>
            <a:fillRect/>
          </a:stretch>
        </p:blipFill>
        <p:spPr>
          <a:xfrm>
            <a:off x="4469682" y="59183"/>
            <a:ext cx="4167035" cy="4097418"/>
          </a:xfrm>
          <a:prstGeom prst="rect">
            <a:avLst/>
          </a:prstGeom>
        </p:spPr>
      </p:pic>
    </p:spTree>
    <p:extLst>
      <p:ext uri="{BB962C8B-B14F-4D97-AF65-F5344CB8AC3E}">
        <p14:creationId xmlns:p14="http://schemas.microsoft.com/office/powerpoint/2010/main" val="25927627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5"/>
          <p:cNvSpPr>
            <a:spLocks noGrp="1"/>
          </p:cNvSpPr>
          <p:nvPr>
            <p:ph type="ftr" sz="quarter" idx="11"/>
          </p:nvPr>
        </p:nvSpPr>
        <p:spPr>
          <a:noFill/>
        </p:spPr>
        <p:txBody>
          <a:bodyPr/>
          <a:lstStyle/>
          <a:p>
            <a:r>
              <a:rPr lang="en-US" smtClean="0"/>
              <a:t>CAM8302E  F2018 Week 11</a:t>
            </a:r>
            <a:endParaRPr lang="en-US"/>
          </a:p>
        </p:txBody>
      </p:sp>
      <p:sp>
        <p:nvSpPr>
          <p:cNvPr id="29700" name="Rectangle 6"/>
          <p:cNvSpPr>
            <a:spLocks noGrp="1" noChangeArrowheads="1"/>
          </p:cNvSpPr>
          <p:nvPr>
            <p:ph type="body" sz="half" idx="2"/>
          </p:nvPr>
        </p:nvSpPr>
        <p:spPr/>
        <p:txBody>
          <a:bodyPr/>
          <a:lstStyle/>
          <a:p>
            <a:pPr eaLnBrk="1" hangingPunct="1"/>
            <a:r>
              <a:rPr lang="en-US" sz="2800" dirty="0" smtClean="0">
                <a:latin typeface="Calibri" panose="020F0502020204030204" pitchFamily="34" charset="0"/>
              </a:rPr>
              <a:t>Another type of DC motor is called a servo motor. Servos are often used for position control.</a:t>
            </a:r>
          </a:p>
          <a:p>
            <a:pPr eaLnBrk="1" hangingPunct="1"/>
            <a:r>
              <a:rPr lang="en-US" sz="2800" dirty="0" smtClean="0">
                <a:latin typeface="Calibri" panose="020F0502020204030204" pitchFamily="34" charset="0"/>
              </a:rPr>
              <a:t>  A servo motor is controlled using a pulse width modulated signal.</a:t>
            </a:r>
          </a:p>
        </p:txBody>
      </p:sp>
      <p:pic>
        <p:nvPicPr>
          <p:cNvPr id="29701" name="Picture 7" descr="R_C_Mini_Servo_Motor"/>
          <p:cNvPicPr>
            <a:picLocks noGrp="1" noChangeAspect="1" noChangeArrowheads="1"/>
          </p:cNvPicPr>
          <p:nvPr>
            <p:ph sz="half" idx="1"/>
          </p:nvPr>
        </p:nvPicPr>
        <p:blipFill>
          <a:blip r:embed="rId2" cstate="print"/>
          <a:srcRect/>
          <a:stretch>
            <a:fillRect/>
          </a:stretch>
        </p:blipFill>
        <p:spPr>
          <a:xfrm>
            <a:off x="533400" y="1905000"/>
            <a:ext cx="3886200" cy="2921000"/>
          </a:xfrm>
          <a:noFill/>
        </p:spPr>
      </p:pic>
      <p:sp>
        <p:nvSpPr>
          <p:cNvPr id="7" name="Rectangle 6"/>
          <p:cNvSpPr/>
          <p:nvPr/>
        </p:nvSpPr>
        <p:spPr>
          <a:xfrm>
            <a:off x="1708900" y="373565"/>
            <a:ext cx="5019836"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Servo Motors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pPr>
              <a:defRPr/>
            </a:pPr>
            <a:fld id="{24BCF783-0C8C-4CDF-8F71-EEB5B585BF3D}" type="slidenum">
              <a:rPr lang="en-US"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cstate="print"/>
          <a:srcRect/>
          <a:stretch>
            <a:fillRect/>
          </a:stretch>
        </p:blipFill>
        <p:spPr bwMode="auto">
          <a:xfrm>
            <a:off x="305702" y="214056"/>
            <a:ext cx="5480360" cy="541238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CAM8302E  F2018 Week 11</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87</a:t>
            </a:fld>
            <a:endParaRPr lang="en-US"/>
          </a:p>
        </p:txBody>
      </p:sp>
      <p:sp>
        <p:nvSpPr>
          <p:cNvPr id="4" name="Rectangle 3"/>
          <p:cNvSpPr/>
          <p:nvPr/>
        </p:nvSpPr>
        <p:spPr>
          <a:xfrm>
            <a:off x="5786062" y="321275"/>
            <a:ext cx="3171569" cy="2492990"/>
          </a:xfrm>
          <a:prstGeom prst="rect">
            <a:avLst/>
          </a:prstGeom>
        </p:spPr>
        <p:txBody>
          <a:bodyPr wrap="square">
            <a:spAutoFit/>
          </a:bodyPr>
          <a:lstStyle/>
          <a:p>
            <a:pPr marL="342900" indent="-342900">
              <a:spcBef>
                <a:spcPct val="20000"/>
              </a:spcBef>
              <a:buFontTx/>
              <a:buChar char="•"/>
            </a:pPr>
            <a:r>
              <a:rPr lang="en-US" sz="2000" dirty="0">
                <a:latin typeface="Calibri" panose="020F0502020204030204" pitchFamily="34" charset="0"/>
              </a:rPr>
              <a:t>A servo motor consists of four main sections:</a:t>
            </a:r>
          </a:p>
          <a:p>
            <a:pPr marL="800100" lvl="1" indent="-342900">
              <a:spcBef>
                <a:spcPct val="20000"/>
              </a:spcBef>
              <a:buFontTx/>
              <a:buChar char="•"/>
            </a:pPr>
            <a:r>
              <a:rPr lang="en-US" sz="2000" dirty="0">
                <a:latin typeface="Calibri" panose="020F0502020204030204" pitchFamily="34" charset="0"/>
              </a:rPr>
              <a:t>DC motor</a:t>
            </a:r>
          </a:p>
          <a:p>
            <a:pPr marL="800100" lvl="1" indent="-342900">
              <a:spcBef>
                <a:spcPct val="20000"/>
              </a:spcBef>
              <a:buFontTx/>
              <a:buChar char="•"/>
            </a:pPr>
            <a:r>
              <a:rPr lang="en-US" sz="2000" dirty="0">
                <a:latin typeface="Calibri" panose="020F0502020204030204" pitchFamily="34" charset="0"/>
              </a:rPr>
              <a:t>Gear set</a:t>
            </a:r>
          </a:p>
          <a:p>
            <a:pPr marL="800100" lvl="1" indent="-342900">
              <a:spcBef>
                <a:spcPct val="20000"/>
              </a:spcBef>
              <a:buFontTx/>
              <a:buChar char="•"/>
            </a:pPr>
            <a:r>
              <a:rPr lang="en-US" sz="2000" dirty="0">
                <a:latin typeface="Calibri" panose="020F0502020204030204" pitchFamily="34" charset="0"/>
              </a:rPr>
              <a:t>Potentiometer for feedback.</a:t>
            </a:r>
          </a:p>
          <a:p>
            <a:pPr marL="800100" lvl="1" indent="-342900">
              <a:spcBef>
                <a:spcPct val="20000"/>
              </a:spcBef>
              <a:buFontTx/>
              <a:buChar char="•"/>
            </a:pPr>
            <a:r>
              <a:rPr lang="en-US" sz="2000" dirty="0">
                <a:latin typeface="Calibri" panose="020F0502020204030204" pitchFamily="34" charset="0"/>
              </a:rPr>
              <a:t>Electronic Circuit</a:t>
            </a:r>
          </a:p>
        </p:txBody>
      </p:sp>
      <p:pic>
        <p:nvPicPr>
          <p:cNvPr id="6" name="Picture 4" descr="http://www.pyroelectro.com/tutorials/servo_motor/parts/hitec_servo_b.jpg"/>
          <p:cNvPicPr>
            <a:picLocks noChangeAspect="1" noChangeArrowheads="1"/>
          </p:cNvPicPr>
          <p:nvPr/>
        </p:nvPicPr>
        <p:blipFill>
          <a:blip r:embed="rId3" cstate="print"/>
          <a:srcRect/>
          <a:stretch>
            <a:fillRect/>
          </a:stretch>
        </p:blipFill>
        <p:spPr bwMode="auto">
          <a:xfrm>
            <a:off x="6277341" y="3156270"/>
            <a:ext cx="2030697" cy="1901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Week 11</a:t>
            </a:r>
            <a:endParaRPr lang="en-US"/>
          </a:p>
        </p:txBody>
      </p:sp>
      <p:sp>
        <p:nvSpPr>
          <p:cNvPr id="30724"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1753436" y="163491"/>
            <a:ext cx="5019836"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Servo Motors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Slide Number Placeholder 8"/>
          <p:cNvSpPr>
            <a:spLocks noGrp="1"/>
          </p:cNvSpPr>
          <p:nvPr>
            <p:ph type="sldNum" sz="quarter" idx="12"/>
          </p:nvPr>
        </p:nvSpPr>
        <p:spPr/>
        <p:txBody>
          <a:bodyPr/>
          <a:lstStyle/>
          <a:p>
            <a:fld id="{ACB88EEA-209C-4598-B68F-AE8C8CE50CEF}" type="slidenum">
              <a:rPr lang="en-US" smtClean="0"/>
              <a:pPr/>
              <a:t>88</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87" y="1183914"/>
            <a:ext cx="4584869" cy="270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0703" y="4293383"/>
            <a:ext cx="4456670" cy="369332"/>
          </a:xfrm>
          <a:prstGeom prst="rect">
            <a:avLst/>
          </a:prstGeom>
          <a:noFill/>
        </p:spPr>
        <p:txBody>
          <a:bodyPr wrap="square" rtlCol="0">
            <a:spAutoFit/>
          </a:bodyPr>
          <a:lstStyle/>
          <a:p>
            <a:r>
              <a:rPr lang="en-US" dirty="0" smtClean="0"/>
              <a:t>Servo Motor Block Diagram (2</a:t>
            </a:r>
            <a:r>
              <a:rPr lang="en-US" baseline="30000" dirty="0" smtClean="0"/>
              <a:t>nd</a:t>
            </a:r>
            <a:r>
              <a:rPr lang="en-US" dirty="0" smtClean="0"/>
              <a:t> image)</a:t>
            </a:r>
            <a:endParaRPr lang="en-US" dirty="0"/>
          </a:p>
        </p:txBody>
      </p:sp>
      <p:pic>
        <p:nvPicPr>
          <p:cNvPr id="10" name="Picture 9"/>
          <p:cNvPicPr>
            <a:picLocks noChangeAspect="1"/>
          </p:cNvPicPr>
          <p:nvPr/>
        </p:nvPicPr>
        <p:blipFill>
          <a:blip r:embed="rId3"/>
          <a:stretch>
            <a:fillRect/>
          </a:stretch>
        </p:blipFill>
        <p:spPr>
          <a:xfrm>
            <a:off x="4827373" y="3134245"/>
            <a:ext cx="3932893" cy="2967677"/>
          </a:xfrm>
          <a:prstGeom prst="rect">
            <a:avLst/>
          </a:prstGeom>
        </p:spPr>
      </p:pic>
    </p:spTree>
    <p:extLst>
      <p:ext uri="{BB962C8B-B14F-4D97-AF65-F5344CB8AC3E}">
        <p14:creationId xmlns:p14="http://schemas.microsoft.com/office/powerpoint/2010/main" val="18092683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1"/>
          </p:nvPr>
        </p:nvSpPr>
        <p:spPr>
          <a:noFill/>
        </p:spPr>
        <p:txBody>
          <a:bodyPr/>
          <a:lstStyle/>
          <a:p>
            <a:r>
              <a:rPr lang="en-US" smtClean="0"/>
              <a:t>CAM8302E  F2018 Week 11</a:t>
            </a:r>
            <a:endParaRPr lang="en-US"/>
          </a:p>
        </p:txBody>
      </p:sp>
      <p:pic>
        <p:nvPicPr>
          <p:cNvPr id="1029" name="Picture 4" descr="futm0710"/>
          <p:cNvPicPr>
            <a:picLocks noGrp="1" noChangeAspect="1" noChangeArrowheads="1"/>
          </p:cNvPicPr>
          <p:nvPr>
            <p:ph type="body" idx="1"/>
          </p:nvPr>
        </p:nvPicPr>
        <p:blipFill>
          <a:blip r:embed="rId3" cstate="print"/>
          <a:srcRect/>
          <a:stretch>
            <a:fillRect/>
          </a:stretch>
        </p:blipFill>
        <p:spPr>
          <a:xfrm>
            <a:off x="529045" y="3452295"/>
            <a:ext cx="3102429" cy="3027971"/>
          </a:xfrm>
          <a:noFill/>
        </p:spPr>
      </p:pic>
      <p:sp>
        <p:nvSpPr>
          <p:cNvPr id="1030" name="Rectangle 6"/>
          <p:cNvSpPr>
            <a:spLocks noChangeArrowheads="1"/>
          </p:cNvSpPr>
          <p:nvPr/>
        </p:nvSpPr>
        <p:spPr bwMode="auto">
          <a:xfrm>
            <a:off x="0" y="27051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nvGraphicFramePr>
        <p:xfrm>
          <a:off x="533400" y="1752600"/>
          <a:ext cx="2047875" cy="1447800"/>
        </p:xfrm>
        <a:graphic>
          <a:graphicData uri="http://schemas.openxmlformats.org/presentationml/2006/ole">
            <mc:AlternateContent xmlns:mc="http://schemas.openxmlformats.org/markup-compatibility/2006">
              <mc:Choice xmlns:v="urn:schemas-microsoft-com:vml" Requires="v">
                <p:oleObj spid="_x0000_s8273" name="Bitmap Image" r:id="rId4" imgW="2048161" imgH="1448002" progId="PBrush">
                  <p:embed/>
                </p:oleObj>
              </mc:Choice>
              <mc:Fallback>
                <p:oleObj name="Bitmap Image" r:id="rId4" imgW="2048161" imgH="1448002" progId="PBrush">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2047875"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Rectangle 7"/>
          <p:cNvSpPr>
            <a:spLocks noChangeArrowheads="1"/>
          </p:cNvSpPr>
          <p:nvPr/>
        </p:nvSpPr>
        <p:spPr bwMode="auto">
          <a:xfrm>
            <a:off x="3809999" y="1600200"/>
            <a:ext cx="4988011" cy="4525963"/>
          </a:xfrm>
          <a:prstGeom prst="rect">
            <a:avLst/>
          </a:prstGeom>
          <a:noFill/>
          <a:ln w="9525">
            <a:noFill/>
            <a:miter lim="800000"/>
            <a:headEnd/>
            <a:tailEnd/>
          </a:ln>
        </p:spPr>
        <p:txBody>
          <a:bodyPr/>
          <a:lstStyle/>
          <a:p>
            <a:pPr marL="342900" indent="-342900">
              <a:spcBef>
                <a:spcPct val="20000"/>
              </a:spcBef>
              <a:buFontTx/>
              <a:buChar char="•"/>
            </a:pPr>
            <a:r>
              <a:rPr lang="en-US" sz="2400" dirty="0">
                <a:latin typeface="Calibri" panose="020F0502020204030204" pitchFamily="34" charset="0"/>
              </a:rPr>
              <a:t>A servo motor connects to </a:t>
            </a:r>
            <a:r>
              <a:rPr lang="en-US" sz="2400" dirty="0" smtClean="0">
                <a:latin typeface="Calibri" panose="020F0502020204030204" pitchFamily="34" charset="0"/>
              </a:rPr>
              <a:t>a controller </a:t>
            </a:r>
            <a:r>
              <a:rPr lang="en-US" sz="2400" dirty="0">
                <a:latin typeface="Calibri" panose="020F0502020204030204" pitchFamily="34" charset="0"/>
              </a:rPr>
              <a:t>using three wires.</a:t>
            </a:r>
          </a:p>
          <a:p>
            <a:pPr marL="342900" indent="-342900">
              <a:spcBef>
                <a:spcPct val="20000"/>
              </a:spcBef>
              <a:buFontTx/>
              <a:buChar char="•"/>
            </a:pPr>
            <a:r>
              <a:rPr lang="en-US" sz="2400" dirty="0">
                <a:latin typeface="Calibri" panose="020F0502020204030204" pitchFamily="34" charset="0"/>
              </a:rPr>
              <a:t>One of the wires connects to ground a second wire to </a:t>
            </a:r>
            <a:r>
              <a:rPr lang="en-US" sz="2400" dirty="0" smtClean="0">
                <a:latin typeface="Calibri" panose="020F0502020204030204" pitchFamily="34" charset="0"/>
              </a:rPr>
              <a:t>4.5 – 6.3 volts DC. </a:t>
            </a:r>
            <a:endParaRPr lang="en-US" sz="2400" dirty="0">
              <a:latin typeface="Calibri" panose="020F0502020204030204" pitchFamily="34" charset="0"/>
            </a:endParaRPr>
          </a:p>
          <a:p>
            <a:pPr marL="342900" indent="-342900">
              <a:spcBef>
                <a:spcPct val="20000"/>
              </a:spcBef>
              <a:buFontTx/>
              <a:buChar char="•"/>
            </a:pPr>
            <a:r>
              <a:rPr lang="en-US" sz="2400" dirty="0">
                <a:latin typeface="Calibri" panose="020F0502020204030204" pitchFamily="34" charset="0"/>
              </a:rPr>
              <a:t>The 3</a:t>
            </a:r>
            <a:r>
              <a:rPr lang="en-US" sz="2400" baseline="30000" dirty="0">
                <a:latin typeface="Calibri" panose="020F0502020204030204" pitchFamily="34" charset="0"/>
              </a:rPr>
              <a:t>rd</a:t>
            </a:r>
            <a:r>
              <a:rPr lang="en-US" sz="2400" dirty="0">
                <a:latin typeface="Calibri" panose="020F0502020204030204" pitchFamily="34" charset="0"/>
              </a:rPr>
              <a:t> wire is the input signal</a:t>
            </a:r>
            <a:r>
              <a:rPr lang="en-US" sz="2400" dirty="0" smtClean="0">
                <a:latin typeface="Calibri" panose="020F0502020204030204" pitchFamily="34" charset="0"/>
              </a:rPr>
              <a:t>. The signal originated from a controller producing a PWM output signal.</a:t>
            </a:r>
          </a:p>
          <a:p>
            <a:pPr marL="342900" indent="-342900">
              <a:spcBef>
                <a:spcPct val="20000"/>
              </a:spcBef>
              <a:buFontTx/>
              <a:buChar char="•"/>
            </a:pPr>
            <a:r>
              <a:rPr lang="en-US" sz="2400" dirty="0" smtClean="0">
                <a:latin typeface="Calibri" panose="020F0502020204030204" pitchFamily="34" charset="0"/>
              </a:rPr>
              <a:t>The PWM signal has a period of 20 ms. The time high ranges from about 1 to 2 ms.</a:t>
            </a:r>
            <a:endParaRPr lang="en-US" sz="2400" dirty="0">
              <a:latin typeface="Calibri" panose="020F0502020204030204" pitchFamily="34" charset="0"/>
            </a:endParaRPr>
          </a:p>
        </p:txBody>
      </p:sp>
      <p:sp>
        <p:nvSpPr>
          <p:cNvPr id="10" name="Rectangle 9"/>
          <p:cNvSpPr/>
          <p:nvPr/>
        </p:nvSpPr>
        <p:spPr>
          <a:xfrm>
            <a:off x="1766050" y="449765"/>
            <a:ext cx="5019836"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Servo Motors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lstStyle/>
          <a:p>
            <a:fld id="{ACB88EEA-209C-4598-B68F-AE8C8CE50CEF}"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9</a:t>
            </a:fld>
            <a:endParaRPr lang="en-US"/>
          </a:p>
        </p:txBody>
      </p:sp>
      <p:sp>
        <p:nvSpPr>
          <p:cNvPr id="8" name="Footer Placeholder 7"/>
          <p:cNvSpPr>
            <a:spLocks noGrp="1"/>
          </p:cNvSpPr>
          <p:nvPr>
            <p:ph type="ftr" sz="quarter" idx="11"/>
          </p:nvPr>
        </p:nvSpPr>
        <p:spPr/>
        <p:txBody>
          <a:bodyPr/>
          <a:lstStyle/>
          <a:p>
            <a:r>
              <a:rPr lang="en-US" smtClean="0"/>
              <a:t>CAM8302E  F2018 Week 11</a:t>
            </a:r>
            <a:endParaRPr lang="en-US" dirty="0"/>
          </a:p>
        </p:txBody>
      </p:sp>
      <p:pic>
        <p:nvPicPr>
          <p:cNvPr id="2" name="Picture 1"/>
          <p:cNvPicPr>
            <a:picLocks noChangeAspect="1"/>
          </p:cNvPicPr>
          <p:nvPr/>
        </p:nvPicPr>
        <p:blipFill>
          <a:blip r:embed="rId3"/>
          <a:stretch>
            <a:fillRect/>
          </a:stretch>
        </p:blipFill>
        <p:spPr>
          <a:xfrm>
            <a:off x="667265" y="809161"/>
            <a:ext cx="7735330" cy="4571862"/>
          </a:xfrm>
          <a:prstGeom prst="rect">
            <a:avLst/>
          </a:prstGeom>
        </p:spPr>
      </p:pic>
    </p:spTree>
    <p:extLst>
      <p:ext uri="{BB962C8B-B14F-4D97-AF65-F5344CB8AC3E}">
        <p14:creationId xmlns:p14="http://schemas.microsoft.com/office/powerpoint/2010/main" val="22086879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74481" y="1105457"/>
            <a:ext cx="1359919" cy="507831"/>
          </a:xfrm>
          <a:prstGeom prst="rect">
            <a:avLst/>
          </a:prstGeom>
          <a:noFill/>
        </p:spPr>
        <p:txBody>
          <a:bodyPr wrap="square" rtlCol="0">
            <a:spAutoFit/>
          </a:bodyPr>
          <a:lstStyle/>
          <a:p>
            <a:r>
              <a:rPr lang="en-US" sz="1350" dirty="0"/>
              <a:t>Servo hardware configuration.</a:t>
            </a:r>
          </a:p>
        </p:txBody>
      </p:sp>
      <p:pic>
        <p:nvPicPr>
          <p:cNvPr id="4" name="Picture 3"/>
          <p:cNvPicPr>
            <a:picLocks noChangeAspect="1"/>
          </p:cNvPicPr>
          <p:nvPr/>
        </p:nvPicPr>
        <p:blipFill>
          <a:blip r:embed="rId2"/>
          <a:stretch>
            <a:fillRect/>
          </a:stretch>
        </p:blipFill>
        <p:spPr>
          <a:xfrm>
            <a:off x="545081" y="487079"/>
            <a:ext cx="6629400" cy="4157663"/>
          </a:xfrm>
          <a:prstGeom prst="rect">
            <a:avLst/>
          </a:prstGeom>
        </p:spPr>
      </p:pic>
      <p:sp>
        <p:nvSpPr>
          <p:cNvPr id="2" name="Footer Placeholder 1"/>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90</a:t>
            </a:fld>
            <a:endParaRPr lang="en-US"/>
          </a:p>
        </p:txBody>
      </p:sp>
      <p:sp>
        <p:nvSpPr>
          <p:cNvPr id="6" name="Rectangle 5"/>
          <p:cNvSpPr/>
          <p:nvPr/>
        </p:nvSpPr>
        <p:spPr>
          <a:xfrm>
            <a:off x="914754" y="4644742"/>
            <a:ext cx="7619646" cy="923330"/>
          </a:xfrm>
          <a:prstGeom prst="rect">
            <a:avLst/>
          </a:prstGeom>
        </p:spPr>
        <p:txBody>
          <a:bodyPr wrap="square">
            <a:spAutoFit/>
          </a:bodyPr>
          <a:lstStyle/>
          <a:p>
            <a:r>
              <a:rPr lang="en-US" b="1" dirty="0" smtClean="0">
                <a:latin typeface="Calibri" panose="020F0502020204030204" pitchFamily="34" charset="0"/>
              </a:rPr>
              <a:t>Servo Motor Connections to Arduino: </a:t>
            </a:r>
            <a:r>
              <a:rPr lang="en-US" dirty="0" smtClean="0">
                <a:latin typeface="Calibri" panose="020F0502020204030204" pitchFamily="34" charset="0"/>
              </a:rPr>
              <a:t> Connect the power for the servo to a 4.5 to 6.5 volt battery or DC power supply. The signal controlling the servo motor shaft position is controlled using an Arduino PWM output.</a:t>
            </a:r>
            <a:endParaRPr lang="en-US" dirty="0"/>
          </a:p>
        </p:txBody>
      </p:sp>
    </p:spTree>
    <p:extLst>
      <p:ext uri="{BB962C8B-B14F-4D97-AF65-F5344CB8AC3E}">
        <p14:creationId xmlns:p14="http://schemas.microsoft.com/office/powerpoint/2010/main" val="36769046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91</a:t>
            </a:fld>
            <a:endParaRPr lang="en-US"/>
          </a:p>
        </p:txBody>
      </p:sp>
      <p:pic>
        <p:nvPicPr>
          <p:cNvPr id="4" name="Picture 3"/>
          <p:cNvPicPr>
            <a:picLocks noChangeAspect="1"/>
          </p:cNvPicPr>
          <p:nvPr/>
        </p:nvPicPr>
        <p:blipFill>
          <a:blip r:embed="rId2"/>
          <a:stretch>
            <a:fillRect/>
          </a:stretch>
        </p:blipFill>
        <p:spPr>
          <a:xfrm>
            <a:off x="1055090" y="166102"/>
            <a:ext cx="6727701" cy="3074602"/>
          </a:xfrm>
          <a:prstGeom prst="rect">
            <a:avLst/>
          </a:prstGeom>
        </p:spPr>
      </p:pic>
      <p:pic>
        <p:nvPicPr>
          <p:cNvPr id="6" name="Picture 5"/>
          <p:cNvPicPr>
            <a:picLocks noChangeAspect="1"/>
          </p:cNvPicPr>
          <p:nvPr/>
        </p:nvPicPr>
        <p:blipFill>
          <a:blip r:embed="rId3"/>
          <a:stretch>
            <a:fillRect/>
          </a:stretch>
        </p:blipFill>
        <p:spPr>
          <a:xfrm>
            <a:off x="707881" y="3423266"/>
            <a:ext cx="2277773" cy="3115646"/>
          </a:xfrm>
          <a:prstGeom prst="rect">
            <a:avLst/>
          </a:prstGeom>
        </p:spPr>
      </p:pic>
      <p:pic>
        <p:nvPicPr>
          <p:cNvPr id="8" name="Picture 7"/>
          <p:cNvPicPr>
            <a:picLocks noChangeAspect="1"/>
          </p:cNvPicPr>
          <p:nvPr/>
        </p:nvPicPr>
        <p:blipFill>
          <a:blip r:embed="rId4"/>
          <a:stretch>
            <a:fillRect/>
          </a:stretch>
        </p:blipFill>
        <p:spPr>
          <a:xfrm>
            <a:off x="3245427" y="3486120"/>
            <a:ext cx="1762991" cy="2989937"/>
          </a:xfrm>
          <a:prstGeom prst="rect">
            <a:avLst/>
          </a:prstGeom>
        </p:spPr>
      </p:pic>
      <p:sp>
        <p:nvSpPr>
          <p:cNvPr id="9" name="Rectangle 8"/>
          <p:cNvSpPr/>
          <p:nvPr/>
        </p:nvSpPr>
        <p:spPr>
          <a:xfrm>
            <a:off x="5129646" y="3812555"/>
            <a:ext cx="3359728" cy="1754326"/>
          </a:xfrm>
          <a:prstGeom prst="rect">
            <a:avLst/>
          </a:prstGeom>
        </p:spPr>
        <p:txBody>
          <a:bodyPr wrap="square">
            <a:spAutoFit/>
          </a:bodyPr>
          <a:lstStyle/>
          <a:p>
            <a:r>
              <a:rPr lang="en-US" b="1" dirty="0" smtClean="0">
                <a:latin typeface="Calibri" panose="020F0502020204030204" pitchFamily="34" charset="0"/>
              </a:rPr>
              <a:t>Smart Servo </a:t>
            </a:r>
            <a:r>
              <a:rPr lang="en-US" b="1" dirty="0">
                <a:latin typeface="Calibri" panose="020F0502020204030204" pitchFamily="34" charset="0"/>
              </a:rPr>
              <a:t>Motor </a:t>
            </a:r>
            <a:r>
              <a:rPr lang="en-US" dirty="0">
                <a:latin typeface="Calibri" panose="020F0502020204030204" pitchFamily="34" charset="0"/>
              </a:rPr>
              <a:t>– used in robotics and remote controlled devices. </a:t>
            </a:r>
          </a:p>
          <a:p>
            <a:r>
              <a:rPr lang="en-US" dirty="0" smtClean="0">
                <a:latin typeface="Calibri" panose="020F0502020204030204" pitchFamily="34" charset="0"/>
              </a:rPr>
              <a:t>Smart Servos communicate between a controller and many servos through a serial link. </a:t>
            </a:r>
            <a:endParaRPr lang="en-US" dirty="0"/>
          </a:p>
        </p:txBody>
      </p:sp>
    </p:spTree>
    <p:extLst>
      <p:ext uri="{BB962C8B-B14F-4D97-AF65-F5344CB8AC3E}">
        <p14:creationId xmlns:p14="http://schemas.microsoft.com/office/powerpoint/2010/main" val="35335012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993" y="281630"/>
            <a:ext cx="5396363" cy="2508401"/>
          </a:xfrm>
          <a:prstGeom prst="rect">
            <a:avLst/>
          </a:prstGeom>
        </p:spPr>
      </p:pic>
      <p:pic>
        <p:nvPicPr>
          <p:cNvPr id="3" name="Picture 2"/>
          <p:cNvPicPr>
            <a:picLocks noChangeAspect="1"/>
          </p:cNvPicPr>
          <p:nvPr/>
        </p:nvPicPr>
        <p:blipFill>
          <a:blip r:embed="rId3"/>
          <a:stretch>
            <a:fillRect/>
          </a:stretch>
        </p:blipFill>
        <p:spPr>
          <a:xfrm>
            <a:off x="1344898" y="3213047"/>
            <a:ext cx="5654552" cy="2725574"/>
          </a:xfrm>
          <a:prstGeom prst="rect">
            <a:avLst/>
          </a:prstGeom>
        </p:spPr>
      </p:pic>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92</a:t>
            </a:fld>
            <a:endParaRPr lang="en-US"/>
          </a:p>
        </p:txBody>
      </p:sp>
    </p:spTree>
    <p:extLst>
      <p:ext uri="{BB962C8B-B14F-4D97-AF65-F5344CB8AC3E}">
        <p14:creationId xmlns:p14="http://schemas.microsoft.com/office/powerpoint/2010/main" val="21570317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491" y="408126"/>
            <a:ext cx="8322454" cy="5794966"/>
          </a:xfrm>
          <a:prstGeom prst="rect">
            <a:avLst/>
          </a:prstGeom>
        </p:spPr>
      </p:pic>
      <p:sp>
        <p:nvSpPr>
          <p:cNvPr id="4" name="TextBox 3"/>
          <p:cNvSpPr txBox="1"/>
          <p:nvPr/>
        </p:nvSpPr>
        <p:spPr>
          <a:xfrm>
            <a:off x="6501104" y="1808973"/>
            <a:ext cx="1210647" cy="507831"/>
          </a:xfrm>
          <a:prstGeom prst="rect">
            <a:avLst/>
          </a:prstGeom>
          <a:noFill/>
        </p:spPr>
        <p:txBody>
          <a:bodyPr wrap="square" rtlCol="0">
            <a:spAutoFit/>
          </a:bodyPr>
          <a:lstStyle/>
          <a:p>
            <a:r>
              <a:rPr lang="en-US" sz="1350" dirty="0"/>
              <a:t>Servo Motor test program.</a:t>
            </a:r>
          </a:p>
        </p:txBody>
      </p:sp>
      <p:sp>
        <p:nvSpPr>
          <p:cNvPr id="2" name="Footer Placeholder 1"/>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93</a:t>
            </a:fld>
            <a:endParaRPr lang="en-US"/>
          </a:p>
        </p:txBody>
      </p:sp>
    </p:spTree>
    <p:extLst>
      <p:ext uri="{BB962C8B-B14F-4D97-AF65-F5344CB8AC3E}">
        <p14:creationId xmlns:p14="http://schemas.microsoft.com/office/powerpoint/2010/main" val="42463541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833" y="1085956"/>
            <a:ext cx="2667290" cy="1429870"/>
          </a:xfrm>
          <a:prstGeom prst="rect">
            <a:avLst/>
          </a:prstGeom>
        </p:spPr>
      </p:pic>
      <p:pic>
        <p:nvPicPr>
          <p:cNvPr id="3" name="Picture 2"/>
          <p:cNvPicPr>
            <a:picLocks noChangeAspect="1"/>
          </p:cNvPicPr>
          <p:nvPr/>
        </p:nvPicPr>
        <p:blipFill>
          <a:blip r:embed="rId3"/>
          <a:stretch>
            <a:fillRect/>
          </a:stretch>
        </p:blipFill>
        <p:spPr>
          <a:xfrm>
            <a:off x="2875942" y="2594348"/>
            <a:ext cx="6079331" cy="2928938"/>
          </a:xfrm>
          <a:prstGeom prst="rect">
            <a:avLst/>
          </a:prstGeom>
        </p:spPr>
      </p:pic>
      <p:pic>
        <p:nvPicPr>
          <p:cNvPr id="5" name="Picture 4"/>
          <p:cNvPicPr>
            <a:picLocks noChangeAspect="1"/>
          </p:cNvPicPr>
          <p:nvPr/>
        </p:nvPicPr>
        <p:blipFill>
          <a:blip r:embed="rId4"/>
          <a:stretch>
            <a:fillRect/>
          </a:stretch>
        </p:blipFill>
        <p:spPr>
          <a:xfrm>
            <a:off x="498191" y="4606855"/>
            <a:ext cx="2354574" cy="742076"/>
          </a:xfrm>
          <a:prstGeom prst="rect">
            <a:avLst/>
          </a:prstGeom>
        </p:spPr>
      </p:pic>
      <p:sp>
        <p:nvSpPr>
          <p:cNvPr id="6" name="TextBox 5"/>
          <p:cNvSpPr txBox="1"/>
          <p:nvPr/>
        </p:nvSpPr>
        <p:spPr>
          <a:xfrm>
            <a:off x="3295135" y="1085956"/>
            <a:ext cx="5074424" cy="1569660"/>
          </a:xfrm>
          <a:prstGeom prst="rect">
            <a:avLst/>
          </a:prstGeom>
          <a:noFill/>
        </p:spPr>
        <p:txBody>
          <a:bodyPr wrap="square" rtlCol="0">
            <a:spAutoFit/>
          </a:bodyPr>
          <a:lstStyle/>
          <a:p>
            <a:r>
              <a:rPr lang="en-US" sz="1600" dirty="0"/>
              <a:t>Servo motor fully CCW. There are hard limits to the servo position, do not drive the motor to the maximum or minimum positions</a:t>
            </a:r>
            <a:r>
              <a:rPr lang="en-US" sz="1600" dirty="0" smtClean="0"/>
              <a:t>.</a:t>
            </a:r>
          </a:p>
          <a:p>
            <a:endParaRPr lang="en-US" sz="1600" dirty="0"/>
          </a:p>
          <a:p>
            <a:r>
              <a:rPr lang="en-US" sz="1600" dirty="0"/>
              <a:t>This screen captures shows a time high of  </a:t>
            </a:r>
            <a:r>
              <a:rPr lang="en-US" sz="1600" dirty="0" smtClean="0"/>
              <a:t>~0.9 </a:t>
            </a:r>
            <a:r>
              <a:rPr lang="en-US" sz="1600" dirty="0"/>
              <a:t>ms.</a:t>
            </a:r>
          </a:p>
          <a:p>
            <a:endParaRPr lang="en-US" sz="1600" dirty="0"/>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94</a:t>
            </a:fld>
            <a:endParaRPr lang="en-US"/>
          </a:p>
        </p:txBody>
      </p:sp>
      <p:sp>
        <p:nvSpPr>
          <p:cNvPr id="8" name="Rectangle 7"/>
          <p:cNvSpPr/>
          <p:nvPr/>
        </p:nvSpPr>
        <p:spPr>
          <a:xfrm>
            <a:off x="427015" y="3874151"/>
            <a:ext cx="1758366" cy="369332"/>
          </a:xfrm>
          <a:prstGeom prst="rect">
            <a:avLst/>
          </a:prstGeom>
        </p:spPr>
        <p:txBody>
          <a:bodyPr wrap="none">
            <a:spAutoFit/>
          </a:bodyPr>
          <a:lstStyle/>
          <a:p>
            <a:r>
              <a:rPr lang="en-US" dirty="0" smtClean="0"/>
              <a:t>Program Output</a:t>
            </a:r>
            <a:endParaRPr lang="en-US" dirty="0"/>
          </a:p>
        </p:txBody>
      </p:sp>
    </p:spTree>
    <p:extLst>
      <p:ext uri="{BB962C8B-B14F-4D97-AF65-F5344CB8AC3E}">
        <p14:creationId xmlns:p14="http://schemas.microsoft.com/office/powerpoint/2010/main" val="17682882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729" y="1057713"/>
            <a:ext cx="2758148" cy="1290102"/>
          </a:xfrm>
          <a:prstGeom prst="rect">
            <a:avLst/>
          </a:prstGeom>
        </p:spPr>
      </p:pic>
      <p:pic>
        <p:nvPicPr>
          <p:cNvPr id="4" name="Picture 3"/>
          <p:cNvPicPr>
            <a:picLocks noChangeAspect="1"/>
          </p:cNvPicPr>
          <p:nvPr/>
        </p:nvPicPr>
        <p:blipFill>
          <a:blip r:embed="rId3"/>
          <a:stretch>
            <a:fillRect/>
          </a:stretch>
        </p:blipFill>
        <p:spPr>
          <a:xfrm>
            <a:off x="329566" y="4132738"/>
            <a:ext cx="2649311" cy="531990"/>
          </a:xfrm>
          <a:prstGeom prst="rect">
            <a:avLst/>
          </a:prstGeom>
        </p:spPr>
      </p:pic>
      <p:pic>
        <p:nvPicPr>
          <p:cNvPr id="5" name="Picture 4"/>
          <p:cNvPicPr>
            <a:picLocks noChangeAspect="1"/>
          </p:cNvPicPr>
          <p:nvPr/>
        </p:nvPicPr>
        <p:blipFill>
          <a:blip r:embed="rId4"/>
          <a:stretch>
            <a:fillRect/>
          </a:stretch>
        </p:blipFill>
        <p:spPr>
          <a:xfrm>
            <a:off x="3135085" y="2619060"/>
            <a:ext cx="5725060" cy="2767339"/>
          </a:xfrm>
          <a:prstGeom prst="rect">
            <a:avLst/>
          </a:prstGeom>
        </p:spPr>
      </p:pic>
      <p:sp>
        <p:nvSpPr>
          <p:cNvPr id="6" name="TextBox 5"/>
          <p:cNvSpPr txBox="1"/>
          <p:nvPr/>
        </p:nvSpPr>
        <p:spPr>
          <a:xfrm>
            <a:off x="3124200" y="1085956"/>
            <a:ext cx="5245359" cy="1284967"/>
          </a:xfrm>
          <a:prstGeom prst="rect">
            <a:avLst/>
          </a:prstGeom>
          <a:noFill/>
        </p:spPr>
        <p:txBody>
          <a:bodyPr wrap="square" rtlCol="0">
            <a:spAutoFit/>
          </a:bodyPr>
          <a:lstStyle/>
          <a:p>
            <a:r>
              <a:rPr lang="en-US" sz="1600" dirty="0"/>
              <a:t>Servo motor at the middle neutral position. This is normally about 1.5 milliseconds</a:t>
            </a:r>
            <a:r>
              <a:rPr lang="en-US" sz="1600" dirty="0" smtClean="0"/>
              <a:t>.</a:t>
            </a:r>
          </a:p>
          <a:p>
            <a:endParaRPr lang="en-US" sz="1600" dirty="0"/>
          </a:p>
          <a:p>
            <a:r>
              <a:rPr lang="en-US" sz="1600" dirty="0"/>
              <a:t>This screen captures shows a time high of  </a:t>
            </a:r>
            <a:r>
              <a:rPr lang="en-US" sz="1600" dirty="0" smtClean="0"/>
              <a:t>~1.5 </a:t>
            </a:r>
            <a:r>
              <a:rPr lang="en-US" sz="1600" dirty="0"/>
              <a:t>ms.</a:t>
            </a:r>
          </a:p>
          <a:p>
            <a:endParaRPr lang="en-US" sz="1350" dirty="0"/>
          </a:p>
        </p:txBody>
      </p:sp>
      <p:sp>
        <p:nvSpPr>
          <p:cNvPr id="3" name="Footer Placeholder 2"/>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95</a:t>
            </a:fld>
            <a:endParaRPr lang="en-US"/>
          </a:p>
        </p:txBody>
      </p:sp>
      <p:sp>
        <p:nvSpPr>
          <p:cNvPr id="8" name="Rectangle 7"/>
          <p:cNvSpPr/>
          <p:nvPr/>
        </p:nvSpPr>
        <p:spPr>
          <a:xfrm>
            <a:off x="220729" y="3552875"/>
            <a:ext cx="1758366" cy="369332"/>
          </a:xfrm>
          <a:prstGeom prst="rect">
            <a:avLst/>
          </a:prstGeom>
        </p:spPr>
        <p:txBody>
          <a:bodyPr wrap="none">
            <a:spAutoFit/>
          </a:bodyPr>
          <a:lstStyle/>
          <a:p>
            <a:r>
              <a:rPr lang="en-US" dirty="0" smtClean="0"/>
              <a:t>Program Output</a:t>
            </a:r>
            <a:endParaRPr lang="en-US" dirty="0"/>
          </a:p>
        </p:txBody>
      </p:sp>
    </p:spTree>
    <p:extLst>
      <p:ext uri="{BB962C8B-B14F-4D97-AF65-F5344CB8AC3E}">
        <p14:creationId xmlns:p14="http://schemas.microsoft.com/office/powerpoint/2010/main" val="11279473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852" y="1192933"/>
            <a:ext cx="2736494" cy="1312088"/>
          </a:xfrm>
          <a:prstGeom prst="rect">
            <a:avLst/>
          </a:prstGeom>
        </p:spPr>
      </p:pic>
      <p:pic>
        <p:nvPicPr>
          <p:cNvPr id="3" name="Picture 2"/>
          <p:cNvPicPr>
            <a:picLocks noChangeAspect="1"/>
          </p:cNvPicPr>
          <p:nvPr/>
        </p:nvPicPr>
        <p:blipFill>
          <a:blip r:embed="rId3"/>
          <a:stretch>
            <a:fillRect/>
          </a:stretch>
        </p:blipFill>
        <p:spPr>
          <a:xfrm>
            <a:off x="284000" y="3796247"/>
            <a:ext cx="2466198" cy="487391"/>
          </a:xfrm>
          <a:prstGeom prst="rect">
            <a:avLst/>
          </a:prstGeom>
        </p:spPr>
      </p:pic>
      <p:pic>
        <p:nvPicPr>
          <p:cNvPr id="4" name="Picture 3"/>
          <p:cNvPicPr>
            <a:picLocks noChangeAspect="1"/>
          </p:cNvPicPr>
          <p:nvPr/>
        </p:nvPicPr>
        <p:blipFill>
          <a:blip r:embed="rId4"/>
          <a:stretch>
            <a:fillRect/>
          </a:stretch>
        </p:blipFill>
        <p:spPr>
          <a:xfrm>
            <a:off x="2936519" y="2689039"/>
            <a:ext cx="5972175" cy="2907506"/>
          </a:xfrm>
          <a:prstGeom prst="rect">
            <a:avLst/>
          </a:prstGeom>
        </p:spPr>
      </p:pic>
      <p:sp>
        <p:nvSpPr>
          <p:cNvPr id="5" name="TextBox 4"/>
          <p:cNvSpPr txBox="1"/>
          <p:nvPr/>
        </p:nvSpPr>
        <p:spPr>
          <a:xfrm>
            <a:off x="3322371" y="1192933"/>
            <a:ext cx="5244980" cy="1323439"/>
          </a:xfrm>
          <a:prstGeom prst="rect">
            <a:avLst/>
          </a:prstGeom>
          <a:noFill/>
        </p:spPr>
        <p:txBody>
          <a:bodyPr wrap="square" rtlCol="0">
            <a:spAutoFit/>
          </a:bodyPr>
          <a:lstStyle/>
          <a:p>
            <a:r>
              <a:rPr lang="en-US" sz="1600" dirty="0"/>
              <a:t>Servo motor fully CW. There are hard limits to the servo position, do not drive the motor to the maximum or minimum positions</a:t>
            </a:r>
            <a:r>
              <a:rPr lang="en-US" sz="1600" dirty="0" smtClean="0"/>
              <a:t>.</a:t>
            </a:r>
          </a:p>
          <a:p>
            <a:endParaRPr lang="en-US" sz="1600" dirty="0"/>
          </a:p>
          <a:p>
            <a:r>
              <a:rPr lang="en-US" sz="1600" dirty="0" smtClean="0"/>
              <a:t>This screen captures shows a time high of  ~2.1 ms.</a:t>
            </a:r>
            <a:endParaRPr lang="en-US" sz="1600" dirty="0"/>
          </a:p>
        </p:txBody>
      </p:sp>
      <p:sp>
        <p:nvSpPr>
          <p:cNvPr id="6" name="Footer Placeholder 5"/>
          <p:cNvSpPr>
            <a:spLocks noGrp="1"/>
          </p:cNvSpPr>
          <p:nvPr>
            <p:ph type="ftr" sz="quarter" idx="11"/>
          </p:nvPr>
        </p:nvSpPr>
        <p:spPr/>
        <p:txBody>
          <a:bodyPr/>
          <a:lstStyle/>
          <a:p>
            <a:r>
              <a:rPr lang="en-US" smtClean="0"/>
              <a:t>CAM8302E  F2018 Week 11</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96</a:t>
            </a:fld>
            <a:endParaRPr lang="en-US"/>
          </a:p>
        </p:txBody>
      </p:sp>
      <p:sp>
        <p:nvSpPr>
          <p:cNvPr id="8" name="Rectangle 7"/>
          <p:cNvSpPr/>
          <p:nvPr/>
        </p:nvSpPr>
        <p:spPr>
          <a:xfrm>
            <a:off x="148852" y="3313978"/>
            <a:ext cx="1758366" cy="369332"/>
          </a:xfrm>
          <a:prstGeom prst="rect">
            <a:avLst/>
          </a:prstGeom>
        </p:spPr>
        <p:txBody>
          <a:bodyPr wrap="none">
            <a:spAutoFit/>
          </a:bodyPr>
          <a:lstStyle/>
          <a:p>
            <a:r>
              <a:rPr lang="en-US" dirty="0" smtClean="0"/>
              <a:t>Program Output</a:t>
            </a:r>
            <a:endParaRPr lang="en-US" dirty="0"/>
          </a:p>
        </p:txBody>
      </p:sp>
    </p:spTree>
    <p:extLst>
      <p:ext uri="{BB962C8B-B14F-4D97-AF65-F5344CB8AC3E}">
        <p14:creationId xmlns:p14="http://schemas.microsoft.com/office/powerpoint/2010/main" val="14732201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201" y="1778453"/>
            <a:ext cx="7645205" cy="3700170"/>
          </a:xfrm>
          <a:prstGeom prst="rect">
            <a:avLst/>
          </a:prstGeom>
        </p:spPr>
      </p:pic>
      <p:sp>
        <p:nvSpPr>
          <p:cNvPr id="3" name="TextBox 2"/>
          <p:cNvSpPr txBox="1"/>
          <p:nvPr/>
        </p:nvSpPr>
        <p:spPr>
          <a:xfrm>
            <a:off x="650790" y="477796"/>
            <a:ext cx="7718770" cy="646331"/>
          </a:xfrm>
          <a:prstGeom prst="rect">
            <a:avLst/>
          </a:prstGeom>
          <a:noFill/>
        </p:spPr>
        <p:txBody>
          <a:bodyPr wrap="square" rtlCol="0">
            <a:spAutoFit/>
          </a:bodyPr>
          <a:lstStyle/>
          <a:p>
            <a:r>
              <a:rPr lang="en-US" dirty="0"/>
              <a:t>Screen capture showing the period of the PWM for the Servo. The period equals 20 milliseconds.  It is the time high that is changed to control position.</a:t>
            </a:r>
          </a:p>
        </p:txBody>
      </p:sp>
      <p:sp>
        <p:nvSpPr>
          <p:cNvPr id="4" name="Footer Placeholder 3"/>
          <p:cNvSpPr>
            <a:spLocks noGrp="1"/>
          </p:cNvSpPr>
          <p:nvPr>
            <p:ph type="ftr" sz="quarter" idx="11"/>
          </p:nvPr>
        </p:nvSpPr>
        <p:spPr/>
        <p:txBody>
          <a:bodyPr/>
          <a:lstStyle/>
          <a:p>
            <a:r>
              <a:rPr lang="en-US" smtClean="0"/>
              <a:t>CAM8302E  F2018 Week 11</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97</a:t>
            </a:fld>
            <a:endParaRPr lang="en-US"/>
          </a:p>
        </p:txBody>
      </p:sp>
    </p:spTree>
    <p:extLst>
      <p:ext uri="{BB962C8B-B14F-4D97-AF65-F5344CB8AC3E}">
        <p14:creationId xmlns:p14="http://schemas.microsoft.com/office/powerpoint/2010/main" val="13014863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98</a:t>
            </a:fld>
            <a:endParaRPr lang="en-US"/>
          </a:p>
        </p:txBody>
      </p:sp>
      <p:sp>
        <p:nvSpPr>
          <p:cNvPr id="5" name="Footer Placeholder 4"/>
          <p:cNvSpPr>
            <a:spLocks noGrp="1"/>
          </p:cNvSpPr>
          <p:nvPr>
            <p:ph type="ftr" sz="quarter" idx="11"/>
          </p:nvPr>
        </p:nvSpPr>
        <p:spPr/>
        <p:txBody>
          <a:bodyPr/>
          <a:lstStyle/>
          <a:p>
            <a:r>
              <a:rPr lang="en-US" smtClean="0"/>
              <a:t>CAM8302E  F2018 Week 11</a:t>
            </a:r>
            <a:endParaRPr lang="en-US"/>
          </a:p>
        </p:txBody>
      </p:sp>
      <p:sp>
        <p:nvSpPr>
          <p:cNvPr id="6" name="Rectangle 5"/>
          <p:cNvSpPr/>
          <p:nvPr/>
        </p:nvSpPr>
        <p:spPr>
          <a:xfrm>
            <a:off x="666749" y="207898"/>
            <a:ext cx="7610475" cy="769441"/>
          </a:xfrm>
          <a:prstGeom prst="rect">
            <a:avLst/>
          </a:prstGeom>
          <a:noFill/>
        </p:spPr>
        <p:txBody>
          <a:bodyPr wrap="square" lIns="91440" tIns="45720" rIns="91440" bIns="45720">
            <a:spAutoFit/>
          </a:bodyPr>
          <a:lstStyle/>
          <a:p>
            <a:pPr algn="ct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Pololu DC Motor Controller </a:t>
            </a:r>
            <a:endParaRPr lang="en-US" sz="4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7" name="Picture 6"/>
          <p:cNvPicPr>
            <a:picLocks noChangeAspect="1"/>
          </p:cNvPicPr>
          <p:nvPr/>
        </p:nvPicPr>
        <p:blipFill>
          <a:blip r:embed="rId2"/>
          <a:stretch>
            <a:fillRect/>
          </a:stretch>
        </p:blipFill>
        <p:spPr>
          <a:xfrm>
            <a:off x="147341" y="977339"/>
            <a:ext cx="8649290" cy="3985198"/>
          </a:xfrm>
          <a:prstGeom prst="rect">
            <a:avLst/>
          </a:prstGeom>
        </p:spPr>
      </p:pic>
      <p:sp>
        <p:nvSpPr>
          <p:cNvPr id="2" name="Rectangle 1"/>
          <p:cNvSpPr/>
          <p:nvPr/>
        </p:nvSpPr>
        <p:spPr>
          <a:xfrm>
            <a:off x="571500" y="5083478"/>
            <a:ext cx="5722208" cy="923330"/>
          </a:xfrm>
          <a:prstGeom prst="rect">
            <a:avLst/>
          </a:prstGeom>
        </p:spPr>
        <p:txBody>
          <a:bodyPr wrap="square">
            <a:spAutoFit/>
          </a:bodyPr>
          <a:lstStyle/>
          <a:p>
            <a:r>
              <a:rPr lang="en-US" dirty="0" smtClean="0">
                <a:latin typeface="Calibri" panose="020F0502020204030204" pitchFamily="34" charset="0"/>
              </a:rPr>
              <a:t>DC Motor Controller can handle 12 Amps at 24 volts.  Direction and speed control.</a:t>
            </a:r>
          </a:p>
          <a:p>
            <a:r>
              <a:rPr lang="en-US" dirty="0" smtClean="0">
                <a:latin typeface="Calibri" panose="020F0502020204030204" pitchFamily="34" charset="0"/>
              </a:rPr>
              <a:t>Easy interface to PLC, myDAQ or Arduino.</a:t>
            </a:r>
            <a:endParaRPr lang="en-US" dirty="0"/>
          </a:p>
        </p:txBody>
      </p:sp>
      <p:pic>
        <p:nvPicPr>
          <p:cNvPr id="8" name="Picture 7"/>
          <p:cNvPicPr>
            <a:picLocks noChangeAspect="1"/>
          </p:cNvPicPr>
          <p:nvPr/>
        </p:nvPicPr>
        <p:blipFill>
          <a:blip r:embed="rId3"/>
          <a:stretch>
            <a:fillRect/>
          </a:stretch>
        </p:blipFill>
        <p:spPr>
          <a:xfrm>
            <a:off x="6691283" y="5299465"/>
            <a:ext cx="1434616" cy="491356"/>
          </a:xfrm>
          <a:prstGeom prst="rect">
            <a:avLst/>
          </a:prstGeom>
        </p:spPr>
      </p:pic>
    </p:spTree>
    <p:extLst>
      <p:ext uri="{BB962C8B-B14F-4D97-AF65-F5344CB8AC3E}">
        <p14:creationId xmlns:p14="http://schemas.microsoft.com/office/powerpoint/2010/main" val="22813266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12001</TotalTime>
  <Words>3000</Words>
  <Application>Microsoft Office PowerPoint</Application>
  <PresentationFormat>On-screen Show (4:3)</PresentationFormat>
  <Paragraphs>542</Paragraphs>
  <Slides>98</Slides>
  <Notes>16</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4" baseType="lpstr">
      <vt:lpstr>Arial</vt:lpstr>
      <vt:lpstr>Arial Black</vt:lpstr>
      <vt:lpstr>Calibri</vt:lpstr>
      <vt:lpstr>Rockwell Condensed</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Stepper Motors – Unipolar Drive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Stepper Motor – Bipolar Drive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Servo Motors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CAM8302E F2009</dc:subject>
  <dc:creator>Michel Hanbury</dc:creator>
  <cp:keywords>CAM8302E;Labview;Labjack;Arrays;FileIO</cp:keywords>
  <cp:lastModifiedBy>Michel Hanbury</cp:lastModifiedBy>
  <cp:revision>139</cp:revision>
  <cp:lastPrinted>2013-11-05T09:55:53Z</cp:lastPrinted>
  <dcterms:created xsi:type="dcterms:W3CDTF">2009-10-07T18:12:29Z</dcterms:created>
  <dcterms:modified xsi:type="dcterms:W3CDTF">2018-11-14T13:32:05Z</dcterms:modified>
</cp:coreProperties>
</file>