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99" r:id="rId2"/>
    <p:sldId id="256" r:id="rId3"/>
    <p:sldId id="259" r:id="rId4"/>
    <p:sldId id="300" r:id="rId5"/>
    <p:sldId id="301" r:id="rId6"/>
    <p:sldId id="266" r:id="rId7"/>
    <p:sldId id="264" r:id="rId8"/>
    <p:sldId id="263" r:id="rId9"/>
    <p:sldId id="258" r:id="rId10"/>
    <p:sldId id="302" r:id="rId11"/>
    <p:sldId id="269" r:id="rId12"/>
    <p:sldId id="306" r:id="rId13"/>
    <p:sldId id="303" r:id="rId14"/>
    <p:sldId id="304" r:id="rId15"/>
    <p:sldId id="296" r:id="rId16"/>
    <p:sldId id="309" r:id="rId17"/>
    <p:sldId id="297" r:id="rId18"/>
    <p:sldId id="298" r:id="rId19"/>
    <p:sldId id="305" r:id="rId20"/>
    <p:sldId id="281" r:id="rId21"/>
    <p:sldId id="280" r:id="rId22"/>
    <p:sldId id="282" r:id="rId23"/>
    <p:sldId id="279" r:id="rId24"/>
    <p:sldId id="286" r:id="rId25"/>
    <p:sldId id="308" r:id="rId26"/>
    <p:sldId id="287" r:id="rId27"/>
    <p:sldId id="307" r:id="rId28"/>
    <p:sldId id="310" r:id="rId29"/>
    <p:sldId id="289" r:id="rId30"/>
    <p:sldId id="291" r:id="rId31"/>
    <p:sldId id="292" r:id="rId32"/>
    <p:sldId id="293" r:id="rId33"/>
    <p:sldId id="294" r:id="rId34"/>
    <p:sldId id="295" r:id="rId3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110" d="100"/>
          <a:sy n="110" d="100"/>
        </p:scale>
        <p:origin x="7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D307B2E-E0EB-489E-8B9E-69BCD4ED8E1E}" type="datetimeFigureOut">
              <a:rPr lang="en-US" smtClean="0"/>
              <a:t>11/3/2018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1267C02-AADA-45F0-A142-FDCE93A88FDD}" type="slidenum">
              <a:rPr lang="en-US" smtClean="0"/>
              <a:t>‹#›</a:t>
            </a:fld>
            <a:endParaRPr lang="en-US"/>
          </a:p>
        </p:txBody>
      </p:sp>
    </p:spTree>
    <p:extLst>
      <p:ext uri="{BB962C8B-B14F-4D97-AF65-F5344CB8AC3E}">
        <p14:creationId xmlns:p14="http://schemas.microsoft.com/office/powerpoint/2010/main" val="3201662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1F1A81-8522-42CD-B454-94D40D4305FD}" type="slidenum">
              <a:rPr lang="en-US" smtClean="0"/>
              <a:pPr/>
              <a:t>1</a:t>
            </a:fld>
            <a:endParaRPr lang="en-US"/>
          </a:p>
        </p:txBody>
      </p:sp>
    </p:spTree>
    <p:extLst>
      <p:ext uri="{BB962C8B-B14F-4D97-AF65-F5344CB8AC3E}">
        <p14:creationId xmlns:p14="http://schemas.microsoft.com/office/powerpoint/2010/main" val="3899996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267C02-AADA-45F0-A142-FDCE93A88FDD}" type="slidenum">
              <a:rPr lang="en-US" smtClean="0"/>
              <a:t>23</a:t>
            </a:fld>
            <a:endParaRPr lang="en-US"/>
          </a:p>
        </p:txBody>
      </p:sp>
    </p:spTree>
    <p:extLst>
      <p:ext uri="{BB962C8B-B14F-4D97-AF65-F5344CB8AC3E}">
        <p14:creationId xmlns:p14="http://schemas.microsoft.com/office/powerpoint/2010/main" val="1746669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82D7974-B688-424B-8C5D-4A2091CD20ED}" type="datetime1">
              <a:rPr lang="en-US" smtClean="0"/>
              <a:t>11/3/2018</a:t>
            </a:fld>
            <a:endParaRPr lang="en-US"/>
          </a:p>
        </p:txBody>
      </p:sp>
      <p:sp>
        <p:nvSpPr>
          <p:cNvPr id="5" name="Footer Placeholder 4"/>
          <p:cNvSpPr>
            <a:spLocks noGrp="1"/>
          </p:cNvSpPr>
          <p:nvPr>
            <p:ph type="ftr" sz="quarter" idx="11"/>
          </p:nvPr>
        </p:nvSpPr>
        <p:spPr/>
        <p:txBody>
          <a:bodyPr/>
          <a:lstStyle/>
          <a:p>
            <a:r>
              <a:rPr lang="en-US" smtClean="0"/>
              <a:t>CAM8302E  F2018 Week 9</a:t>
            </a:r>
            <a:endParaRPr lang="en-US"/>
          </a:p>
        </p:txBody>
      </p:sp>
      <p:sp>
        <p:nvSpPr>
          <p:cNvPr id="6" name="Slide Number Placeholder 5"/>
          <p:cNvSpPr>
            <a:spLocks noGrp="1"/>
          </p:cNvSpPr>
          <p:nvPr>
            <p:ph type="sldNum" sz="quarter" idx="12"/>
          </p:nvPr>
        </p:nvSpPr>
        <p:spPr/>
        <p:txBody>
          <a:bodyPr/>
          <a:lstStyle/>
          <a:p>
            <a:fld id="{4D6577E5-DC54-444B-A5E8-421A12BAAF2D}" type="slidenum">
              <a:rPr lang="en-US" smtClean="0"/>
              <a:t>‹#›</a:t>
            </a:fld>
            <a:endParaRPr lang="en-US"/>
          </a:p>
        </p:txBody>
      </p:sp>
    </p:spTree>
    <p:extLst>
      <p:ext uri="{BB962C8B-B14F-4D97-AF65-F5344CB8AC3E}">
        <p14:creationId xmlns:p14="http://schemas.microsoft.com/office/powerpoint/2010/main" val="3111960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57B020-2972-4992-B996-56C5868F80B1}" type="datetime1">
              <a:rPr lang="en-US" smtClean="0"/>
              <a:t>11/3/2018</a:t>
            </a:fld>
            <a:endParaRPr lang="en-US"/>
          </a:p>
        </p:txBody>
      </p:sp>
      <p:sp>
        <p:nvSpPr>
          <p:cNvPr id="5" name="Footer Placeholder 4"/>
          <p:cNvSpPr>
            <a:spLocks noGrp="1"/>
          </p:cNvSpPr>
          <p:nvPr>
            <p:ph type="ftr" sz="quarter" idx="11"/>
          </p:nvPr>
        </p:nvSpPr>
        <p:spPr/>
        <p:txBody>
          <a:bodyPr/>
          <a:lstStyle/>
          <a:p>
            <a:r>
              <a:rPr lang="en-US" smtClean="0"/>
              <a:t>CAM8302E  F2018 Week 9</a:t>
            </a:r>
            <a:endParaRPr lang="en-US"/>
          </a:p>
        </p:txBody>
      </p:sp>
      <p:sp>
        <p:nvSpPr>
          <p:cNvPr id="6" name="Slide Number Placeholder 5"/>
          <p:cNvSpPr>
            <a:spLocks noGrp="1"/>
          </p:cNvSpPr>
          <p:nvPr>
            <p:ph type="sldNum" sz="quarter" idx="12"/>
          </p:nvPr>
        </p:nvSpPr>
        <p:spPr/>
        <p:txBody>
          <a:bodyPr/>
          <a:lstStyle/>
          <a:p>
            <a:fld id="{4D6577E5-DC54-444B-A5E8-421A12BAAF2D}" type="slidenum">
              <a:rPr lang="en-US" smtClean="0"/>
              <a:t>‹#›</a:t>
            </a:fld>
            <a:endParaRPr lang="en-US"/>
          </a:p>
        </p:txBody>
      </p:sp>
    </p:spTree>
    <p:extLst>
      <p:ext uri="{BB962C8B-B14F-4D97-AF65-F5344CB8AC3E}">
        <p14:creationId xmlns:p14="http://schemas.microsoft.com/office/powerpoint/2010/main" val="1573710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D1FACA-FC18-482A-8AC3-586A7C870926}" type="datetime1">
              <a:rPr lang="en-US" smtClean="0"/>
              <a:t>11/3/2018</a:t>
            </a:fld>
            <a:endParaRPr lang="en-US"/>
          </a:p>
        </p:txBody>
      </p:sp>
      <p:sp>
        <p:nvSpPr>
          <p:cNvPr id="5" name="Footer Placeholder 4"/>
          <p:cNvSpPr>
            <a:spLocks noGrp="1"/>
          </p:cNvSpPr>
          <p:nvPr>
            <p:ph type="ftr" sz="quarter" idx="11"/>
          </p:nvPr>
        </p:nvSpPr>
        <p:spPr/>
        <p:txBody>
          <a:bodyPr/>
          <a:lstStyle/>
          <a:p>
            <a:r>
              <a:rPr lang="en-US" smtClean="0"/>
              <a:t>CAM8302E  F2018 Week 9</a:t>
            </a:r>
            <a:endParaRPr lang="en-US"/>
          </a:p>
        </p:txBody>
      </p:sp>
      <p:sp>
        <p:nvSpPr>
          <p:cNvPr id="6" name="Slide Number Placeholder 5"/>
          <p:cNvSpPr>
            <a:spLocks noGrp="1"/>
          </p:cNvSpPr>
          <p:nvPr>
            <p:ph type="sldNum" sz="quarter" idx="12"/>
          </p:nvPr>
        </p:nvSpPr>
        <p:spPr/>
        <p:txBody>
          <a:bodyPr/>
          <a:lstStyle/>
          <a:p>
            <a:fld id="{4D6577E5-DC54-444B-A5E8-421A12BAAF2D}" type="slidenum">
              <a:rPr lang="en-US" smtClean="0"/>
              <a:t>‹#›</a:t>
            </a:fld>
            <a:endParaRPr lang="en-US"/>
          </a:p>
        </p:txBody>
      </p:sp>
    </p:spTree>
    <p:extLst>
      <p:ext uri="{BB962C8B-B14F-4D97-AF65-F5344CB8AC3E}">
        <p14:creationId xmlns:p14="http://schemas.microsoft.com/office/powerpoint/2010/main" val="2495901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2C647B-59DC-4558-A26F-89CC3A386058}" type="datetime1">
              <a:rPr lang="en-US" smtClean="0"/>
              <a:t>11/3/2018</a:t>
            </a:fld>
            <a:endParaRPr lang="en-US"/>
          </a:p>
        </p:txBody>
      </p:sp>
      <p:sp>
        <p:nvSpPr>
          <p:cNvPr id="5" name="Footer Placeholder 4"/>
          <p:cNvSpPr>
            <a:spLocks noGrp="1"/>
          </p:cNvSpPr>
          <p:nvPr>
            <p:ph type="ftr" sz="quarter" idx="11"/>
          </p:nvPr>
        </p:nvSpPr>
        <p:spPr/>
        <p:txBody>
          <a:bodyPr/>
          <a:lstStyle/>
          <a:p>
            <a:r>
              <a:rPr lang="en-US" smtClean="0"/>
              <a:t>CAM8302E  F2018 Week 9</a:t>
            </a:r>
            <a:endParaRPr lang="en-US"/>
          </a:p>
        </p:txBody>
      </p:sp>
      <p:sp>
        <p:nvSpPr>
          <p:cNvPr id="6" name="Slide Number Placeholder 5"/>
          <p:cNvSpPr>
            <a:spLocks noGrp="1"/>
          </p:cNvSpPr>
          <p:nvPr>
            <p:ph type="sldNum" sz="quarter" idx="12"/>
          </p:nvPr>
        </p:nvSpPr>
        <p:spPr/>
        <p:txBody>
          <a:bodyPr/>
          <a:lstStyle/>
          <a:p>
            <a:fld id="{4D6577E5-DC54-444B-A5E8-421A12BAAF2D}" type="slidenum">
              <a:rPr lang="en-US" smtClean="0"/>
              <a:t>‹#›</a:t>
            </a:fld>
            <a:endParaRPr lang="en-US"/>
          </a:p>
        </p:txBody>
      </p:sp>
    </p:spTree>
    <p:extLst>
      <p:ext uri="{BB962C8B-B14F-4D97-AF65-F5344CB8AC3E}">
        <p14:creationId xmlns:p14="http://schemas.microsoft.com/office/powerpoint/2010/main" val="545607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25CFF5-E1D6-46F4-B8D8-81C317E934CD}" type="datetime1">
              <a:rPr lang="en-US" smtClean="0"/>
              <a:t>11/3/2018</a:t>
            </a:fld>
            <a:endParaRPr lang="en-US"/>
          </a:p>
        </p:txBody>
      </p:sp>
      <p:sp>
        <p:nvSpPr>
          <p:cNvPr id="5" name="Footer Placeholder 4"/>
          <p:cNvSpPr>
            <a:spLocks noGrp="1"/>
          </p:cNvSpPr>
          <p:nvPr>
            <p:ph type="ftr" sz="quarter" idx="11"/>
          </p:nvPr>
        </p:nvSpPr>
        <p:spPr/>
        <p:txBody>
          <a:bodyPr/>
          <a:lstStyle/>
          <a:p>
            <a:r>
              <a:rPr lang="en-US" smtClean="0"/>
              <a:t>CAM8302E  F2018 Week 9</a:t>
            </a:r>
            <a:endParaRPr lang="en-US"/>
          </a:p>
        </p:txBody>
      </p:sp>
      <p:sp>
        <p:nvSpPr>
          <p:cNvPr id="6" name="Slide Number Placeholder 5"/>
          <p:cNvSpPr>
            <a:spLocks noGrp="1"/>
          </p:cNvSpPr>
          <p:nvPr>
            <p:ph type="sldNum" sz="quarter" idx="12"/>
          </p:nvPr>
        </p:nvSpPr>
        <p:spPr/>
        <p:txBody>
          <a:bodyPr/>
          <a:lstStyle/>
          <a:p>
            <a:fld id="{4D6577E5-DC54-444B-A5E8-421A12BAAF2D}" type="slidenum">
              <a:rPr lang="en-US" smtClean="0"/>
              <a:t>‹#›</a:t>
            </a:fld>
            <a:endParaRPr lang="en-US"/>
          </a:p>
        </p:txBody>
      </p:sp>
    </p:spTree>
    <p:extLst>
      <p:ext uri="{BB962C8B-B14F-4D97-AF65-F5344CB8AC3E}">
        <p14:creationId xmlns:p14="http://schemas.microsoft.com/office/powerpoint/2010/main" val="1571066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6114A5-730D-4E3D-97AD-BF3744D22D06}" type="datetime1">
              <a:rPr lang="en-US" smtClean="0"/>
              <a:t>11/3/2018</a:t>
            </a:fld>
            <a:endParaRPr lang="en-US"/>
          </a:p>
        </p:txBody>
      </p:sp>
      <p:sp>
        <p:nvSpPr>
          <p:cNvPr id="6" name="Footer Placeholder 5"/>
          <p:cNvSpPr>
            <a:spLocks noGrp="1"/>
          </p:cNvSpPr>
          <p:nvPr>
            <p:ph type="ftr" sz="quarter" idx="11"/>
          </p:nvPr>
        </p:nvSpPr>
        <p:spPr/>
        <p:txBody>
          <a:bodyPr/>
          <a:lstStyle/>
          <a:p>
            <a:r>
              <a:rPr lang="en-US" smtClean="0"/>
              <a:t>CAM8302E  F2018 Week 9</a:t>
            </a:r>
            <a:endParaRPr lang="en-US"/>
          </a:p>
        </p:txBody>
      </p:sp>
      <p:sp>
        <p:nvSpPr>
          <p:cNvPr id="7" name="Slide Number Placeholder 6"/>
          <p:cNvSpPr>
            <a:spLocks noGrp="1"/>
          </p:cNvSpPr>
          <p:nvPr>
            <p:ph type="sldNum" sz="quarter" idx="12"/>
          </p:nvPr>
        </p:nvSpPr>
        <p:spPr/>
        <p:txBody>
          <a:bodyPr/>
          <a:lstStyle/>
          <a:p>
            <a:fld id="{4D6577E5-DC54-444B-A5E8-421A12BAAF2D}" type="slidenum">
              <a:rPr lang="en-US" smtClean="0"/>
              <a:t>‹#›</a:t>
            </a:fld>
            <a:endParaRPr lang="en-US"/>
          </a:p>
        </p:txBody>
      </p:sp>
    </p:spTree>
    <p:extLst>
      <p:ext uri="{BB962C8B-B14F-4D97-AF65-F5344CB8AC3E}">
        <p14:creationId xmlns:p14="http://schemas.microsoft.com/office/powerpoint/2010/main" val="1786246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45B521-BAFE-4820-A67D-2CB8FEE77997}" type="datetime1">
              <a:rPr lang="en-US" smtClean="0"/>
              <a:t>11/3/2018</a:t>
            </a:fld>
            <a:endParaRPr lang="en-US"/>
          </a:p>
        </p:txBody>
      </p:sp>
      <p:sp>
        <p:nvSpPr>
          <p:cNvPr id="8" name="Footer Placeholder 7"/>
          <p:cNvSpPr>
            <a:spLocks noGrp="1"/>
          </p:cNvSpPr>
          <p:nvPr>
            <p:ph type="ftr" sz="quarter" idx="11"/>
          </p:nvPr>
        </p:nvSpPr>
        <p:spPr/>
        <p:txBody>
          <a:bodyPr/>
          <a:lstStyle/>
          <a:p>
            <a:r>
              <a:rPr lang="en-US" smtClean="0"/>
              <a:t>CAM8302E  F2018 Week 9</a:t>
            </a:r>
            <a:endParaRPr lang="en-US"/>
          </a:p>
        </p:txBody>
      </p:sp>
      <p:sp>
        <p:nvSpPr>
          <p:cNvPr id="9" name="Slide Number Placeholder 8"/>
          <p:cNvSpPr>
            <a:spLocks noGrp="1"/>
          </p:cNvSpPr>
          <p:nvPr>
            <p:ph type="sldNum" sz="quarter" idx="12"/>
          </p:nvPr>
        </p:nvSpPr>
        <p:spPr/>
        <p:txBody>
          <a:bodyPr/>
          <a:lstStyle/>
          <a:p>
            <a:fld id="{4D6577E5-DC54-444B-A5E8-421A12BAAF2D}" type="slidenum">
              <a:rPr lang="en-US" smtClean="0"/>
              <a:t>‹#›</a:t>
            </a:fld>
            <a:endParaRPr lang="en-US"/>
          </a:p>
        </p:txBody>
      </p:sp>
    </p:spTree>
    <p:extLst>
      <p:ext uri="{BB962C8B-B14F-4D97-AF65-F5344CB8AC3E}">
        <p14:creationId xmlns:p14="http://schemas.microsoft.com/office/powerpoint/2010/main" val="638261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6FC59A-7146-441C-A385-A77346C8CF6E}" type="datetime1">
              <a:rPr lang="en-US" smtClean="0"/>
              <a:t>11/3/2018</a:t>
            </a:fld>
            <a:endParaRPr lang="en-US"/>
          </a:p>
        </p:txBody>
      </p:sp>
      <p:sp>
        <p:nvSpPr>
          <p:cNvPr id="4" name="Footer Placeholder 3"/>
          <p:cNvSpPr>
            <a:spLocks noGrp="1"/>
          </p:cNvSpPr>
          <p:nvPr>
            <p:ph type="ftr" sz="quarter" idx="11"/>
          </p:nvPr>
        </p:nvSpPr>
        <p:spPr/>
        <p:txBody>
          <a:bodyPr/>
          <a:lstStyle/>
          <a:p>
            <a:r>
              <a:rPr lang="en-US" smtClean="0"/>
              <a:t>CAM8302E  F2018 Week 9</a:t>
            </a:r>
            <a:endParaRPr lang="en-US"/>
          </a:p>
        </p:txBody>
      </p:sp>
      <p:sp>
        <p:nvSpPr>
          <p:cNvPr id="5" name="Slide Number Placeholder 4"/>
          <p:cNvSpPr>
            <a:spLocks noGrp="1"/>
          </p:cNvSpPr>
          <p:nvPr>
            <p:ph type="sldNum" sz="quarter" idx="12"/>
          </p:nvPr>
        </p:nvSpPr>
        <p:spPr/>
        <p:txBody>
          <a:bodyPr/>
          <a:lstStyle/>
          <a:p>
            <a:fld id="{4D6577E5-DC54-444B-A5E8-421A12BAAF2D}" type="slidenum">
              <a:rPr lang="en-US" smtClean="0"/>
              <a:t>‹#›</a:t>
            </a:fld>
            <a:endParaRPr lang="en-US"/>
          </a:p>
        </p:txBody>
      </p:sp>
    </p:spTree>
    <p:extLst>
      <p:ext uri="{BB962C8B-B14F-4D97-AF65-F5344CB8AC3E}">
        <p14:creationId xmlns:p14="http://schemas.microsoft.com/office/powerpoint/2010/main" val="2467073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ED31B3-A453-411B-BA68-9BC5E73895B5}" type="datetime1">
              <a:rPr lang="en-US" smtClean="0"/>
              <a:t>11/3/2018</a:t>
            </a:fld>
            <a:endParaRPr lang="en-US"/>
          </a:p>
        </p:txBody>
      </p:sp>
      <p:sp>
        <p:nvSpPr>
          <p:cNvPr id="3" name="Footer Placeholder 2"/>
          <p:cNvSpPr>
            <a:spLocks noGrp="1"/>
          </p:cNvSpPr>
          <p:nvPr>
            <p:ph type="ftr" sz="quarter" idx="11"/>
          </p:nvPr>
        </p:nvSpPr>
        <p:spPr/>
        <p:txBody>
          <a:bodyPr/>
          <a:lstStyle/>
          <a:p>
            <a:r>
              <a:rPr lang="en-US" smtClean="0"/>
              <a:t>CAM8302E  F2018 Week 9</a:t>
            </a:r>
            <a:endParaRPr lang="en-US"/>
          </a:p>
        </p:txBody>
      </p:sp>
      <p:sp>
        <p:nvSpPr>
          <p:cNvPr id="4" name="Slide Number Placeholder 3"/>
          <p:cNvSpPr>
            <a:spLocks noGrp="1"/>
          </p:cNvSpPr>
          <p:nvPr>
            <p:ph type="sldNum" sz="quarter" idx="12"/>
          </p:nvPr>
        </p:nvSpPr>
        <p:spPr/>
        <p:txBody>
          <a:bodyPr/>
          <a:lstStyle/>
          <a:p>
            <a:fld id="{4D6577E5-DC54-444B-A5E8-421A12BAAF2D}" type="slidenum">
              <a:rPr lang="en-US" smtClean="0"/>
              <a:t>‹#›</a:t>
            </a:fld>
            <a:endParaRPr lang="en-US"/>
          </a:p>
        </p:txBody>
      </p:sp>
    </p:spTree>
    <p:extLst>
      <p:ext uri="{BB962C8B-B14F-4D97-AF65-F5344CB8AC3E}">
        <p14:creationId xmlns:p14="http://schemas.microsoft.com/office/powerpoint/2010/main" val="2993815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F9EABA-A11D-43F7-92C8-5FDD0086B179}" type="datetime1">
              <a:rPr lang="en-US" smtClean="0"/>
              <a:t>11/3/2018</a:t>
            </a:fld>
            <a:endParaRPr lang="en-US"/>
          </a:p>
        </p:txBody>
      </p:sp>
      <p:sp>
        <p:nvSpPr>
          <p:cNvPr id="6" name="Footer Placeholder 5"/>
          <p:cNvSpPr>
            <a:spLocks noGrp="1"/>
          </p:cNvSpPr>
          <p:nvPr>
            <p:ph type="ftr" sz="quarter" idx="11"/>
          </p:nvPr>
        </p:nvSpPr>
        <p:spPr/>
        <p:txBody>
          <a:bodyPr/>
          <a:lstStyle/>
          <a:p>
            <a:r>
              <a:rPr lang="en-US" smtClean="0"/>
              <a:t>CAM8302E  F2018 Week 9</a:t>
            </a:r>
            <a:endParaRPr lang="en-US"/>
          </a:p>
        </p:txBody>
      </p:sp>
      <p:sp>
        <p:nvSpPr>
          <p:cNvPr id="7" name="Slide Number Placeholder 6"/>
          <p:cNvSpPr>
            <a:spLocks noGrp="1"/>
          </p:cNvSpPr>
          <p:nvPr>
            <p:ph type="sldNum" sz="quarter" idx="12"/>
          </p:nvPr>
        </p:nvSpPr>
        <p:spPr/>
        <p:txBody>
          <a:bodyPr/>
          <a:lstStyle/>
          <a:p>
            <a:fld id="{4D6577E5-DC54-444B-A5E8-421A12BAAF2D}" type="slidenum">
              <a:rPr lang="en-US" smtClean="0"/>
              <a:t>‹#›</a:t>
            </a:fld>
            <a:endParaRPr lang="en-US"/>
          </a:p>
        </p:txBody>
      </p:sp>
    </p:spTree>
    <p:extLst>
      <p:ext uri="{BB962C8B-B14F-4D97-AF65-F5344CB8AC3E}">
        <p14:creationId xmlns:p14="http://schemas.microsoft.com/office/powerpoint/2010/main" val="4005136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858B61-4F9E-4EFD-9E18-54A4E780B8B2}" type="datetime1">
              <a:rPr lang="en-US" smtClean="0"/>
              <a:t>11/3/2018</a:t>
            </a:fld>
            <a:endParaRPr lang="en-US"/>
          </a:p>
        </p:txBody>
      </p:sp>
      <p:sp>
        <p:nvSpPr>
          <p:cNvPr id="6" name="Footer Placeholder 5"/>
          <p:cNvSpPr>
            <a:spLocks noGrp="1"/>
          </p:cNvSpPr>
          <p:nvPr>
            <p:ph type="ftr" sz="quarter" idx="11"/>
          </p:nvPr>
        </p:nvSpPr>
        <p:spPr/>
        <p:txBody>
          <a:bodyPr/>
          <a:lstStyle/>
          <a:p>
            <a:r>
              <a:rPr lang="en-US" smtClean="0"/>
              <a:t>CAM8302E  F2018 Week 9</a:t>
            </a:r>
            <a:endParaRPr lang="en-US"/>
          </a:p>
        </p:txBody>
      </p:sp>
      <p:sp>
        <p:nvSpPr>
          <p:cNvPr id="7" name="Slide Number Placeholder 6"/>
          <p:cNvSpPr>
            <a:spLocks noGrp="1"/>
          </p:cNvSpPr>
          <p:nvPr>
            <p:ph type="sldNum" sz="quarter" idx="12"/>
          </p:nvPr>
        </p:nvSpPr>
        <p:spPr/>
        <p:txBody>
          <a:bodyPr/>
          <a:lstStyle/>
          <a:p>
            <a:fld id="{4D6577E5-DC54-444B-A5E8-421A12BAAF2D}" type="slidenum">
              <a:rPr lang="en-US" smtClean="0"/>
              <a:t>‹#›</a:t>
            </a:fld>
            <a:endParaRPr lang="en-US"/>
          </a:p>
        </p:txBody>
      </p:sp>
    </p:spTree>
    <p:extLst>
      <p:ext uri="{BB962C8B-B14F-4D97-AF65-F5344CB8AC3E}">
        <p14:creationId xmlns:p14="http://schemas.microsoft.com/office/powerpoint/2010/main" val="1269005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F3D94C-2E36-4C45-8C62-A3C20C8D3818}" type="datetime1">
              <a:rPr lang="en-US" smtClean="0"/>
              <a:t>11/3/2018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CAM8302E  F2018 Week 9</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6577E5-DC54-444B-A5E8-421A12BAAF2D}" type="slidenum">
              <a:rPr lang="en-US" smtClean="0"/>
              <a:t>‹#›</a:t>
            </a:fld>
            <a:endParaRPr lang="en-US"/>
          </a:p>
        </p:txBody>
      </p:sp>
    </p:spTree>
    <p:extLst>
      <p:ext uri="{BB962C8B-B14F-4D97-AF65-F5344CB8AC3E}">
        <p14:creationId xmlns:p14="http://schemas.microsoft.com/office/powerpoint/2010/main" val="930197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CB88EEA-209C-4598-B68F-AE8C8CE50CEF}" type="slidenum">
              <a:rPr lang="en-US" smtClean="0"/>
              <a:pPr/>
              <a:t>1</a:t>
            </a:fld>
            <a:endParaRPr lang="en-US"/>
          </a:p>
        </p:txBody>
      </p:sp>
      <p:sp>
        <p:nvSpPr>
          <p:cNvPr id="8" name="Footer Placeholder 7"/>
          <p:cNvSpPr>
            <a:spLocks noGrp="1"/>
          </p:cNvSpPr>
          <p:nvPr>
            <p:ph type="ftr" sz="quarter" idx="11"/>
          </p:nvPr>
        </p:nvSpPr>
        <p:spPr/>
        <p:txBody>
          <a:bodyPr/>
          <a:lstStyle/>
          <a:p>
            <a:r>
              <a:rPr lang="en-US" smtClean="0"/>
              <a:t>CAM8302E  F2018</a:t>
            </a:r>
            <a:endParaRPr lang="en-US"/>
          </a:p>
        </p:txBody>
      </p:sp>
      <p:sp>
        <p:nvSpPr>
          <p:cNvPr id="1028" name="WordArt 4"/>
          <p:cNvSpPr>
            <a:spLocks noChangeArrowheads="1" noChangeShapeType="1" noTextEdit="1"/>
          </p:cNvSpPr>
          <p:nvPr/>
        </p:nvSpPr>
        <p:spPr bwMode="auto">
          <a:xfrm>
            <a:off x="1064946" y="5349249"/>
            <a:ext cx="9025174" cy="535415"/>
          </a:xfrm>
          <a:prstGeom prst="rect">
            <a:avLst/>
          </a:prstGeom>
        </p:spPr>
        <p:txBody>
          <a:bodyPr wrap="none" fromWordArt="1">
            <a:prstTxWarp prst="textPlain">
              <a:avLst>
                <a:gd name="adj" fmla="val 50000"/>
              </a:avLst>
            </a:prstTxWarp>
          </a:bodyPr>
          <a:lstStyle/>
          <a:p>
            <a:pPr algn="ctr" rtl="0"/>
            <a:r>
              <a:rPr lang="en-US" sz="3600" kern="10" dirty="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CAM8302E     Fall </a:t>
            </a:r>
            <a:r>
              <a:rPr lang="en-US" sz="3600" kern="10" dirty="0" smtClean="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2018</a:t>
            </a:r>
            <a:endParaRPr lang="en-US" sz="3600" kern="10" dirty="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endParaRPr>
          </a:p>
        </p:txBody>
      </p:sp>
      <p:sp>
        <p:nvSpPr>
          <p:cNvPr id="14" name="Rectangle 13"/>
          <p:cNvSpPr/>
          <p:nvPr/>
        </p:nvSpPr>
        <p:spPr>
          <a:xfrm>
            <a:off x="931686" y="1662370"/>
            <a:ext cx="9879794" cy="3477875"/>
          </a:xfrm>
          <a:prstGeom prst="rect">
            <a:avLst/>
          </a:prstGeom>
          <a:noFill/>
        </p:spPr>
        <p:txBody>
          <a:bodyPr wrap="square" lIns="91440" tIns="45720" rIns="91440" bIns="45720">
            <a:spAutoFit/>
          </a:bodyPr>
          <a:lstStyle/>
          <a:p>
            <a:pPr algn="ctr"/>
            <a:r>
              <a:rPr lang="en-US" sz="4400" b="1" dirty="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rPr>
              <a:t>Week </a:t>
            </a:r>
            <a:r>
              <a:rPr lang="en-US" sz="4400" b="1" dirty="0" smtClean="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rPr>
              <a:t>9 Notes</a:t>
            </a:r>
            <a:r>
              <a:rPr lang="en-US" sz="4400" b="1" dirty="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rPr>
              <a:t>:</a:t>
            </a:r>
          </a:p>
          <a:p>
            <a:pPr algn="ctr"/>
            <a:endParaRPr lang="en-US" sz="4400" b="1" dirty="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endParaRPr>
          </a:p>
          <a:p>
            <a:pPr algn="ctr"/>
            <a:r>
              <a:rPr lang="en-US" sz="4400" b="1" dirty="0" smtClean="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rPr>
              <a:t>Review for Test 2 </a:t>
            </a:r>
            <a:r>
              <a:rPr lang="en-US" sz="4400" b="1" dirty="0" smtClean="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rPr>
              <a:t>Quadrature </a:t>
            </a:r>
            <a:r>
              <a:rPr lang="en-US" sz="4400" b="1" dirty="0" smtClean="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rPr>
              <a:t>encoding</a:t>
            </a:r>
            <a:endParaRPr lang="en-US" sz="4400" b="1" dirty="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endParaRPr>
          </a:p>
          <a:p>
            <a:pPr algn="ctr"/>
            <a:r>
              <a:rPr lang="en-US" sz="4400" b="1" dirty="0" smtClean="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rPr>
              <a:t>Geared DC Motors and Motor </a:t>
            </a:r>
            <a:r>
              <a:rPr lang="en-US" sz="4400" b="1" dirty="0" smtClean="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rPr>
              <a:t>Drivers&lt; Scope Displays</a:t>
            </a:r>
            <a:endParaRPr lang="en-US" sz="4400" b="1" dirty="0">
              <a:ln w="17780" cmpd="sng">
                <a:solidFill>
                  <a:srgbClr val="FFFFFF"/>
                </a:solidFill>
                <a:prstDash val="solid"/>
                <a:miter lim="800000"/>
              </a:ln>
              <a:solidFill>
                <a:srgbClr val="FF0000"/>
              </a:solidFill>
              <a:effectLst>
                <a:outerShdw blurRad="50800" algn="tl" rotWithShape="0">
                  <a:srgbClr val="000000"/>
                </a:outerShdw>
              </a:effectLs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731" y="271056"/>
            <a:ext cx="3684491" cy="1010404"/>
          </a:xfrm>
          <a:prstGeom prst="rect">
            <a:avLst/>
          </a:prstGeom>
        </p:spPr>
      </p:pic>
    </p:spTree>
    <p:extLst>
      <p:ext uri="{BB962C8B-B14F-4D97-AF65-F5344CB8AC3E}">
        <p14:creationId xmlns:p14="http://schemas.microsoft.com/office/powerpoint/2010/main" val="16684541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CAM8302E  F2018 Week 9</a:t>
            </a:r>
            <a:endParaRPr lang="en-US"/>
          </a:p>
        </p:txBody>
      </p:sp>
      <p:sp>
        <p:nvSpPr>
          <p:cNvPr id="6" name="Slide Number Placeholder 5"/>
          <p:cNvSpPr>
            <a:spLocks noGrp="1"/>
          </p:cNvSpPr>
          <p:nvPr>
            <p:ph type="sldNum" sz="quarter" idx="12"/>
          </p:nvPr>
        </p:nvSpPr>
        <p:spPr/>
        <p:txBody>
          <a:bodyPr/>
          <a:lstStyle/>
          <a:p>
            <a:fld id="{4D6577E5-DC54-444B-A5E8-421A12BAAF2D}" type="slidenum">
              <a:rPr lang="en-US" smtClean="0"/>
              <a:t>10</a:t>
            </a:fld>
            <a:endParaRPr lang="en-US"/>
          </a:p>
        </p:txBody>
      </p:sp>
      <p:sp>
        <p:nvSpPr>
          <p:cNvPr id="7" name="Rectangle 6"/>
          <p:cNvSpPr/>
          <p:nvPr/>
        </p:nvSpPr>
        <p:spPr>
          <a:xfrm>
            <a:off x="1062134" y="890990"/>
            <a:ext cx="10067731" cy="2862322"/>
          </a:xfrm>
          <a:prstGeom prst="rect">
            <a:avLst/>
          </a:prstGeom>
        </p:spPr>
        <p:txBody>
          <a:bodyPr wrap="square">
            <a:spAutoFit/>
          </a:bodyPr>
          <a:lstStyle/>
          <a:p>
            <a:r>
              <a:rPr lang="en-US" dirty="0" smtClean="0">
                <a:solidFill>
                  <a:srgbClr val="FF0000"/>
                </a:solidFill>
              </a:rPr>
              <a:t>The speed of the DC motor will be controlled using a PWM </a:t>
            </a:r>
            <a:r>
              <a:rPr lang="en-US" dirty="0" smtClean="0"/>
              <a:t>signal applied to pin 1 of the L293D motor controller.</a:t>
            </a:r>
          </a:p>
          <a:p>
            <a:endParaRPr lang="en-US" dirty="0"/>
          </a:p>
          <a:p>
            <a:r>
              <a:rPr lang="en-US" dirty="0" smtClean="0"/>
              <a:t>As the duty cycle of the PWM signal is increased the average DC motor voltage increases.</a:t>
            </a:r>
          </a:p>
          <a:p>
            <a:endParaRPr lang="en-US" dirty="0"/>
          </a:p>
          <a:p>
            <a:r>
              <a:rPr lang="en-US" dirty="0" smtClean="0"/>
              <a:t>At 0% PWM (logic low) the motor in the lab will stop turning and have a DC voltage of 0 volts across the motor terminals. The encoder frequency will equal 0 Hertz.</a:t>
            </a:r>
          </a:p>
          <a:p>
            <a:endParaRPr lang="en-US" dirty="0"/>
          </a:p>
          <a:p>
            <a:r>
              <a:rPr lang="en-US" dirty="0" smtClean="0"/>
              <a:t>At 100% PWM (logic high) the motor is rotating at the maximum speed and the encoder frequency will be at the maximum frequency (minimum period).</a:t>
            </a:r>
            <a:endParaRPr lang="en-US" dirty="0"/>
          </a:p>
        </p:txBody>
      </p:sp>
      <p:pic>
        <p:nvPicPr>
          <p:cNvPr id="8" name="Picture 7"/>
          <p:cNvPicPr>
            <a:picLocks noChangeAspect="1"/>
          </p:cNvPicPr>
          <p:nvPr/>
        </p:nvPicPr>
        <p:blipFill>
          <a:blip r:embed="rId2"/>
          <a:stretch>
            <a:fillRect/>
          </a:stretch>
        </p:blipFill>
        <p:spPr>
          <a:xfrm>
            <a:off x="501394" y="4067983"/>
            <a:ext cx="5474863" cy="2240203"/>
          </a:xfrm>
          <a:prstGeom prst="rect">
            <a:avLst/>
          </a:prstGeom>
        </p:spPr>
      </p:pic>
      <p:pic>
        <p:nvPicPr>
          <p:cNvPr id="9" name="Picture 8"/>
          <p:cNvPicPr>
            <a:picLocks noChangeAspect="1"/>
          </p:cNvPicPr>
          <p:nvPr/>
        </p:nvPicPr>
        <p:blipFill>
          <a:blip r:embed="rId3"/>
          <a:stretch>
            <a:fillRect/>
          </a:stretch>
        </p:blipFill>
        <p:spPr>
          <a:xfrm>
            <a:off x="6746996" y="4067983"/>
            <a:ext cx="4606804" cy="2142186"/>
          </a:xfrm>
          <a:prstGeom prst="rect">
            <a:avLst/>
          </a:prstGeom>
        </p:spPr>
      </p:pic>
    </p:spTree>
    <p:extLst>
      <p:ext uri="{BB962C8B-B14F-4D97-AF65-F5344CB8AC3E}">
        <p14:creationId xmlns:p14="http://schemas.microsoft.com/office/powerpoint/2010/main" val="30180410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2374" y="488950"/>
            <a:ext cx="10020300" cy="5867400"/>
          </a:xfrm>
          <a:prstGeom prst="rect">
            <a:avLst/>
          </a:prstGeom>
        </p:spPr>
      </p:pic>
      <p:sp>
        <p:nvSpPr>
          <p:cNvPr id="3" name="Footer Placeholder 2"/>
          <p:cNvSpPr>
            <a:spLocks noGrp="1"/>
          </p:cNvSpPr>
          <p:nvPr>
            <p:ph type="ftr" sz="quarter" idx="11"/>
          </p:nvPr>
        </p:nvSpPr>
        <p:spPr/>
        <p:txBody>
          <a:bodyPr/>
          <a:lstStyle/>
          <a:p>
            <a:r>
              <a:rPr lang="en-US" smtClean="0"/>
              <a:t>CAM8302E  F2018 Week 9</a:t>
            </a:r>
            <a:endParaRPr lang="en-US"/>
          </a:p>
        </p:txBody>
      </p:sp>
      <p:sp>
        <p:nvSpPr>
          <p:cNvPr id="4" name="Slide Number Placeholder 3"/>
          <p:cNvSpPr>
            <a:spLocks noGrp="1"/>
          </p:cNvSpPr>
          <p:nvPr>
            <p:ph type="sldNum" sz="quarter" idx="12"/>
          </p:nvPr>
        </p:nvSpPr>
        <p:spPr/>
        <p:txBody>
          <a:bodyPr/>
          <a:lstStyle/>
          <a:p>
            <a:fld id="{4D6577E5-DC54-444B-A5E8-421A12BAAF2D}" type="slidenum">
              <a:rPr lang="en-US" smtClean="0"/>
              <a:t>11</a:t>
            </a:fld>
            <a:endParaRPr lang="en-US"/>
          </a:p>
        </p:txBody>
      </p:sp>
      <p:sp>
        <p:nvSpPr>
          <p:cNvPr id="5" name="TextBox 4"/>
          <p:cNvSpPr txBox="1"/>
          <p:nvPr/>
        </p:nvSpPr>
        <p:spPr>
          <a:xfrm>
            <a:off x="6709273" y="136525"/>
            <a:ext cx="5177928" cy="1477328"/>
          </a:xfrm>
          <a:prstGeom prst="rect">
            <a:avLst/>
          </a:prstGeom>
          <a:noFill/>
          <a:ln w="19050">
            <a:solidFill>
              <a:srgbClr val="0070C0"/>
            </a:solidFill>
          </a:ln>
        </p:spPr>
        <p:txBody>
          <a:bodyPr wrap="square" rtlCol="0">
            <a:spAutoFit/>
          </a:bodyPr>
          <a:lstStyle/>
          <a:p>
            <a:r>
              <a:rPr lang="en-US" dirty="0" smtClean="0">
                <a:solidFill>
                  <a:srgbClr val="FF0000"/>
                </a:solidFill>
              </a:rPr>
              <a:t>Motor connections when measuring the voltage across the motor. Notice that channel 0 is not grounded, this is because the voltage on these two pins reverse when the motor direction is changed.  The myDAQ measures the difference in voltage.</a:t>
            </a:r>
            <a:endParaRPr lang="en-US" dirty="0">
              <a:solidFill>
                <a:srgbClr val="FF0000"/>
              </a:solidFill>
            </a:endParaRPr>
          </a:p>
        </p:txBody>
      </p:sp>
    </p:spTree>
    <p:extLst>
      <p:ext uri="{BB962C8B-B14F-4D97-AF65-F5344CB8AC3E}">
        <p14:creationId xmlns:p14="http://schemas.microsoft.com/office/powerpoint/2010/main" val="15572910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CAM8302E  F2018 Week 9</a:t>
            </a:r>
            <a:endParaRPr lang="en-US"/>
          </a:p>
        </p:txBody>
      </p:sp>
      <p:sp>
        <p:nvSpPr>
          <p:cNvPr id="4" name="Slide Number Placeholder 3"/>
          <p:cNvSpPr>
            <a:spLocks noGrp="1"/>
          </p:cNvSpPr>
          <p:nvPr>
            <p:ph type="sldNum" sz="quarter" idx="12"/>
          </p:nvPr>
        </p:nvSpPr>
        <p:spPr/>
        <p:txBody>
          <a:bodyPr/>
          <a:lstStyle/>
          <a:p>
            <a:fld id="{4D6577E5-DC54-444B-A5E8-421A12BAAF2D}" type="slidenum">
              <a:rPr lang="en-US" smtClean="0"/>
              <a:t>12</a:t>
            </a:fld>
            <a:endParaRPr lang="en-US"/>
          </a:p>
        </p:txBody>
      </p:sp>
      <p:pic>
        <p:nvPicPr>
          <p:cNvPr id="6" name="Picture 5"/>
          <p:cNvPicPr>
            <a:picLocks noChangeAspect="1"/>
          </p:cNvPicPr>
          <p:nvPr/>
        </p:nvPicPr>
        <p:blipFill>
          <a:blip r:embed="rId2"/>
          <a:stretch>
            <a:fillRect/>
          </a:stretch>
        </p:blipFill>
        <p:spPr>
          <a:xfrm>
            <a:off x="432871" y="359137"/>
            <a:ext cx="4495800" cy="3495675"/>
          </a:xfrm>
          <a:prstGeom prst="rect">
            <a:avLst/>
          </a:prstGeom>
        </p:spPr>
      </p:pic>
      <p:pic>
        <p:nvPicPr>
          <p:cNvPr id="7" name="Picture 6"/>
          <p:cNvPicPr>
            <a:picLocks noChangeAspect="1"/>
          </p:cNvPicPr>
          <p:nvPr/>
        </p:nvPicPr>
        <p:blipFill>
          <a:blip r:embed="rId3"/>
          <a:stretch>
            <a:fillRect/>
          </a:stretch>
        </p:blipFill>
        <p:spPr>
          <a:xfrm>
            <a:off x="5143656" y="2158965"/>
            <a:ext cx="2770242" cy="1363251"/>
          </a:xfrm>
          <a:prstGeom prst="rect">
            <a:avLst/>
          </a:prstGeom>
        </p:spPr>
      </p:pic>
      <p:pic>
        <p:nvPicPr>
          <p:cNvPr id="8" name="Picture 7"/>
          <p:cNvPicPr>
            <a:picLocks noChangeAspect="1"/>
          </p:cNvPicPr>
          <p:nvPr/>
        </p:nvPicPr>
        <p:blipFill>
          <a:blip r:embed="rId4"/>
          <a:stretch>
            <a:fillRect/>
          </a:stretch>
        </p:blipFill>
        <p:spPr>
          <a:xfrm>
            <a:off x="608854" y="3908805"/>
            <a:ext cx="2733675" cy="2266950"/>
          </a:xfrm>
          <a:prstGeom prst="rect">
            <a:avLst/>
          </a:prstGeom>
        </p:spPr>
      </p:pic>
      <p:sp>
        <p:nvSpPr>
          <p:cNvPr id="9" name="TextBox 8"/>
          <p:cNvSpPr txBox="1"/>
          <p:nvPr/>
        </p:nvSpPr>
        <p:spPr>
          <a:xfrm>
            <a:off x="4928671" y="4032174"/>
            <a:ext cx="5970454" cy="2031325"/>
          </a:xfrm>
          <a:prstGeom prst="rect">
            <a:avLst/>
          </a:prstGeom>
          <a:noFill/>
        </p:spPr>
        <p:txBody>
          <a:bodyPr wrap="square" rtlCol="0">
            <a:spAutoFit/>
          </a:bodyPr>
          <a:lstStyle/>
          <a:p>
            <a:r>
              <a:rPr lang="en-US" dirty="0" smtClean="0"/>
              <a:t>Part C: of lab 6 is used to control the average DC voltage to the motor using PWM.  In this example the PWM is 40%. The PWM signal is at a frequency of 100 Hertz.</a:t>
            </a:r>
          </a:p>
          <a:p>
            <a:endParaRPr lang="en-US" dirty="0"/>
          </a:p>
          <a:p>
            <a:r>
              <a:rPr lang="en-US" dirty="0" smtClean="0"/>
              <a:t>When this part of the lab is running the DIO3 pin on the myDAQ produces the PWM using the counter/timer. The DIO3 signal will connect to the EN pin on the motor controller.</a:t>
            </a:r>
            <a:endParaRPr lang="en-US" dirty="0"/>
          </a:p>
        </p:txBody>
      </p:sp>
      <p:sp>
        <p:nvSpPr>
          <p:cNvPr id="10" name="TextBox 9"/>
          <p:cNvSpPr txBox="1"/>
          <p:nvPr/>
        </p:nvSpPr>
        <p:spPr>
          <a:xfrm>
            <a:off x="5363947" y="484473"/>
            <a:ext cx="4935557" cy="830997"/>
          </a:xfrm>
          <a:prstGeom prst="rect">
            <a:avLst/>
          </a:prstGeom>
          <a:noFill/>
        </p:spPr>
        <p:txBody>
          <a:bodyPr wrap="square" rtlCol="0">
            <a:spAutoFit/>
          </a:bodyPr>
          <a:lstStyle/>
          <a:p>
            <a:r>
              <a:rPr lang="en-US" sz="2400" dirty="0" smtClean="0">
                <a:solidFill>
                  <a:srgbClr val="FF0000"/>
                </a:solidFill>
              </a:rPr>
              <a:t>PWM control of the DC motor speed</a:t>
            </a:r>
          </a:p>
          <a:p>
            <a:r>
              <a:rPr lang="en-US" sz="2400" dirty="0" smtClean="0">
                <a:solidFill>
                  <a:srgbClr val="FF0000"/>
                </a:solidFill>
              </a:rPr>
              <a:t>Lab 6 Part C.</a:t>
            </a:r>
            <a:endParaRPr lang="en-US" sz="2400" dirty="0">
              <a:solidFill>
                <a:srgbClr val="FF0000"/>
              </a:solidFill>
            </a:endParaRPr>
          </a:p>
        </p:txBody>
      </p:sp>
      <p:pic>
        <p:nvPicPr>
          <p:cNvPr id="12" name="Picture 11"/>
          <p:cNvPicPr>
            <a:picLocks noChangeAspect="1"/>
          </p:cNvPicPr>
          <p:nvPr/>
        </p:nvPicPr>
        <p:blipFill>
          <a:blip r:embed="rId5"/>
          <a:stretch>
            <a:fillRect/>
          </a:stretch>
        </p:blipFill>
        <p:spPr>
          <a:xfrm>
            <a:off x="7831725" y="1428358"/>
            <a:ext cx="3905667" cy="2093858"/>
          </a:xfrm>
          <a:prstGeom prst="rect">
            <a:avLst/>
          </a:prstGeom>
        </p:spPr>
      </p:pic>
    </p:spTree>
    <p:extLst>
      <p:ext uri="{BB962C8B-B14F-4D97-AF65-F5344CB8AC3E}">
        <p14:creationId xmlns:p14="http://schemas.microsoft.com/office/powerpoint/2010/main" val="12750400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453147" y="235619"/>
            <a:ext cx="4080656" cy="4492334"/>
          </a:xfrm>
          <a:prstGeom prst="rect">
            <a:avLst/>
          </a:prstGeom>
        </p:spPr>
      </p:pic>
      <p:sp>
        <p:nvSpPr>
          <p:cNvPr id="2" name="TextBox 1"/>
          <p:cNvSpPr txBox="1"/>
          <p:nvPr/>
        </p:nvSpPr>
        <p:spPr>
          <a:xfrm>
            <a:off x="6869497" y="676294"/>
            <a:ext cx="5033318" cy="1477328"/>
          </a:xfrm>
          <a:prstGeom prst="rect">
            <a:avLst/>
          </a:prstGeom>
          <a:noFill/>
        </p:spPr>
        <p:txBody>
          <a:bodyPr wrap="square" rtlCol="0">
            <a:spAutoFit/>
          </a:bodyPr>
          <a:lstStyle/>
          <a:p>
            <a:endParaRPr lang="en-US" dirty="0" smtClean="0"/>
          </a:p>
          <a:p>
            <a:endParaRPr lang="en-US" dirty="0"/>
          </a:p>
          <a:p>
            <a:r>
              <a:rPr lang="en-US" dirty="0" smtClean="0"/>
              <a:t>When the Data input is high and the clock goes through a rising edge the Q output </a:t>
            </a:r>
            <a:r>
              <a:rPr lang="en-US" dirty="0" smtClean="0"/>
              <a:t>will </a:t>
            </a:r>
            <a:r>
              <a:rPr lang="en-US" dirty="0" smtClean="0"/>
              <a:t>go high and the not Q </a:t>
            </a:r>
            <a:r>
              <a:rPr lang="en-US" dirty="0" smtClean="0"/>
              <a:t>or /Q </a:t>
            </a:r>
            <a:r>
              <a:rPr lang="en-US" dirty="0" smtClean="0"/>
              <a:t>output will go low.</a:t>
            </a:r>
            <a:endParaRPr lang="en-US" dirty="0"/>
          </a:p>
        </p:txBody>
      </p:sp>
      <p:pic>
        <p:nvPicPr>
          <p:cNvPr id="5" name="Picture 4"/>
          <p:cNvPicPr/>
          <p:nvPr/>
        </p:nvPicPr>
        <p:blipFill>
          <a:blip r:embed="rId3"/>
          <a:stretch>
            <a:fillRect/>
          </a:stretch>
        </p:blipFill>
        <p:spPr>
          <a:xfrm>
            <a:off x="7037514" y="2635233"/>
            <a:ext cx="4697285" cy="3721117"/>
          </a:xfrm>
          <a:prstGeom prst="rect">
            <a:avLst/>
          </a:prstGeom>
        </p:spPr>
      </p:pic>
      <p:sp>
        <p:nvSpPr>
          <p:cNvPr id="6" name="Footer Placeholder 5"/>
          <p:cNvSpPr>
            <a:spLocks noGrp="1"/>
          </p:cNvSpPr>
          <p:nvPr>
            <p:ph type="ftr" sz="quarter" idx="11"/>
          </p:nvPr>
        </p:nvSpPr>
        <p:spPr/>
        <p:txBody>
          <a:bodyPr/>
          <a:lstStyle/>
          <a:p>
            <a:r>
              <a:rPr lang="en-US" smtClean="0"/>
              <a:t>CAM8302E  F2018 Week 9</a:t>
            </a:r>
            <a:endParaRPr lang="en-US"/>
          </a:p>
        </p:txBody>
      </p:sp>
      <p:sp>
        <p:nvSpPr>
          <p:cNvPr id="7" name="Slide Number Placeholder 6"/>
          <p:cNvSpPr>
            <a:spLocks noGrp="1"/>
          </p:cNvSpPr>
          <p:nvPr>
            <p:ph type="sldNum" sz="quarter" idx="12"/>
          </p:nvPr>
        </p:nvSpPr>
        <p:spPr/>
        <p:txBody>
          <a:bodyPr/>
          <a:lstStyle/>
          <a:p>
            <a:fld id="{4D6577E5-DC54-444B-A5E8-421A12BAAF2D}" type="slidenum">
              <a:rPr lang="en-US" smtClean="0"/>
              <a:t>13</a:t>
            </a:fld>
            <a:endParaRPr lang="en-US"/>
          </a:p>
        </p:txBody>
      </p:sp>
      <p:sp>
        <p:nvSpPr>
          <p:cNvPr id="8" name="TextBox 7"/>
          <p:cNvSpPr txBox="1"/>
          <p:nvPr/>
        </p:nvSpPr>
        <p:spPr>
          <a:xfrm>
            <a:off x="5522676" y="313866"/>
            <a:ext cx="4744995" cy="523220"/>
          </a:xfrm>
          <a:prstGeom prst="rect">
            <a:avLst/>
          </a:prstGeom>
          <a:noFill/>
        </p:spPr>
        <p:txBody>
          <a:bodyPr wrap="square" rtlCol="0">
            <a:spAutoFit/>
          </a:bodyPr>
          <a:lstStyle/>
          <a:p>
            <a:r>
              <a:rPr lang="en-US" sz="2800" dirty="0" smtClean="0">
                <a:solidFill>
                  <a:srgbClr val="FF0000"/>
                </a:solidFill>
              </a:rPr>
              <a:t>74HC74A D-type flip-flop</a:t>
            </a:r>
            <a:endParaRPr lang="en-US" sz="2800" dirty="0">
              <a:solidFill>
                <a:srgbClr val="FF0000"/>
              </a:solidFill>
            </a:endParaRPr>
          </a:p>
        </p:txBody>
      </p:sp>
      <p:pic>
        <p:nvPicPr>
          <p:cNvPr id="4" name="Picture 3"/>
          <p:cNvPicPr>
            <a:picLocks noChangeAspect="1"/>
          </p:cNvPicPr>
          <p:nvPr/>
        </p:nvPicPr>
        <p:blipFill>
          <a:blip r:embed="rId4"/>
          <a:stretch>
            <a:fillRect/>
          </a:stretch>
        </p:blipFill>
        <p:spPr>
          <a:xfrm>
            <a:off x="453147" y="4819798"/>
            <a:ext cx="6166415" cy="1536552"/>
          </a:xfrm>
          <a:prstGeom prst="rect">
            <a:avLst/>
          </a:prstGeom>
        </p:spPr>
      </p:pic>
    </p:spTree>
    <p:extLst>
      <p:ext uri="{BB962C8B-B14F-4D97-AF65-F5344CB8AC3E}">
        <p14:creationId xmlns:p14="http://schemas.microsoft.com/office/powerpoint/2010/main" val="16379814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1675120" y="261628"/>
            <a:ext cx="8931419" cy="830997"/>
          </a:xfrm>
          <a:prstGeom prst="rect">
            <a:avLst/>
          </a:prstGeom>
          <a:noFill/>
        </p:spPr>
        <p:txBody>
          <a:bodyPr wrap="none" lIns="91440" tIns="45720" rIns="91440" bIns="45720">
            <a:spAutoFit/>
          </a:bodyPr>
          <a:lstStyle/>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Direction Detection Using Encoder</a:t>
            </a:r>
          </a:p>
        </p:txBody>
      </p:sp>
      <p:sp>
        <p:nvSpPr>
          <p:cNvPr id="6" name="Footer Placeholder 5"/>
          <p:cNvSpPr>
            <a:spLocks noGrp="1"/>
          </p:cNvSpPr>
          <p:nvPr>
            <p:ph type="ftr" sz="quarter" idx="11"/>
          </p:nvPr>
        </p:nvSpPr>
        <p:spPr/>
        <p:txBody>
          <a:bodyPr/>
          <a:lstStyle/>
          <a:p>
            <a:r>
              <a:rPr lang="en-US" smtClean="0"/>
              <a:t>CAM8302E  F2018 Week 9</a:t>
            </a:r>
            <a:endParaRPr lang="en-US"/>
          </a:p>
        </p:txBody>
      </p:sp>
      <p:sp>
        <p:nvSpPr>
          <p:cNvPr id="8" name="Slide Number Placeholder 7"/>
          <p:cNvSpPr>
            <a:spLocks noGrp="1"/>
          </p:cNvSpPr>
          <p:nvPr>
            <p:ph type="sldNum" sz="quarter" idx="12"/>
          </p:nvPr>
        </p:nvSpPr>
        <p:spPr/>
        <p:txBody>
          <a:bodyPr/>
          <a:lstStyle/>
          <a:p>
            <a:fld id="{ACB88EEA-209C-4598-B68F-AE8C8CE50CEF}" type="slidenum">
              <a:rPr lang="en-US" smtClean="0"/>
              <a:pPr/>
              <a:t>14</a:t>
            </a:fld>
            <a:endParaRPr lang="en-US"/>
          </a:p>
        </p:txBody>
      </p:sp>
      <p:pic>
        <p:nvPicPr>
          <p:cNvPr id="4" name="Picture 3"/>
          <p:cNvPicPr>
            <a:picLocks noChangeAspect="1"/>
          </p:cNvPicPr>
          <p:nvPr/>
        </p:nvPicPr>
        <p:blipFill>
          <a:blip r:embed="rId2"/>
          <a:stretch>
            <a:fillRect/>
          </a:stretch>
        </p:blipFill>
        <p:spPr>
          <a:xfrm>
            <a:off x="412060" y="1239916"/>
            <a:ext cx="5619950" cy="3828196"/>
          </a:xfrm>
          <a:prstGeom prst="rect">
            <a:avLst/>
          </a:prstGeom>
        </p:spPr>
      </p:pic>
      <p:sp>
        <p:nvSpPr>
          <p:cNvPr id="7" name="TextBox 6"/>
          <p:cNvSpPr txBox="1"/>
          <p:nvPr/>
        </p:nvSpPr>
        <p:spPr>
          <a:xfrm>
            <a:off x="3100410" y="2044588"/>
            <a:ext cx="1152150" cy="369332"/>
          </a:xfrm>
          <a:prstGeom prst="rect">
            <a:avLst/>
          </a:prstGeom>
          <a:noFill/>
        </p:spPr>
        <p:txBody>
          <a:bodyPr wrap="square" rtlCol="0">
            <a:spAutoFit/>
          </a:bodyPr>
          <a:lstStyle/>
          <a:p>
            <a:r>
              <a:rPr lang="en-US" b="1" dirty="0" smtClean="0">
                <a:solidFill>
                  <a:srgbClr val="FF0000"/>
                </a:solidFill>
              </a:rPr>
              <a:t>74HC74</a:t>
            </a:r>
            <a:endParaRPr lang="en-US" b="1" dirty="0">
              <a:solidFill>
                <a:srgbClr val="FF0000"/>
              </a:solidFill>
            </a:endParaRPr>
          </a:p>
        </p:txBody>
      </p:sp>
      <p:cxnSp>
        <p:nvCxnSpPr>
          <p:cNvPr id="9" name="Straight Arrow Connector 8"/>
          <p:cNvCxnSpPr/>
          <p:nvPr/>
        </p:nvCxnSpPr>
        <p:spPr>
          <a:xfrm flipV="1">
            <a:off x="3100410" y="2616346"/>
            <a:ext cx="0" cy="340863"/>
          </a:xfrm>
          <a:prstGeom prst="straightConnector1">
            <a:avLst/>
          </a:prstGeom>
          <a:ln w="19050">
            <a:headEnd type="non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642044" y="1259758"/>
            <a:ext cx="5914416" cy="1569660"/>
          </a:xfrm>
          <a:prstGeom prst="rect">
            <a:avLst/>
          </a:prstGeom>
          <a:noFill/>
        </p:spPr>
        <p:txBody>
          <a:bodyPr wrap="square" rtlCol="0">
            <a:spAutoFit/>
          </a:bodyPr>
          <a:lstStyle/>
          <a:p>
            <a:r>
              <a:rPr lang="en-US" sz="1200" b="1" dirty="0" smtClean="0">
                <a:latin typeface="Cambria" panose="02040503050406030204" pitchFamily="18" charset="0"/>
              </a:rPr>
              <a:t>A  74HC74 IC is used to decode direction and produce a logic low or high output on </a:t>
            </a:r>
            <a:r>
              <a:rPr lang="en-US" sz="1200" b="1" dirty="0" smtClean="0">
                <a:latin typeface="Cambria" panose="02040503050406030204" pitchFamily="18" charset="0"/>
              </a:rPr>
              <a:t>Q </a:t>
            </a:r>
            <a:r>
              <a:rPr lang="en-US" sz="1200" b="1" dirty="0" smtClean="0">
                <a:latin typeface="Cambria" panose="02040503050406030204" pitchFamily="18" charset="0"/>
              </a:rPr>
              <a:t>to provide direction information to other parts of the control circuit.</a:t>
            </a:r>
          </a:p>
          <a:p>
            <a:endParaRPr lang="en-US" sz="1200" b="1" dirty="0">
              <a:latin typeface="Cambria" panose="02040503050406030204" pitchFamily="18" charset="0"/>
            </a:endParaRPr>
          </a:p>
          <a:p>
            <a:r>
              <a:rPr lang="en-US" sz="1200" b="1" dirty="0" smtClean="0">
                <a:latin typeface="Cambria" panose="02040503050406030204" pitchFamily="18" charset="0"/>
              </a:rPr>
              <a:t>Pin 1 and 4 are tied to a high level to override the clear an set signals.</a:t>
            </a:r>
          </a:p>
          <a:p>
            <a:endParaRPr lang="en-US" sz="1200" b="1" dirty="0" smtClean="0">
              <a:latin typeface="Cambria" panose="02040503050406030204" pitchFamily="18" charset="0"/>
            </a:endParaRPr>
          </a:p>
          <a:p>
            <a:r>
              <a:rPr lang="en-US" sz="1200" b="1" dirty="0" smtClean="0">
                <a:latin typeface="Cambria" panose="02040503050406030204" pitchFamily="18" charset="0"/>
              </a:rPr>
              <a:t>As a positive going edge occurs on pin 3 (the clock) the signal at pin 2 will be </a:t>
            </a:r>
            <a:r>
              <a:rPr lang="en-US" sz="1200" b="1" dirty="0" smtClean="0">
                <a:latin typeface="Cambria" panose="02040503050406030204" pitchFamily="18" charset="0"/>
              </a:rPr>
              <a:t>latched </a:t>
            </a:r>
            <a:r>
              <a:rPr lang="en-US" sz="1200" b="1" dirty="0" smtClean="0">
                <a:latin typeface="Cambria" panose="02040503050406030204" pitchFamily="18" charset="0"/>
              </a:rPr>
              <a:t>to the output Q1.</a:t>
            </a:r>
            <a:endParaRPr lang="en-US" sz="1200" b="1" dirty="0">
              <a:latin typeface="Cambria" panose="02040503050406030204" pitchFamily="18" charset="0"/>
            </a:endParaRPr>
          </a:p>
          <a:p>
            <a:endParaRPr lang="en-US" sz="1200" b="1" dirty="0" smtClean="0">
              <a:latin typeface="Cambria" panose="02040503050406030204" pitchFamily="18" charset="0"/>
            </a:endParaRPr>
          </a:p>
        </p:txBody>
      </p:sp>
      <p:sp>
        <p:nvSpPr>
          <p:cNvPr id="19" name="TextBox 18"/>
          <p:cNvSpPr txBox="1"/>
          <p:nvPr/>
        </p:nvSpPr>
        <p:spPr>
          <a:xfrm>
            <a:off x="5935600" y="5507055"/>
            <a:ext cx="1231454" cy="261610"/>
          </a:xfrm>
          <a:prstGeom prst="rect">
            <a:avLst/>
          </a:prstGeom>
          <a:noFill/>
        </p:spPr>
        <p:txBody>
          <a:bodyPr wrap="square" rtlCol="0">
            <a:spAutoFit/>
          </a:bodyPr>
          <a:lstStyle/>
          <a:p>
            <a:r>
              <a:rPr lang="en-US" sz="1100" dirty="0" smtClean="0"/>
              <a:t>Q Output Low </a:t>
            </a:r>
            <a:endParaRPr lang="en-US" sz="1100" dirty="0"/>
          </a:p>
        </p:txBody>
      </p:sp>
      <p:sp>
        <p:nvSpPr>
          <p:cNvPr id="20" name="TextBox 19"/>
          <p:cNvSpPr txBox="1"/>
          <p:nvPr/>
        </p:nvSpPr>
        <p:spPr>
          <a:xfrm>
            <a:off x="8795354" y="5530534"/>
            <a:ext cx="1231454" cy="261610"/>
          </a:xfrm>
          <a:prstGeom prst="rect">
            <a:avLst/>
          </a:prstGeom>
          <a:noFill/>
        </p:spPr>
        <p:txBody>
          <a:bodyPr wrap="square" rtlCol="0">
            <a:spAutoFit/>
          </a:bodyPr>
          <a:lstStyle/>
          <a:p>
            <a:r>
              <a:rPr lang="en-US" sz="1100" dirty="0" smtClean="0"/>
              <a:t>Q Output High</a:t>
            </a:r>
            <a:endParaRPr lang="en-US" sz="1100" dirty="0"/>
          </a:p>
        </p:txBody>
      </p:sp>
      <p:pic>
        <p:nvPicPr>
          <p:cNvPr id="16" name="Picture 15"/>
          <p:cNvPicPr>
            <a:picLocks noChangeAspect="1"/>
          </p:cNvPicPr>
          <p:nvPr/>
        </p:nvPicPr>
        <p:blipFill>
          <a:blip r:embed="rId3"/>
          <a:stretch>
            <a:fillRect/>
          </a:stretch>
        </p:blipFill>
        <p:spPr>
          <a:xfrm>
            <a:off x="7167054" y="5397332"/>
            <a:ext cx="828675" cy="457200"/>
          </a:xfrm>
          <a:prstGeom prst="rect">
            <a:avLst/>
          </a:prstGeom>
        </p:spPr>
      </p:pic>
      <p:pic>
        <p:nvPicPr>
          <p:cNvPr id="21" name="Picture 20"/>
          <p:cNvPicPr>
            <a:picLocks noChangeAspect="1"/>
          </p:cNvPicPr>
          <p:nvPr/>
        </p:nvPicPr>
        <p:blipFill>
          <a:blip r:embed="rId4"/>
          <a:stretch>
            <a:fillRect/>
          </a:stretch>
        </p:blipFill>
        <p:spPr>
          <a:xfrm>
            <a:off x="9847525" y="5480329"/>
            <a:ext cx="809625" cy="428625"/>
          </a:xfrm>
          <a:prstGeom prst="rect">
            <a:avLst/>
          </a:prstGeom>
        </p:spPr>
      </p:pic>
      <p:pic>
        <p:nvPicPr>
          <p:cNvPr id="22" name="Picture 21"/>
          <p:cNvPicPr>
            <a:picLocks noChangeAspect="1"/>
          </p:cNvPicPr>
          <p:nvPr/>
        </p:nvPicPr>
        <p:blipFill>
          <a:blip r:embed="rId5"/>
          <a:stretch>
            <a:fillRect/>
          </a:stretch>
        </p:blipFill>
        <p:spPr>
          <a:xfrm>
            <a:off x="10805546" y="5428247"/>
            <a:ext cx="357722" cy="524969"/>
          </a:xfrm>
          <a:prstGeom prst="rect">
            <a:avLst/>
          </a:prstGeom>
        </p:spPr>
      </p:pic>
      <p:pic>
        <p:nvPicPr>
          <p:cNvPr id="23" name="Picture 22"/>
          <p:cNvPicPr>
            <a:picLocks noChangeAspect="1"/>
          </p:cNvPicPr>
          <p:nvPr/>
        </p:nvPicPr>
        <p:blipFill>
          <a:blip r:embed="rId6"/>
          <a:stretch>
            <a:fillRect/>
          </a:stretch>
        </p:blipFill>
        <p:spPr>
          <a:xfrm>
            <a:off x="8055249" y="5385624"/>
            <a:ext cx="320747" cy="647663"/>
          </a:xfrm>
          <a:prstGeom prst="rect">
            <a:avLst/>
          </a:prstGeom>
        </p:spPr>
      </p:pic>
      <p:pic>
        <p:nvPicPr>
          <p:cNvPr id="24" name="Picture 23"/>
          <p:cNvPicPr>
            <a:picLocks noChangeAspect="1"/>
          </p:cNvPicPr>
          <p:nvPr/>
        </p:nvPicPr>
        <p:blipFill>
          <a:blip r:embed="rId7"/>
          <a:stretch>
            <a:fillRect/>
          </a:stretch>
        </p:blipFill>
        <p:spPr>
          <a:xfrm>
            <a:off x="8949126" y="3326923"/>
            <a:ext cx="2606424" cy="1964585"/>
          </a:xfrm>
          <a:prstGeom prst="rect">
            <a:avLst/>
          </a:prstGeom>
        </p:spPr>
      </p:pic>
      <p:sp>
        <p:nvSpPr>
          <p:cNvPr id="17" name="TextBox 16"/>
          <p:cNvSpPr txBox="1"/>
          <p:nvPr/>
        </p:nvSpPr>
        <p:spPr>
          <a:xfrm>
            <a:off x="9137226" y="3601262"/>
            <a:ext cx="1231454" cy="261610"/>
          </a:xfrm>
          <a:prstGeom prst="rect">
            <a:avLst/>
          </a:prstGeom>
          <a:noFill/>
        </p:spPr>
        <p:txBody>
          <a:bodyPr wrap="square" rtlCol="0">
            <a:spAutoFit/>
          </a:bodyPr>
          <a:lstStyle/>
          <a:p>
            <a:r>
              <a:rPr lang="en-US" sz="1100" dirty="0" smtClean="0"/>
              <a:t>CH0 to clock</a:t>
            </a:r>
            <a:endParaRPr lang="en-US" sz="1100" dirty="0"/>
          </a:p>
        </p:txBody>
      </p:sp>
      <p:sp>
        <p:nvSpPr>
          <p:cNvPr id="18" name="TextBox 17"/>
          <p:cNvSpPr txBox="1"/>
          <p:nvPr/>
        </p:nvSpPr>
        <p:spPr>
          <a:xfrm>
            <a:off x="9020884" y="4360377"/>
            <a:ext cx="1231454" cy="261610"/>
          </a:xfrm>
          <a:prstGeom prst="rect">
            <a:avLst/>
          </a:prstGeom>
          <a:noFill/>
        </p:spPr>
        <p:txBody>
          <a:bodyPr wrap="square" rtlCol="0">
            <a:spAutoFit/>
          </a:bodyPr>
          <a:lstStyle/>
          <a:p>
            <a:r>
              <a:rPr lang="en-US" sz="1100" dirty="0" smtClean="0"/>
              <a:t>CH1 to data</a:t>
            </a:r>
            <a:endParaRPr lang="en-US" sz="1100" dirty="0"/>
          </a:p>
        </p:txBody>
      </p:sp>
      <p:sp>
        <p:nvSpPr>
          <p:cNvPr id="26" name="TextBox 25"/>
          <p:cNvSpPr txBox="1"/>
          <p:nvPr/>
        </p:nvSpPr>
        <p:spPr>
          <a:xfrm>
            <a:off x="9542038" y="2951155"/>
            <a:ext cx="1231454" cy="307777"/>
          </a:xfrm>
          <a:prstGeom prst="rect">
            <a:avLst/>
          </a:prstGeom>
          <a:noFill/>
        </p:spPr>
        <p:txBody>
          <a:bodyPr wrap="square" rtlCol="0">
            <a:spAutoFit/>
          </a:bodyPr>
          <a:lstStyle/>
          <a:p>
            <a:r>
              <a:rPr lang="en-US" sz="1400" dirty="0" smtClean="0">
                <a:solidFill>
                  <a:srgbClr val="FF0000"/>
                </a:solidFill>
              </a:rPr>
              <a:t>Clockwise</a:t>
            </a:r>
            <a:endParaRPr lang="en-US" sz="1400" dirty="0">
              <a:solidFill>
                <a:srgbClr val="FF0000"/>
              </a:solidFill>
            </a:endParaRPr>
          </a:p>
        </p:txBody>
      </p:sp>
      <p:sp>
        <p:nvSpPr>
          <p:cNvPr id="27" name="TextBox 26"/>
          <p:cNvSpPr txBox="1"/>
          <p:nvPr/>
        </p:nvSpPr>
        <p:spPr>
          <a:xfrm>
            <a:off x="6426060" y="2975546"/>
            <a:ext cx="1949936" cy="307777"/>
          </a:xfrm>
          <a:prstGeom prst="rect">
            <a:avLst/>
          </a:prstGeom>
          <a:noFill/>
        </p:spPr>
        <p:txBody>
          <a:bodyPr wrap="square" rtlCol="0">
            <a:spAutoFit/>
          </a:bodyPr>
          <a:lstStyle/>
          <a:p>
            <a:r>
              <a:rPr lang="en-US" sz="1400" dirty="0" smtClean="0">
                <a:solidFill>
                  <a:srgbClr val="FF0000"/>
                </a:solidFill>
              </a:rPr>
              <a:t>Counter Clockwise</a:t>
            </a:r>
            <a:endParaRPr lang="en-US" sz="1400" dirty="0">
              <a:solidFill>
                <a:srgbClr val="FF0000"/>
              </a:solidFill>
            </a:endParaRPr>
          </a:p>
        </p:txBody>
      </p:sp>
      <p:pic>
        <p:nvPicPr>
          <p:cNvPr id="25" name="Picture 24"/>
          <p:cNvPicPr>
            <a:picLocks noChangeAspect="1"/>
          </p:cNvPicPr>
          <p:nvPr/>
        </p:nvPicPr>
        <p:blipFill>
          <a:blip r:embed="rId8"/>
          <a:stretch>
            <a:fillRect/>
          </a:stretch>
        </p:blipFill>
        <p:spPr>
          <a:xfrm>
            <a:off x="6032010" y="3300337"/>
            <a:ext cx="2687018" cy="2022425"/>
          </a:xfrm>
          <a:prstGeom prst="rect">
            <a:avLst/>
          </a:prstGeom>
        </p:spPr>
      </p:pic>
      <p:sp>
        <p:nvSpPr>
          <p:cNvPr id="29" name="TextBox 28"/>
          <p:cNvSpPr txBox="1"/>
          <p:nvPr/>
        </p:nvSpPr>
        <p:spPr>
          <a:xfrm>
            <a:off x="6245370" y="3509786"/>
            <a:ext cx="1231454" cy="261610"/>
          </a:xfrm>
          <a:prstGeom prst="rect">
            <a:avLst/>
          </a:prstGeom>
          <a:noFill/>
        </p:spPr>
        <p:txBody>
          <a:bodyPr wrap="square" rtlCol="0">
            <a:spAutoFit/>
          </a:bodyPr>
          <a:lstStyle/>
          <a:p>
            <a:r>
              <a:rPr lang="en-US" sz="1100" dirty="0" smtClean="0"/>
              <a:t>CH0 to clock</a:t>
            </a:r>
            <a:endParaRPr lang="en-US" sz="1100" dirty="0"/>
          </a:p>
        </p:txBody>
      </p:sp>
      <p:sp>
        <p:nvSpPr>
          <p:cNvPr id="30" name="TextBox 29"/>
          <p:cNvSpPr txBox="1"/>
          <p:nvPr/>
        </p:nvSpPr>
        <p:spPr>
          <a:xfrm>
            <a:off x="6202003" y="4416274"/>
            <a:ext cx="1231454" cy="261610"/>
          </a:xfrm>
          <a:prstGeom prst="rect">
            <a:avLst/>
          </a:prstGeom>
          <a:noFill/>
        </p:spPr>
        <p:txBody>
          <a:bodyPr wrap="square" rtlCol="0">
            <a:spAutoFit/>
          </a:bodyPr>
          <a:lstStyle/>
          <a:p>
            <a:r>
              <a:rPr lang="en-US" sz="1100" dirty="0" smtClean="0"/>
              <a:t>CH1 to data</a:t>
            </a:r>
            <a:endParaRPr lang="en-US" sz="1100" dirty="0"/>
          </a:p>
        </p:txBody>
      </p:sp>
    </p:spTree>
    <p:extLst>
      <p:ext uri="{BB962C8B-B14F-4D97-AF65-F5344CB8AC3E}">
        <p14:creationId xmlns:p14="http://schemas.microsoft.com/office/powerpoint/2010/main" val="3440131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CAM8302E  F2018 Week 9</a:t>
            </a:r>
            <a:endParaRPr lang="en-US"/>
          </a:p>
        </p:txBody>
      </p:sp>
      <p:sp>
        <p:nvSpPr>
          <p:cNvPr id="3" name="Slide Number Placeholder 2"/>
          <p:cNvSpPr>
            <a:spLocks noGrp="1"/>
          </p:cNvSpPr>
          <p:nvPr>
            <p:ph type="sldNum" sz="quarter" idx="12"/>
          </p:nvPr>
        </p:nvSpPr>
        <p:spPr/>
        <p:txBody>
          <a:bodyPr/>
          <a:lstStyle/>
          <a:p>
            <a:fld id="{ACB88EEA-209C-4598-B68F-AE8C8CE50CEF}" type="slidenum">
              <a:rPr lang="en-US" smtClean="0"/>
              <a:pPr/>
              <a:t>15</a:t>
            </a:fld>
            <a:endParaRPr lang="en-US"/>
          </a:p>
        </p:txBody>
      </p:sp>
      <p:pic>
        <p:nvPicPr>
          <p:cNvPr id="5" name="Picture 4"/>
          <p:cNvPicPr>
            <a:picLocks noChangeAspect="1"/>
          </p:cNvPicPr>
          <p:nvPr/>
        </p:nvPicPr>
        <p:blipFill>
          <a:blip r:embed="rId2"/>
          <a:stretch>
            <a:fillRect/>
          </a:stretch>
        </p:blipFill>
        <p:spPr>
          <a:xfrm>
            <a:off x="608911" y="3291298"/>
            <a:ext cx="7544489" cy="2760212"/>
          </a:xfrm>
          <a:prstGeom prst="rect">
            <a:avLst/>
          </a:prstGeom>
        </p:spPr>
      </p:pic>
      <p:pic>
        <p:nvPicPr>
          <p:cNvPr id="10" name="Picture 9"/>
          <p:cNvPicPr>
            <a:picLocks noChangeAspect="1"/>
          </p:cNvPicPr>
          <p:nvPr/>
        </p:nvPicPr>
        <p:blipFill>
          <a:blip r:embed="rId3"/>
          <a:stretch>
            <a:fillRect/>
          </a:stretch>
        </p:blipFill>
        <p:spPr>
          <a:xfrm>
            <a:off x="8610600" y="3291298"/>
            <a:ext cx="2409825" cy="2657475"/>
          </a:xfrm>
          <a:prstGeom prst="rect">
            <a:avLst/>
          </a:prstGeom>
        </p:spPr>
      </p:pic>
      <p:sp>
        <p:nvSpPr>
          <p:cNvPr id="12" name="TextBox 11"/>
          <p:cNvSpPr txBox="1"/>
          <p:nvPr/>
        </p:nvSpPr>
        <p:spPr>
          <a:xfrm>
            <a:off x="509391" y="401135"/>
            <a:ext cx="10511034" cy="2585323"/>
          </a:xfrm>
          <a:prstGeom prst="rect">
            <a:avLst/>
          </a:prstGeom>
          <a:noFill/>
        </p:spPr>
        <p:txBody>
          <a:bodyPr wrap="square" rtlCol="0">
            <a:spAutoFit/>
          </a:bodyPr>
          <a:lstStyle/>
          <a:p>
            <a:r>
              <a:rPr lang="en-US" dirty="0" smtClean="0">
                <a:solidFill>
                  <a:srgbClr val="FF0000"/>
                </a:solidFill>
              </a:rPr>
              <a:t>In this screen capture of Lab 6 Part D:</a:t>
            </a:r>
          </a:p>
          <a:p>
            <a:endParaRPr lang="en-US" dirty="0"/>
          </a:p>
          <a:p>
            <a:r>
              <a:rPr lang="en-US" dirty="0" smtClean="0"/>
              <a:t>The motor is turning clockwise, the supply voltage is 10 VDC.</a:t>
            </a:r>
          </a:p>
          <a:p>
            <a:r>
              <a:rPr lang="en-US" dirty="0" smtClean="0"/>
              <a:t>The voltage across the motor terminals is at 8.3 volts.</a:t>
            </a:r>
          </a:p>
          <a:p>
            <a:r>
              <a:rPr lang="en-US" dirty="0" smtClean="0"/>
              <a:t>The encoder frequency equals 159 Hz or at a period of 6.3 ms.</a:t>
            </a:r>
          </a:p>
          <a:p>
            <a:r>
              <a:rPr lang="en-US" dirty="0" smtClean="0"/>
              <a:t>The REV/SEC of the DC motor equals 159 Hz/3 (3 pulses/REV) = 53 Hz</a:t>
            </a:r>
          </a:p>
          <a:p>
            <a:r>
              <a:rPr lang="en-US" dirty="0" smtClean="0"/>
              <a:t>The motor RPM = DC motor freq. x 60 sec/min.  = 3180 RPM.</a:t>
            </a:r>
          </a:p>
          <a:p>
            <a:r>
              <a:rPr lang="en-US" dirty="0" smtClean="0"/>
              <a:t>The output shaft RPM = 3180 RPM/30 gear ratio = 106 RPM</a:t>
            </a:r>
          </a:p>
          <a:p>
            <a:r>
              <a:rPr lang="en-US" dirty="0" smtClean="0"/>
              <a:t>106 RPM/60 = 1.8 REV/SEC   or 560 ms per revolution. </a:t>
            </a:r>
            <a:endParaRPr lang="en-US" dirty="0"/>
          </a:p>
        </p:txBody>
      </p:sp>
      <p:pic>
        <p:nvPicPr>
          <p:cNvPr id="13" name="Picture 12"/>
          <p:cNvPicPr/>
          <p:nvPr/>
        </p:nvPicPr>
        <p:blipFill>
          <a:blip r:embed="rId4"/>
          <a:stretch>
            <a:fillRect/>
          </a:stretch>
        </p:blipFill>
        <p:spPr>
          <a:xfrm>
            <a:off x="8610599" y="151537"/>
            <a:ext cx="2409825" cy="2476050"/>
          </a:xfrm>
          <a:prstGeom prst="rect">
            <a:avLst/>
          </a:prstGeom>
        </p:spPr>
      </p:pic>
    </p:spTree>
    <p:extLst>
      <p:ext uri="{BB962C8B-B14F-4D97-AF65-F5344CB8AC3E}">
        <p14:creationId xmlns:p14="http://schemas.microsoft.com/office/powerpoint/2010/main" val="15697081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CAM8302E  F2018 Week 9</a:t>
            </a:r>
            <a:endParaRPr lang="en-US"/>
          </a:p>
        </p:txBody>
      </p:sp>
      <p:sp>
        <p:nvSpPr>
          <p:cNvPr id="3" name="Slide Number Placeholder 2"/>
          <p:cNvSpPr>
            <a:spLocks noGrp="1"/>
          </p:cNvSpPr>
          <p:nvPr>
            <p:ph type="sldNum" sz="quarter" idx="12"/>
          </p:nvPr>
        </p:nvSpPr>
        <p:spPr/>
        <p:txBody>
          <a:bodyPr/>
          <a:lstStyle/>
          <a:p>
            <a:fld id="{ACB88EEA-209C-4598-B68F-AE8C8CE50CEF}" type="slidenum">
              <a:rPr lang="en-US" smtClean="0"/>
              <a:pPr/>
              <a:t>16</a:t>
            </a:fld>
            <a:endParaRPr lang="en-US"/>
          </a:p>
        </p:txBody>
      </p:sp>
      <p:pic>
        <p:nvPicPr>
          <p:cNvPr id="8" name="Picture 7"/>
          <p:cNvPicPr>
            <a:picLocks noChangeAspect="1"/>
          </p:cNvPicPr>
          <p:nvPr/>
        </p:nvPicPr>
        <p:blipFill>
          <a:blip r:embed="rId2"/>
          <a:stretch>
            <a:fillRect/>
          </a:stretch>
        </p:blipFill>
        <p:spPr>
          <a:xfrm>
            <a:off x="521064" y="3232590"/>
            <a:ext cx="7657822" cy="2716518"/>
          </a:xfrm>
          <a:prstGeom prst="rect">
            <a:avLst/>
          </a:prstGeom>
        </p:spPr>
      </p:pic>
      <p:pic>
        <p:nvPicPr>
          <p:cNvPr id="11" name="Picture 10"/>
          <p:cNvPicPr>
            <a:picLocks noChangeAspect="1"/>
          </p:cNvPicPr>
          <p:nvPr/>
        </p:nvPicPr>
        <p:blipFill>
          <a:blip r:embed="rId3"/>
          <a:stretch>
            <a:fillRect/>
          </a:stretch>
        </p:blipFill>
        <p:spPr>
          <a:xfrm>
            <a:off x="8943975" y="3186858"/>
            <a:ext cx="2438400" cy="2762250"/>
          </a:xfrm>
          <a:prstGeom prst="rect">
            <a:avLst/>
          </a:prstGeom>
        </p:spPr>
      </p:pic>
      <p:sp>
        <p:nvSpPr>
          <p:cNvPr id="9" name="TextBox 8"/>
          <p:cNvSpPr txBox="1"/>
          <p:nvPr/>
        </p:nvSpPr>
        <p:spPr>
          <a:xfrm>
            <a:off x="521064" y="443646"/>
            <a:ext cx="10511034" cy="2585323"/>
          </a:xfrm>
          <a:prstGeom prst="rect">
            <a:avLst/>
          </a:prstGeom>
          <a:noFill/>
        </p:spPr>
        <p:txBody>
          <a:bodyPr wrap="square" rtlCol="0">
            <a:spAutoFit/>
          </a:bodyPr>
          <a:lstStyle/>
          <a:p>
            <a:r>
              <a:rPr lang="en-US" dirty="0" smtClean="0">
                <a:solidFill>
                  <a:srgbClr val="FF0000"/>
                </a:solidFill>
              </a:rPr>
              <a:t>In this screen capture of Lab 6 Part D:</a:t>
            </a:r>
          </a:p>
          <a:p>
            <a:endParaRPr lang="en-US" dirty="0"/>
          </a:p>
          <a:p>
            <a:r>
              <a:rPr lang="en-US" dirty="0" smtClean="0"/>
              <a:t>The motor is turning counter clockwise, the supply voltage is 7.8 VDC.</a:t>
            </a:r>
          </a:p>
          <a:p>
            <a:r>
              <a:rPr lang="en-US" dirty="0" smtClean="0"/>
              <a:t>The voltage across the motor terminals is at -6.25 volts.</a:t>
            </a:r>
          </a:p>
          <a:p>
            <a:r>
              <a:rPr lang="en-US" dirty="0" smtClean="0"/>
              <a:t>The encoder frequency equals 114 Hz or at a period of 8.8 ms.</a:t>
            </a:r>
          </a:p>
          <a:p>
            <a:r>
              <a:rPr lang="en-US" dirty="0" smtClean="0"/>
              <a:t>The REV/SEC of the DC motor equals 114 Hz/3 (3 pulses/REV) = 38 Hz</a:t>
            </a:r>
          </a:p>
          <a:p>
            <a:r>
              <a:rPr lang="en-US" dirty="0" smtClean="0"/>
              <a:t>The motor RPM = DC motor freq. x 60 sec/min.  = 2280 RPM.</a:t>
            </a:r>
          </a:p>
          <a:p>
            <a:r>
              <a:rPr lang="en-US" dirty="0" smtClean="0"/>
              <a:t>The output shaft RPM = 2280 RPM/30 gear ratio = 76 RPM</a:t>
            </a:r>
          </a:p>
          <a:p>
            <a:r>
              <a:rPr lang="en-US" dirty="0" smtClean="0"/>
              <a:t>76 RPM/60 = 1.3 REV/SEC   or 770 ms per revolution. </a:t>
            </a:r>
            <a:endParaRPr lang="en-US" dirty="0"/>
          </a:p>
        </p:txBody>
      </p:sp>
      <p:pic>
        <p:nvPicPr>
          <p:cNvPr id="12" name="Picture 11"/>
          <p:cNvPicPr/>
          <p:nvPr/>
        </p:nvPicPr>
        <p:blipFill>
          <a:blip r:embed="rId4"/>
          <a:stretch>
            <a:fillRect/>
          </a:stretch>
        </p:blipFill>
        <p:spPr>
          <a:xfrm>
            <a:off x="8777287" y="303566"/>
            <a:ext cx="2409825" cy="2476050"/>
          </a:xfrm>
          <a:prstGeom prst="rect">
            <a:avLst/>
          </a:prstGeom>
        </p:spPr>
      </p:pic>
    </p:spTree>
    <p:extLst>
      <p:ext uri="{BB962C8B-B14F-4D97-AF65-F5344CB8AC3E}">
        <p14:creationId xmlns:p14="http://schemas.microsoft.com/office/powerpoint/2010/main" val="19327711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CAM8302E  F2018 Week 9</a:t>
            </a:r>
            <a:endParaRPr lang="en-US"/>
          </a:p>
        </p:txBody>
      </p:sp>
      <p:sp>
        <p:nvSpPr>
          <p:cNvPr id="3" name="Slide Number Placeholder 2"/>
          <p:cNvSpPr>
            <a:spLocks noGrp="1"/>
          </p:cNvSpPr>
          <p:nvPr>
            <p:ph type="sldNum" sz="quarter" idx="12"/>
          </p:nvPr>
        </p:nvSpPr>
        <p:spPr/>
        <p:txBody>
          <a:bodyPr/>
          <a:lstStyle/>
          <a:p>
            <a:fld id="{ACB88EEA-209C-4598-B68F-AE8C8CE50CEF}" type="slidenum">
              <a:rPr lang="en-US" smtClean="0"/>
              <a:pPr/>
              <a:t>17</a:t>
            </a:fld>
            <a:endParaRPr lang="en-US"/>
          </a:p>
        </p:txBody>
      </p:sp>
      <p:pic>
        <p:nvPicPr>
          <p:cNvPr id="4" name="Picture 3"/>
          <p:cNvPicPr>
            <a:picLocks noChangeAspect="1"/>
          </p:cNvPicPr>
          <p:nvPr/>
        </p:nvPicPr>
        <p:blipFill>
          <a:blip r:embed="rId2"/>
          <a:stretch>
            <a:fillRect/>
          </a:stretch>
        </p:blipFill>
        <p:spPr>
          <a:xfrm>
            <a:off x="280088" y="1268804"/>
            <a:ext cx="11186984" cy="5087546"/>
          </a:xfrm>
          <a:prstGeom prst="rect">
            <a:avLst/>
          </a:prstGeom>
        </p:spPr>
      </p:pic>
      <p:sp>
        <p:nvSpPr>
          <p:cNvPr id="5" name="TextBox 4"/>
          <p:cNvSpPr txBox="1"/>
          <p:nvPr/>
        </p:nvSpPr>
        <p:spPr>
          <a:xfrm>
            <a:off x="280088" y="345474"/>
            <a:ext cx="10766854" cy="923330"/>
          </a:xfrm>
          <a:prstGeom prst="rect">
            <a:avLst/>
          </a:prstGeom>
          <a:noFill/>
        </p:spPr>
        <p:txBody>
          <a:bodyPr wrap="square" rtlCol="0">
            <a:spAutoFit/>
          </a:bodyPr>
          <a:lstStyle/>
          <a:p>
            <a:r>
              <a:rPr lang="en-US" dirty="0" smtClean="0">
                <a:solidFill>
                  <a:srgbClr val="FF0000"/>
                </a:solidFill>
              </a:rPr>
              <a:t>A flat sequence structure </a:t>
            </a:r>
            <a:r>
              <a:rPr lang="en-US" dirty="0" smtClean="0"/>
              <a:t>controls the sequence of execution of a LabVIEW program. In this example the left box is executed for 0.5 seconds, the second box executes until the user presses </a:t>
            </a:r>
            <a:r>
              <a:rPr lang="en-US" dirty="0" smtClean="0"/>
              <a:t>stop button on the front panel. </a:t>
            </a:r>
            <a:r>
              <a:rPr lang="en-US" dirty="0" smtClean="0"/>
              <a:t>The box on the right is executed </a:t>
            </a:r>
            <a:r>
              <a:rPr lang="en-US" dirty="0" smtClean="0"/>
              <a:t>after the </a:t>
            </a:r>
            <a:r>
              <a:rPr lang="en-US" dirty="0"/>
              <a:t>f</a:t>
            </a:r>
            <a:r>
              <a:rPr lang="en-US" dirty="0" smtClean="0"/>
              <a:t>ront panel stop button is pressed causing the motor to stop.</a:t>
            </a:r>
            <a:endParaRPr lang="en-US" dirty="0"/>
          </a:p>
        </p:txBody>
      </p:sp>
      <p:sp>
        <p:nvSpPr>
          <p:cNvPr id="6" name="TextBox 5"/>
          <p:cNvSpPr txBox="1"/>
          <p:nvPr/>
        </p:nvSpPr>
        <p:spPr>
          <a:xfrm>
            <a:off x="440675" y="1828800"/>
            <a:ext cx="947450" cy="646331"/>
          </a:xfrm>
          <a:prstGeom prst="rect">
            <a:avLst/>
          </a:prstGeom>
          <a:noFill/>
        </p:spPr>
        <p:txBody>
          <a:bodyPr wrap="square" rtlCol="0">
            <a:spAutoFit/>
          </a:bodyPr>
          <a:lstStyle/>
          <a:p>
            <a:r>
              <a:rPr lang="en-US" dirty="0" smtClean="0">
                <a:solidFill>
                  <a:srgbClr val="FF0000"/>
                </a:solidFill>
              </a:rPr>
              <a:t>Lab 6</a:t>
            </a:r>
          </a:p>
          <a:p>
            <a:r>
              <a:rPr lang="en-US" dirty="0" smtClean="0">
                <a:solidFill>
                  <a:srgbClr val="FF0000"/>
                </a:solidFill>
              </a:rPr>
              <a:t>Part D</a:t>
            </a:r>
            <a:endParaRPr lang="en-US" dirty="0">
              <a:solidFill>
                <a:srgbClr val="FF0000"/>
              </a:solidFill>
            </a:endParaRPr>
          </a:p>
        </p:txBody>
      </p:sp>
    </p:spTree>
    <p:extLst>
      <p:ext uri="{BB962C8B-B14F-4D97-AF65-F5344CB8AC3E}">
        <p14:creationId xmlns:p14="http://schemas.microsoft.com/office/powerpoint/2010/main" val="17087108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Footer Placeholder 4"/>
          <p:cNvSpPr>
            <a:spLocks noGrp="1"/>
          </p:cNvSpPr>
          <p:nvPr>
            <p:ph type="ftr" sz="quarter" idx="11"/>
          </p:nvPr>
        </p:nvSpPr>
        <p:spPr>
          <a:noFill/>
        </p:spPr>
        <p:txBody>
          <a:bodyPr/>
          <a:lstStyle/>
          <a:p>
            <a:r>
              <a:rPr lang="en-US" smtClean="0"/>
              <a:t>CAM8302E  F2018</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18</a:t>
            </a:fld>
            <a:endParaRPr lang="en-US"/>
          </a:p>
        </p:txBody>
      </p:sp>
      <p:sp>
        <p:nvSpPr>
          <p:cNvPr id="8" name="Rectangle 7"/>
          <p:cNvSpPr/>
          <p:nvPr/>
        </p:nvSpPr>
        <p:spPr>
          <a:xfrm>
            <a:off x="783475" y="181227"/>
            <a:ext cx="10442713" cy="769441"/>
          </a:xfrm>
          <a:prstGeom prst="rect">
            <a:avLst/>
          </a:prstGeom>
          <a:noFill/>
        </p:spPr>
        <p:txBody>
          <a:bodyPr wrap="square" lIns="91440" tIns="45720" rIns="91440" bIns="45720">
            <a:spAutoFit/>
          </a:bodyPr>
          <a:lstStyle/>
          <a:p>
            <a:pPr algn="ctr"/>
            <a:r>
              <a:rPr lang="en-US" sz="4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LabVIEW  Block Diagram  Lab </a:t>
            </a:r>
            <a:r>
              <a:rPr lang="en-US" sz="4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6 Part D</a:t>
            </a:r>
            <a:endParaRPr lang="en-US" sz="4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2" name="Picture 1"/>
          <p:cNvPicPr>
            <a:picLocks noChangeAspect="1"/>
          </p:cNvPicPr>
          <p:nvPr/>
        </p:nvPicPr>
        <p:blipFill>
          <a:blip r:embed="rId2"/>
          <a:stretch>
            <a:fillRect/>
          </a:stretch>
        </p:blipFill>
        <p:spPr>
          <a:xfrm>
            <a:off x="650817" y="1190162"/>
            <a:ext cx="7412165" cy="4610373"/>
          </a:xfrm>
          <a:prstGeom prst="rect">
            <a:avLst/>
          </a:prstGeom>
        </p:spPr>
      </p:pic>
      <p:sp>
        <p:nvSpPr>
          <p:cNvPr id="3" name="TextBox 2"/>
          <p:cNvSpPr txBox="1"/>
          <p:nvPr/>
        </p:nvSpPr>
        <p:spPr>
          <a:xfrm>
            <a:off x="361019" y="1274730"/>
            <a:ext cx="2074414" cy="307777"/>
          </a:xfrm>
          <a:prstGeom prst="rect">
            <a:avLst/>
          </a:prstGeom>
          <a:noFill/>
        </p:spPr>
        <p:txBody>
          <a:bodyPr wrap="none" rtlCol="0">
            <a:spAutoFit/>
          </a:bodyPr>
          <a:lstStyle/>
          <a:p>
            <a:r>
              <a:rPr lang="en-US" sz="1400" dirty="0">
                <a:solidFill>
                  <a:srgbClr val="FF0000"/>
                </a:solidFill>
              </a:rPr>
              <a:t>Encoder 3 pulses/rotation</a:t>
            </a:r>
          </a:p>
        </p:txBody>
      </p:sp>
      <p:sp>
        <p:nvSpPr>
          <p:cNvPr id="9" name="TextBox 8"/>
          <p:cNvSpPr txBox="1"/>
          <p:nvPr/>
        </p:nvSpPr>
        <p:spPr>
          <a:xfrm>
            <a:off x="1090715" y="3041360"/>
            <a:ext cx="1308371" cy="307777"/>
          </a:xfrm>
          <a:prstGeom prst="rect">
            <a:avLst/>
          </a:prstGeom>
          <a:noFill/>
        </p:spPr>
        <p:txBody>
          <a:bodyPr wrap="none" rtlCol="0">
            <a:spAutoFit/>
          </a:bodyPr>
          <a:lstStyle/>
          <a:p>
            <a:r>
              <a:rPr lang="en-US" sz="1400" dirty="0">
                <a:solidFill>
                  <a:srgbClr val="FF0000"/>
                </a:solidFill>
              </a:rPr>
              <a:t>Change to RPM</a:t>
            </a:r>
          </a:p>
        </p:txBody>
      </p:sp>
      <p:sp>
        <p:nvSpPr>
          <p:cNvPr id="10" name="TextBox 9"/>
          <p:cNvSpPr txBox="1"/>
          <p:nvPr/>
        </p:nvSpPr>
        <p:spPr>
          <a:xfrm>
            <a:off x="3600863" y="3107171"/>
            <a:ext cx="957250" cy="307777"/>
          </a:xfrm>
          <a:prstGeom prst="rect">
            <a:avLst/>
          </a:prstGeom>
          <a:noFill/>
        </p:spPr>
        <p:txBody>
          <a:bodyPr wrap="none" rtlCol="0">
            <a:spAutoFit/>
          </a:bodyPr>
          <a:lstStyle/>
          <a:p>
            <a:r>
              <a:rPr lang="en-US" sz="1400" dirty="0">
                <a:solidFill>
                  <a:srgbClr val="FF0000"/>
                </a:solidFill>
              </a:rPr>
              <a:t>Gear Ratio</a:t>
            </a:r>
          </a:p>
        </p:txBody>
      </p:sp>
      <p:sp>
        <p:nvSpPr>
          <p:cNvPr id="11" name="TextBox 10"/>
          <p:cNvSpPr txBox="1"/>
          <p:nvPr/>
        </p:nvSpPr>
        <p:spPr>
          <a:xfrm>
            <a:off x="6377857" y="3443463"/>
            <a:ext cx="2264979" cy="738664"/>
          </a:xfrm>
          <a:prstGeom prst="rect">
            <a:avLst/>
          </a:prstGeom>
          <a:noFill/>
        </p:spPr>
        <p:txBody>
          <a:bodyPr wrap="none" rtlCol="0">
            <a:spAutoFit/>
          </a:bodyPr>
          <a:lstStyle/>
          <a:p>
            <a:r>
              <a:rPr lang="en-US" sz="1400" dirty="0">
                <a:solidFill>
                  <a:srgbClr val="FF0000"/>
                </a:solidFill>
              </a:rPr>
              <a:t>Read Direction from 74HC74</a:t>
            </a:r>
          </a:p>
          <a:p>
            <a:r>
              <a:rPr lang="en-US" sz="1400" dirty="0">
                <a:solidFill>
                  <a:srgbClr val="FF0000"/>
                </a:solidFill>
              </a:rPr>
              <a:t>If true CW</a:t>
            </a:r>
          </a:p>
          <a:p>
            <a:r>
              <a:rPr lang="en-US" sz="1400" dirty="0">
                <a:solidFill>
                  <a:srgbClr val="FF0000"/>
                </a:solidFill>
              </a:rPr>
              <a:t>If false CCW</a:t>
            </a:r>
          </a:p>
        </p:txBody>
      </p:sp>
      <p:sp>
        <p:nvSpPr>
          <p:cNvPr id="12" name="TextBox 11"/>
          <p:cNvSpPr txBox="1"/>
          <p:nvPr/>
        </p:nvSpPr>
        <p:spPr>
          <a:xfrm>
            <a:off x="6044960" y="1402590"/>
            <a:ext cx="623889" cy="307777"/>
          </a:xfrm>
          <a:prstGeom prst="rect">
            <a:avLst/>
          </a:prstGeom>
          <a:noFill/>
        </p:spPr>
        <p:txBody>
          <a:bodyPr wrap="none" rtlCol="0">
            <a:spAutoFit/>
          </a:bodyPr>
          <a:lstStyle/>
          <a:p>
            <a:r>
              <a:rPr lang="en-US" sz="1400" dirty="0">
                <a:solidFill>
                  <a:srgbClr val="FF0000"/>
                </a:solidFill>
              </a:rPr>
              <a:t>Select</a:t>
            </a:r>
          </a:p>
        </p:txBody>
      </p:sp>
      <p:sp>
        <p:nvSpPr>
          <p:cNvPr id="4" name="TextBox 3"/>
          <p:cNvSpPr txBox="1"/>
          <p:nvPr/>
        </p:nvSpPr>
        <p:spPr>
          <a:xfrm>
            <a:off x="1594056" y="4270319"/>
            <a:ext cx="301686" cy="369332"/>
          </a:xfrm>
          <a:prstGeom prst="rect">
            <a:avLst/>
          </a:prstGeom>
          <a:noFill/>
          <a:ln w="28575">
            <a:solidFill>
              <a:srgbClr val="FF0000"/>
            </a:solidFill>
          </a:ln>
        </p:spPr>
        <p:txBody>
          <a:bodyPr wrap="none" rtlCol="0">
            <a:spAutoFit/>
          </a:bodyPr>
          <a:lstStyle/>
          <a:p>
            <a:r>
              <a:rPr lang="en-US" dirty="0"/>
              <a:t>1</a:t>
            </a:r>
          </a:p>
        </p:txBody>
      </p:sp>
      <p:sp>
        <p:nvSpPr>
          <p:cNvPr id="13" name="TextBox 12"/>
          <p:cNvSpPr txBox="1"/>
          <p:nvPr/>
        </p:nvSpPr>
        <p:spPr>
          <a:xfrm>
            <a:off x="633850" y="891393"/>
            <a:ext cx="301686" cy="369332"/>
          </a:xfrm>
          <a:prstGeom prst="rect">
            <a:avLst/>
          </a:prstGeom>
          <a:noFill/>
          <a:ln w="28575">
            <a:solidFill>
              <a:srgbClr val="FF0000"/>
            </a:solidFill>
          </a:ln>
        </p:spPr>
        <p:txBody>
          <a:bodyPr wrap="none" rtlCol="0">
            <a:spAutoFit/>
          </a:bodyPr>
          <a:lstStyle/>
          <a:p>
            <a:r>
              <a:rPr lang="en-US" dirty="0"/>
              <a:t>2</a:t>
            </a:r>
          </a:p>
        </p:txBody>
      </p:sp>
      <p:sp>
        <p:nvSpPr>
          <p:cNvPr id="14" name="TextBox 13"/>
          <p:cNvSpPr txBox="1"/>
          <p:nvPr/>
        </p:nvSpPr>
        <p:spPr>
          <a:xfrm>
            <a:off x="1449895" y="2196612"/>
            <a:ext cx="301686" cy="369332"/>
          </a:xfrm>
          <a:prstGeom prst="rect">
            <a:avLst/>
          </a:prstGeom>
          <a:noFill/>
          <a:ln w="28575">
            <a:solidFill>
              <a:srgbClr val="FF0000"/>
            </a:solidFill>
          </a:ln>
        </p:spPr>
        <p:txBody>
          <a:bodyPr wrap="none" rtlCol="0">
            <a:spAutoFit/>
          </a:bodyPr>
          <a:lstStyle/>
          <a:p>
            <a:r>
              <a:rPr lang="en-US" dirty="0"/>
              <a:t>3</a:t>
            </a:r>
          </a:p>
        </p:txBody>
      </p:sp>
      <p:sp>
        <p:nvSpPr>
          <p:cNvPr id="15" name="TextBox 14"/>
          <p:cNvSpPr txBox="1"/>
          <p:nvPr/>
        </p:nvSpPr>
        <p:spPr>
          <a:xfrm>
            <a:off x="3928645" y="3349136"/>
            <a:ext cx="301686" cy="369332"/>
          </a:xfrm>
          <a:prstGeom prst="rect">
            <a:avLst/>
          </a:prstGeom>
          <a:noFill/>
          <a:ln w="28575">
            <a:solidFill>
              <a:srgbClr val="FF0000"/>
            </a:solidFill>
          </a:ln>
        </p:spPr>
        <p:txBody>
          <a:bodyPr wrap="none" rtlCol="0">
            <a:spAutoFit/>
          </a:bodyPr>
          <a:lstStyle/>
          <a:p>
            <a:r>
              <a:rPr lang="en-US" dirty="0"/>
              <a:t>4</a:t>
            </a:r>
          </a:p>
        </p:txBody>
      </p:sp>
      <p:sp>
        <p:nvSpPr>
          <p:cNvPr id="16" name="TextBox 15"/>
          <p:cNvSpPr txBox="1"/>
          <p:nvPr/>
        </p:nvSpPr>
        <p:spPr>
          <a:xfrm>
            <a:off x="6371008" y="984004"/>
            <a:ext cx="301686" cy="369332"/>
          </a:xfrm>
          <a:prstGeom prst="rect">
            <a:avLst/>
          </a:prstGeom>
          <a:noFill/>
          <a:ln w="28575">
            <a:solidFill>
              <a:srgbClr val="FF0000"/>
            </a:solidFill>
          </a:ln>
        </p:spPr>
        <p:txBody>
          <a:bodyPr wrap="none" rtlCol="0">
            <a:spAutoFit/>
          </a:bodyPr>
          <a:lstStyle/>
          <a:p>
            <a:r>
              <a:rPr lang="en-US" dirty="0"/>
              <a:t>6</a:t>
            </a:r>
          </a:p>
        </p:txBody>
      </p:sp>
      <p:sp>
        <p:nvSpPr>
          <p:cNvPr id="18" name="TextBox 17"/>
          <p:cNvSpPr txBox="1"/>
          <p:nvPr/>
        </p:nvSpPr>
        <p:spPr>
          <a:xfrm>
            <a:off x="1449895" y="4691920"/>
            <a:ext cx="1352550" cy="307777"/>
          </a:xfrm>
          <a:prstGeom prst="rect">
            <a:avLst/>
          </a:prstGeom>
          <a:noFill/>
        </p:spPr>
        <p:txBody>
          <a:bodyPr wrap="none" rtlCol="0">
            <a:spAutoFit/>
          </a:bodyPr>
          <a:lstStyle/>
          <a:p>
            <a:r>
              <a:rPr lang="en-US" sz="1400" dirty="0">
                <a:solidFill>
                  <a:srgbClr val="FF0000"/>
                </a:solidFill>
              </a:rPr>
              <a:t>Read Frequency</a:t>
            </a:r>
          </a:p>
        </p:txBody>
      </p:sp>
      <p:sp>
        <p:nvSpPr>
          <p:cNvPr id="19" name="TextBox 18"/>
          <p:cNvSpPr txBox="1"/>
          <p:nvPr/>
        </p:nvSpPr>
        <p:spPr>
          <a:xfrm>
            <a:off x="6538274" y="4216634"/>
            <a:ext cx="301686" cy="369332"/>
          </a:xfrm>
          <a:prstGeom prst="rect">
            <a:avLst/>
          </a:prstGeom>
          <a:noFill/>
          <a:ln w="28575">
            <a:solidFill>
              <a:srgbClr val="FF0000"/>
            </a:solidFill>
          </a:ln>
        </p:spPr>
        <p:txBody>
          <a:bodyPr wrap="none" rtlCol="0">
            <a:spAutoFit/>
          </a:bodyPr>
          <a:lstStyle/>
          <a:p>
            <a:r>
              <a:rPr lang="en-US" dirty="0"/>
              <a:t>5</a:t>
            </a:r>
          </a:p>
        </p:txBody>
      </p:sp>
      <p:sp>
        <p:nvSpPr>
          <p:cNvPr id="20" name="TextBox 19"/>
          <p:cNvSpPr txBox="1"/>
          <p:nvPr/>
        </p:nvSpPr>
        <p:spPr>
          <a:xfrm>
            <a:off x="8347924" y="950668"/>
            <a:ext cx="3624151" cy="3970318"/>
          </a:xfrm>
          <a:prstGeom prst="rect">
            <a:avLst/>
          </a:prstGeom>
          <a:noFill/>
        </p:spPr>
        <p:txBody>
          <a:bodyPr wrap="square" rtlCol="0">
            <a:spAutoFit/>
          </a:bodyPr>
          <a:lstStyle/>
          <a:p>
            <a:pPr marL="228600" indent="-228600">
              <a:buAutoNum type="arabicParenR"/>
            </a:pPr>
            <a:endParaRPr lang="en-US" sz="1200" b="1" dirty="0" smtClean="0">
              <a:latin typeface="Cambria" panose="02040503050406030204" pitchFamily="18" charset="0"/>
            </a:endParaRPr>
          </a:p>
          <a:p>
            <a:pPr marL="228600" indent="-228600">
              <a:buAutoNum type="arabicParenR"/>
            </a:pPr>
            <a:endParaRPr lang="en-US" sz="1200" b="1" dirty="0">
              <a:latin typeface="Cambria" panose="02040503050406030204" pitchFamily="18" charset="0"/>
            </a:endParaRPr>
          </a:p>
          <a:p>
            <a:pPr marL="228600" indent="-228600">
              <a:buAutoNum type="arabicParenR"/>
            </a:pPr>
            <a:endParaRPr lang="en-US" sz="1200" b="1" dirty="0" smtClean="0">
              <a:latin typeface="Cambria" panose="02040503050406030204" pitchFamily="18" charset="0"/>
            </a:endParaRPr>
          </a:p>
          <a:p>
            <a:pPr marL="228600" indent="-228600">
              <a:buAutoNum type="arabicParenR"/>
            </a:pPr>
            <a:r>
              <a:rPr lang="en-US" sz="1200" b="1" dirty="0" smtClean="0">
                <a:latin typeface="Cambria" panose="02040503050406030204" pitchFamily="18" charset="0"/>
              </a:rPr>
              <a:t>The Frequency from the encoder is read using the timer frequency read function.</a:t>
            </a:r>
          </a:p>
          <a:p>
            <a:pPr marL="228600" indent="-228600">
              <a:buAutoNum type="arabicParenR"/>
            </a:pPr>
            <a:endParaRPr lang="en-US" sz="1200" b="1" dirty="0">
              <a:latin typeface="Cambria" panose="02040503050406030204" pitchFamily="18" charset="0"/>
            </a:endParaRPr>
          </a:p>
          <a:p>
            <a:pPr marL="228600" indent="-228600">
              <a:buAutoNum type="arabicParenR"/>
            </a:pPr>
            <a:r>
              <a:rPr lang="en-US" sz="1200" b="1" dirty="0" smtClean="0">
                <a:latin typeface="Cambria" panose="02040503050406030204" pitchFamily="18" charset="0"/>
              </a:rPr>
              <a:t>The DC motor produces 3 pulses / rotation so that is first divided.</a:t>
            </a:r>
          </a:p>
          <a:p>
            <a:pPr marL="228600" indent="-228600">
              <a:buAutoNum type="arabicParenR"/>
            </a:pPr>
            <a:endParaRPr lang="en-US" sz="1200" b="1" dirty="0">
              <a:latin typeface="Cambria" panose="02040503050406030204" pitchFamily="18" charset="0"/>
            </a:endParaRPr>
          </a:p>
          <a:p>
            <a:pPr marL="228600" indent="-228600">
              <a:buAutoNum type="arabicParenR"/>
            </a:pPr>
            <a:r>
              <a:rPr lang="en-US" sz="1200" b="1" dirty="0" smtClean="0">
                <a:latin typeface="Cambria" panose="02040503050406030204" pitchFamily="18" charset="0"/>
              </a:rPr>
              <a:t>The value from step 2 is multiplied by 60 to obtain a value in RPM.</a:t>
            </a:r>
          </a:p>
          <a:p>
            <a:pPr marL="228600" indent="-228600">
              <a:buAutoNum type="arabicParenR"/>
            </a:pPr>
            <a:endParaRPr lang="en-US" sz="1200" b="1" dirty="0">
              <a:latin typeface="Cambria" panose="02040503050406030204" pitchFamily="18" charset="0"/>
            </a:endParaRPr>
          </a:p>
          <a:p>
            <a:pPr marL="228600" indent="-228600">
              <a:buAutoNum type="arabicParenR"/>
            </a:pPr>
            <a:r>
              <a:rPr lang="en-US" sz="1200" b="1" dirty="0" smtClean="0">
                <a:latin typeface="Cambria" panose="02040503050406030204" pitchFamily="18" charset="0"/>
              </a:rPr>
              <a:t>The signal is divided by the gear train ratio to obtain the RPM speed at the output.</a:t>
            </a:r>
          </a:p>
          <a:p>
            <a:pPr marL="228600" indent="-228600">
              <a:buAutoNum type="arabicParenR"/>
            </a:pPr>
            <a:endParaRPr lang="en-US" sz="1200" b="1" dirty="0">
              <a:latin typeface="Cambria" panose="02040503050406030204" pitchFamily="18" charset="0"/>
            </a:endParaRPr>
          </a:p>
          <a:p>
            <a:pPr marL="228600" indent="-228600">
              <a:buAutoNum type="arabicParenR"/>
            </a:pPr>
            <a:r>
              <a:rPr lang="en-US" sz="1200" b="1" dirty="0" smtClean="0">
                <a:latin typeface="Cambria" panose="02040503050406030204" pitchFamily="18" charset="0"/>
              </a:rPr>
              <a:t>Read the data from the Q output of the 74HC74 latch.</a:t>
            </a:r>
          </a:p>
          <a:p>
            <a:pPr marL="228600" indent="-228600">
              <a:buAutoNum type="arabicParenR"/>
            </a:pPr>
            <a:endParaRPr lang="en-US" sz="1200" b="1" dirty="0" smtClean="0">
              <a:latin typeface="Cambria" panose="02040503050406030204" pitchFamily="18" charset="0"/>
            </a:endParaRPr>
          </a:p>
          <a:p>
            <a:pPr marL="228600" indent="-228600">
              <a:buAutoNum type="arabicParenR"/>
            </a:pPr>
            <a:r>
              <a:rPr lang="en-US" sz="1200" b="1" dirty="0" smtClean="0">
                <a:latin typeface="Cambria" panose="02040503050406030204" pitchFamily="18" charset="0"/>
              </a:rPr>
              <a:t>Display a text value of the direction.</a:t>
            </a:r>
          </a:p>
          <a:p>
            <a:pPr marL="228600" indent="-228600">
              <a:buAutoNum type="arabicParenR"/>
            </a:pPr>
            <a:endParaRPr lang="en-US" sz="1200" b="1" dirty="0" smtClean="0">
              <a:latin typeface="Cambria" panose="02040503050406030204" pitchFamily="18" charset="0"/>
            </a:endParaRPr>
          </a:p>
          <a:p>
            <a:pPr marL="228600" indent="-228600">
              <a:buAutoNum type="arabicParenR"/>
            </a:pPr>
            <a:endParaRPr lang="en-US" sz="1200" b="1" dirty="0" smtClean="0">
              <a:latin typeface="Cambria" panose="02040503050406030204" pitchFamily="18" charset="0"/>
            </a:endParaRPr>
          </a:p>
        </p:txBody>
      </p:sp>
    </p:spTree>
    <p:extLst>
      <p:ext uri="{BB962C8B-B14F-4D97-AF65-F5344CB8AC3E}">
        <p14:creationId xmlns:p14="http://schemas.microsoft.com/office/powerpoint/2010/main" val="30348975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CAM8302E  F2018 Week 9</a:t>
            </a:r>
            <a:endParaRPr lang="en-US"/>
          </a:p>
        </p:txBody>
      </p:sp>
      <p:sp>
        <p:nvSpPr>
          <p:cNvPr id="3" name="Slide Number Placeholder 2"/>
          <p:cNvSpPr>
            <a:spLocks noGrp="1"/>
          </p:cNvSpPr>
          <p:nvPr>
            <p:ph type="sldNum" sz="quarter" idx="12"/>
          </p:nvPr>
        </p:nvSpPr>
        <p:spPr/>
        <p:txBody>
          <a:bodyPr/>
          <a:lstStyle/>
          <a:p>
            <a:fld id="{ACB88EEA-209C-4598-B68F-AE8C8CE50CEF}" type="slidenum">
              <a:rPr lang="en-US" smtClean="0"/>
              <a:pPr/>
              <a:t>19</a:t>
            </a:fld>
            <a:endParaRPr lang="en-US"/>
          </a:p>
        </p:txBody>
      </p:sp>
      <p:pic>
        <p:nvPicPr>
          <p:cNvPr id="6" name="Picture 5"/>
          <p:cNvPicPr/>
          <p:nvPr/>
        </p:nvPicPr>
        <p:blipFill>
          <a:blip r:embed="rId2"/>
          <a:stretch>
            <a:fillRect/>
          </a:stretch>
        </p:blipFill>
        <p:spPr>
          <a:xfrm>
            <a:off x="453147" y="603239"/>
            <a:ext cx="4080656" cy="4492334"/>
          </a:xfrm>
          <a:prstGeom prst="rect">
            <a:avLst/>
          </a:prstGeom>
        </p:spPr>
      </p:pic>
      <p:pic>
        <p:nvPicPr>
          <p:cNvPr id="7" name="Picture 6"/>
          <p:cNvPicPr>
            <a:picLocks noChangeAspect="1"/>
          </p:cNvPicPr>
          <p:nvPr/>
        </p:nvPicPr>
        <p:blipFill>
          <a:blip r:embed="rId3"/>
          <a:stretch>
            <a:fillRect/>
          </a:stretch>
        </p:blipFill>
        <p:spPr>
          <a:xfrm>
            <a:off x="4846810" y="2130491"/>
            <a:ext cx="6613180" cy="4225859"/>
          </a:xfrm>
          <a:prstGeom prst="rect">
            <a:avLst/>
          </a:prstGeom>
        </p:spPr>
      </p:pic>
      <p:sp>
        <p:nvSpPr>
          <p:cNvPr id="8" name="TextBox 7"/>
          <p:cNvSpPr txBox="1"/>
          <p:nvPr/>
        </p:nvSpPr>
        <p:spPr>
          <a:xfrm>
            <a:off x="4846810" y="340434"/>
            <a:ext cx="6286959" cy="1477328"/>
          </a:xfrm>
          <a:prstGeom prst="rect">
            <a:avLst/>
          </a:prstGeom>
          <a:noFill/>
        </p:spPr>
        <p:txBody>
          <a:bodyPr wrap="square" rtlCol="0">
            <a:spAutoFit/>
          </a:bodyPr>
          <a:lstStyle/>
          <a:p>
            <a:r>
              <a:rPr lang="en-US" dirty="0" smtClean="0">
                <a:solidFill>
                  <a:srgbClr val="FF0000"/>
                </a:solidFill>
              </a:rPr>
              <a:t>The enable pin on the L293D motor control will change for the different parts of Lab 6.</a:t>
            </a:r>
          </a:p>
          <a:p>
            <a:endParaRPr lang="en-US" dirty="0">
              <a:solidFill>
                <a:srgbClr val="FF0000"/>
              </a:solidFill>
            </a:endParaRPr>
          </a:p>
          <a:p>
            <a:r>
              <a:rPr lang="en-US" dirty="0" smtClean="0">
                <a:solidFill>
                  <a:srgbClr val="FF0000"/>
                </a:solidFill>
              </a:rPr>
              <a:t>Part A,B,D:    connect to DIO7 (H/L)</a:t>
            </a:r>
          </a:p>
          <a:p>
            <a:r>
              <a:rPr lang="en-US" dirty="0" smtClean="0">
                <a:solidFill>
                  <a:srgbClr val="FF0000"/>
                </a:solidFill>
              </a:rPr>
              <a:t>Part C:    connect to DIO3 (PWM)</a:t>
            </a:r>
            <a:endParaRPr lang="en-US" dirty="0">
              <a:solidFill>
                <a:srgbClr val="FF0000"/>
              </a:solidFill>
            </a:endParaRPr>
          </a:p>
        </p:txBody>
      </p:sp>
      <p:pic>
        <p:nvPicPr>
          <p:cNvPr id="9" name="Picture 8"/>
          <p:cNvPicPr>
            <a:picLocks noChangeAspect="1"/>
          </p:cNvPicPr>
          <p:nvPr/>
        </p:nvPicPr>
        <p:blipFill>
          <a:blip r:embed="rId4"/>
          <a:stretch>
            <a:fillRect/>
          </a:stretch>
        </p:blipFill>
        <p:spPr>
          <a:xfrm>
            <a:off x="8588109" y="960460"/>
            <a:ext cx="3184888" cy="1714604"/>
          </a:xfrm>
          <a:prstGeom prst="rect">
            <a:avLst/>
          </a:prstGeom>
        </p:spPr>
      </p:pic>
    </p:spTree>
    <p:extLst>
      <p:ext uri="{BB962C8B-B14F-4D97-AF65-F5344CB8AC3E}">
        <p14:creationId xmlns:p14="http://schemas.microsoft.com/office/powerpoint/2010/main" val="25572759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00496" y="2973287"/>
            <a:ext cx="6673279" cy="3103106"/>
          </a:xfrm>
          <a:prstGeom prst="rect">
            <a:avLst/>
          </a:prstGeom>
        </p:spPr>
      </p:pic>
      <p:pic>
        <p:nvPicPr>
          <p:cNvPr id="5" name="Picture 4"/>
          <p:cNvPicPr>
            <a:picLocks noChangeAspect="1"/>
          </p:cNvPicPr>
          <p:nvPr/>
        </p:nvPicPr>
        <p:blipFill>
          <a:blip r:embed="rId3"/>
          <a:stretch>
            <a:fillRect/>
          </a:stretch>
        </p:blipFill>
        <p:spPr>
          <a:xfrm>
            <a:off x="670559" y="4710554"/>
            <a:ext cx="4184820" cy="1138781"/>
          </a:xfrm>
          <a:prstGeom prst="rect">
            <a:avLst/>
          </a:prstGeom>
        </p:spPr>
      </p:pic>
      <p:sp>
        <p:nvSpPr>
          <p:cNvPr id="6" name="Footer Placeholder 5"/>
          <p:cNvSpPr>
            <a:spLocks noGrp="1"/>
          </p:cNvSpPr>
          <p:nvPr>
            <p:ph type="ftr" sz="quarter" idx="11"/>
          </p:nvPr>
        </p:nvSpPr>
        <p:spPr/>
        <p:txBody>
          <a:bodyPr/>
          <a:lstStyle/>
          <a:p>
            <a:r>
              <a:rPr lang="en-US" smtClean="0"/>
              <a:t>CAM8302E  F2018 Week 9</a:t>
            </a:r>
            <a:endParaRPr lang="en-US"/>
          </a:p>
        </p:txBody>
      </p:sp>
      <p:sp>
        <p:nvSpPr>
          <p:cNvPr id="7" name="Slide Number Placeholder 6"/>
          <p:cNvSpPr>
            <a:spLocks noGrp="1"/>
          </p:cNvSpPr>
          <p:nvPr>
            <p:ph type="sldNum" sz="quarter" idx="12"/>
          </p:nvPr>
        </p:nvSpPr>
        <p:spPr/>
        <p:txBody>
          <a:bodyPr/>
          <a:lstStyle/>
          <a:p>
            <a:fld id="{4D6577E5-DC54-444B-A5E8-421A12BAAF2D}" type="slidenum">
              <a:rPr lang="en-US" smtClean="0"/>
              <a:t>2</a:t>
            </a:fld>
            <a:endParaRPr lang="en-US"/>
          </a:p>
        </p:txBody>
      </p:sp>
      <p:sp>
        <p:nvSpPr>
          <p:cNvPr id="8" name="TextBox 7"/>
          <p:cNvSpPr txBox="1"/>
          <p:nvPr/>
        </p:nvSpPr>
        <p:spPr>
          <a:xfrm>
            <a:off x="461554" y="145928"/>
            <a:ext cx="10812221" cy="2677656"/>
          </a:xfrm>
          <a:prstGeom prst="rect">
            <a:avLst/>
          </a:prstGeom>
          <a:noFill/>
        </p:spPr>
        <p:txBody>
          <a:bodyPr wrap="square" rtlCol="0">
            <a:spAutoFit/>
          </a:bodyPr>
          <a:lstStyle/>
          <a:p>
            <a:r>
              <a:rPr lang="en-US" sz="1400" dirty="0" smtClean="0">
                <a:solidFill>
                  <a:srgbClr val="FF0000"/>
                </a:solidFill>
              </a:rPr>
              <a:t>Motor Control IC </a:t>
            </a:r>
            <a:r>
              <a:rPr lang="en-US" sz="1400" dirty="0" smtClean="0"/>
              <a:t>– Control </a:t>
            </a:r>
            <a:r>
              <a:rPr lang="en-US" sz="1400" dirty="0" smtClean="0"/>
              <a:t>motor speed </a:t>
            </a:r>
            <a:r>
              <a:rPr lang="en-US" sz="1400" dirty="0" smtClean="0"/>
              <a:t>using </a:t>
            </a:r>
            <a:r>
              <a:rPr lang="en-US" sz="1400" dirty="0" smtClean="0"/>
              <a:t>PWM. The motor operating mode, CW,CCW, brake and free run or coast are controlled Mode </a:t>
            </a:r>
            <a:r>
              <a:rPr lang="en-US" sz="1400" dirty="0" smtClean="0"/>
              <a:t>using IN1 and </a:t>
            </a:r>
            <a:r>
              <a:rPr lang="en-US" sz="1400" dirty="0" smtClean="0"/>
              <a:t>IN2.</a:t>
            </a:r>
          </a:p>
          <a:p>
            <a:endParaRPr lang="en-US" sz="1400" dirty="0"/>
          </a:p>
          <a:p>
            <a:r>
              <a:rPr lang="en-US" sz="1400" dirty="0" smtClean="0">
                <a:solidFill>
                  <a:srgbClr val="FF0000"/>
                </a:solidFill>
              </a:rPr>
              <a:t>The output voltage</a:t>
            </a:r>
            <a:r>
              <a:rPr lang="en-US" sz="1400" dirty="0" smtClean="0"/>
              <a:t> to the motor  is lower than the input supply voltage on pin 8 by approximately 1.4 to 1.8 volts due to the two internal BJT CE voltage drops.</a:t>
            </a:r>
          </a:p>
          <a:p>
            <a:endParaRPr lang="en-US" sz="1400" dirty="0"/>
          </a:p>
          <a:p>
            <a:r>
              <a:rPr lang="en-US" sz="1400" dirty="0" smtClean="0">
                <a:solidFill>
                  <a:srgbClr val="FF0000"/>
                </a:solidFill>
              </a:rPr>
              <a:t>The signal on pin 1 (Enable)</a:t>
            </a:r>
            <a:r>
              <a:rPr lang="en-US" sz="1400" dirty="0" smtClean="0"/>
              <a:t> input is required to enable the motor drivers it can also be used to PWM the motor voltage to reduce the average DC voltage to the motor. </a:t>
            </a:r>
          </a:p>
          <a:p>
            <a:endParaRPr lang="en-US" sz="1400" dirty="0"/>
          </a:p>
          <a:p>
            <a:r>
              <a:rPr lang="en-US" sz="1400" dirty="0" smtClean="0">
                <a:solidFill>
                  <a:srgbClr val="FF0000"/>
                </a:solidFill>
              </a:rPr>
              <a:t>The </a:t>
            </a:r>
            <a:r>
              <a:rPr lang="en-US" sz="1400" dirty="0" smtClean="0">
                <a:solidFill>
                  <a:srgbClr val="FF0000"/>
                </a:solidFill>
              </a:rPr>
              <a:t>dual H-bridge </a:t>
            </a:r>
            <a:r>
              <a:rPr lang="en-US" sz="1400" dirty="0" smtClean="0">
                <a:solidFill>
                  <a:srgbClr val="FF0000"/>
                </a:solidFill>
              </a:rPr>
              <a:t>motor driver </a:t>
            </a:r>
            <a:r>
              <a:rPr lang="en-US" sz="1400" dirty="0" smtClean="0"/>
              <a:t>can handle about 600 mA per side, on the L293D version there are internal diodes that protect the circuit from the inductive spike that occurs when the motor turn off. The motor controller reverses the motor voltage when switched from CW to counter clockwise.</a:t>
            </a:r>
            <a:endParaRPr lang="en-US" sz="1400" dirty="0"/>
          </a:p>
        </p:txBody>
      </p:sp>
    </p:spTree>
    <p:extLst>
      <p:ext uri="{BB962C8B-B14F-4D97-AF65-F5344CB8AC3E}">
        <p14:creationId xmlns:p14="http://schemas.microsoft.com/office/powerpoint/2010/main" val="37027609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CAM8302E  F2018 Week 9</a:t>
            </a:r>
            <a:endParaRPr lang="en-US"/>
          </a:p>
        </p:txBody>
      </p:sp>
      <p:sp>
        <p:nvSpPr>
          <p:cNvPr id="3" name="Slide Number Placeholder 2"/>
          <p:cNvSpPr>
            <a:spLocks noGrp="1"/>
          </p:cNvSpPr>
          <p:nvPr>
            <p:ph type="sldNum" sz="quarter" idx="12"/>
          </p:nvPr>
        </p:nvSpPr>
        <p:spPr/>
        <p:txBody>
          <a:bodyPr/>
          <a:lstStyle/>
          <a:p>
            <a:fld id="{ACB88EEA-209C-4598-B68F-AE8C8CE50CEF}" type="slidenum">
              <a:rPr lang="en-US" smtClean="0"/>
              <a:pPr/>
              <a:t>20</a:t>
            </a:fld>
            <a:endParaRPr lang="en-US"/>
          </a:p>
        </p:txBody>
      </p:sp>
      <p:pic>
        <p:nvPicPr>
          <p:cNvPr id="5" name="Picture 4"/>
          <p:cNvPicPr>
            <a:picLocks noChangeAspect="1"/>
          </p:cNvPicPr>
          <p:nvPr/>
        </p:nvPicPr>
        <p:blipFill>
          <a:blip r:embed="rId2"/>
          <a:stretch>
            <a:fillRect/>
          </a:stretch>
        </p:blipFill>
        <p:spPr>
          <a:xfrm>
            <a:off x="503734" y="472957"/>
            <a:ext cx="4872497" cy="2622506"/>
          </a:xfrm>
          <a:prstGeom prst="rect">
            <a:avLst/>
          </a:prstGeom>
        </p:spPr>
      </p:pic>
      <p:pic>
        <p:nvPicPr>
          <p:cNvPr id="6" name="Picture 5"/>
          <p:cNvPicPr>
            <a:picLocks noChangeAspect="1"/>
          </p:cNvPicPr>
          <p:nvPr/>
        </p:nvPicPr>
        <p:blipFill>
          <a:blip r:embed="rId3"/>
          <a:stretch>
            <a:fillRect/>
          </a:stretch>
        </p:blipFill>
        <p:spPr>
          <a:xfrm>
            <a:off x="7525536" y="343635"/>
            <a:ext cx="3593949" cy="2705041"/>
          </a:xfrm>
          <a:prstGeom prst="rect">
            <a:avLst/>
          </a:prstGeom>
        </p:spPr>
      </p:pic>
      <p:sp>
        <p:nvSpPr>
          <p:cNvPr id="7" name="TextBox 6"/>
          <p:cNvSpPr txBox="1"/>
          <p:nvPr/>
        </p:nvSpPr>
        <p:spPr>
          <a:xfrm>
            <a:off x="8884411" y="357766"/>
            <a:ext cx="1891608" cy="369332"/>
          </a:xfrm>
          <a:prstGeom prst="rect">
            <a:avLst/>
          </a:prstGeom>
          <a:noFill/>
        </p:spPr>
        <p:txBody>
          <a:bodyPr wrap="none" rtlCol="0">
            <a:spAutoFit/>
          </a:bodyPr>
          <a:lstStyle/>
          <a:p>
            <a:r>
              <a:rPr lang="en-US" dirty="0" smtClean="0"/>
              <a:t>2ms / div,    2v/div</a:t>
            </a:r>
            <a:endParaRPr lang="en-US" dirty="0"/>
          </a:p>
        </p:txBody>
      </p:sp>
      <p:sp>
        <p:nvSpPr>
          <p:cNvPr id="8" name="TextBox 7"/>
          <p:cNvSpPr txBox="1"/>
          <p:nvPr/>
        </p:nvSpPr>
        <p:spPr>
          <a:xfrm>
            <a:off x="7696110" y="2394893"/>
            <a:ext cx="705642" cy="369332"/>
          </a:xfrm>
          <a:prstGeom prst="rect">
            <a:avLst/>
          </a:prstGeom>
          <a:noFill/>
        </p:spPr>
        <p:txBody>
          <a:bodyPr wrap="none" rtlCol="0">
            <a:spAutoFit/>
          </a:bodyPr>
          <a:lstStyle/>
          <a:p>
            <a:r>
              <a:rPr lang="en-US" dirty="0" smtClean="0"/>
              <a:t>PWM</a:t>
            </a:r>
            <a:endParaRPr lang="en-US" dirty="0"/>
          </a:p>
        </p:txBody>
      </p:sp>
      <p:sp>
        <p:nvSpPr>
          <p:cNvPr id="9" name="TextBox 8"/>
          <p:cNvSpPr txBox="1"/>
          <p:nvPr/>
        </p:nvSpPr>
        <p:spPr>
          <a:xfrm>
            <a:off x="7656813" y="853692"/>
            <a:ext cx="953787" cy="369332"/>
          </a:xfrm>
          <a:prstGeom prst="rect">
            <a:avLst/>
          </a:prstGeom>
          <a:noFill/>
        </p:spPr>
        <p:txBody>
          <a:bodyPr wrap="none" rtlCol="0">
            <a:spAutoFit/>
          </a:bodyPr>
          <a:lstStyle/>
          <a:p>
            <a:r>
              <a:rPr lang="en-US" dirty="0" smtClean="0"/>
              <a:t>Encoder</a:t>
            </a:r>
            <a:endParaRPr lang="en-US" dirty="0"/>
          </a:p>
        </p:txBody>
      </p:sp>
      <p:sp>
        <p:nvSpPr>
          <p:cNvPr id="10" name="TextBox 9"/>
          <p:cNvSpPr txBox="1"/>
          <p:nvPr/>
        </p:nvSpPr>
        <p:spPr>
          <a:xfrm>
            <a:off x="3512240" y="2720079"/>
            <a:ext cx="3716851" cy="369332"/>
          </a:xfrm>
          <a:prstGeom prst="rect">
            <a:avLst/>
          </a:prstGeom>
          <a:noFill/>
        </p:spPr>
        <p:txBody>
          <a:bodyPr wrap="none" rtlCol="0">
            <a:spAutoFit/>
          </a:bodyPr>
          <a:lstStyle/>
          <a:p>
            <a:r>
              <a:rPr lang="en-US" dirty="0" smtClean="0"/>
              <a:t>Average DC voltage = 8.1  (3120 RPM)</a:t>
            </a:r>
            <a:endParaRPr lang="en-US" dirty="0"/>
          </a:p>
        </p:txBody>
      </p:sp>
      <p:sp>
        <p:nvSpPr>
          <p:cNvPr id="12" name="Rectangle 11"/>
          <p:cNvSpPr/>
          <p:nvPr/>
        </p:nvSpPr>
        <p:spPr>
          <a:xfrm>
            <a:off x="575028" y="3296465"/>
            <a:ext cx="11041943" cy="1211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stretch>
            <a:fillRect/>
          </a:stretch>
        </p:blipFill>
        <p:spPr>
          <a:xfrm>
            <a:off x="596832" y="3776164"/>
            <a:ext cx="4686300" cy="2371725"/>
          </a:xfrm>
          <a:prstGeom prst="rect">
            <a:avLst/>
          </a:prstGeom>
        </p:spPr>
      </p:pic>
      <p:sp>
        <p:nvSpPr>
          <p:cNvPr id="14" name="TextBox 13"/>
          <p:cNvSpPr txBox="1"/>
          <p:nvPr/>
        </p:nvSpPr>
        <p:spPr>
          <a:xfrm>
            <a:off x="3596658" y="5778557"/>
            <a:ext cx="3716851" cy="369332"/>
          </a:xfrm>
          <a:prstGeom prst="rect">
            <a:avLst/>
          </a:prstGeom>
          <a:noFill/>
        </p:spPr>
        <p:txBody>
          <a:bodyPr wrap="none" rtlCol="0">
            <a:spAutoFit/>
          </a:bodyPr>
          <a:lstStyle/>
          <a:p>
            <a:r>
              <a:rPr lang="en-US" dirty="0" smtClean="0"/>
              <a:t>Average DC voltage = 6.7  (2564 RPM)</a:t>
            </a:r>
            <a:endParaRPr lang="en-US" dirty="0"/>
          </a:p>
        </p:txBody>
      </p:sp>
      <p:pic>
        <p:nvPicPr>
          <p:cNvPr id="15" name="Picture 14"/>
          <p:cNvPicPr>
            <a:picLocks noChangeAspect="1"/>
          </p:cNvPicPr>
          <p:nvPr/>
        </p:nvPicPr>
        <p:blipFill>
          <a:blip r:embed="rId5"/>
          <a:stretch>
            <a:fillRect/>
          </a:stretch>
        </p:blipFill>
        <p:spPr>
          <a:xfrm>
            <a:off x="7696110" y="3511106"/>
            <a:ext cx="3588416" cy="2725964"/>
          </a:xfrm>
          <a:prstGeom prst="rect">
            <a:avLst/>
          </a:prstGeom>
        </p:spPr>
      </p:pic>
      <p:sp>
        <p:nvSpPr>
          <p:cNvPr id="16" name="TextBox 15"/>
          <p:cNvSpPr txBox="1"/>
          <p:nvPr/>
        </p:nvSpPr>
        <p:spPr>
          <a:xfrm>
            <a:off x="9106481" y="3511106"/>
            <a:ext cx="1891608" cy="369332"/>
          </a:xfrm>
          <a:prstGeom prst="rect">
            <a:avLst/>
          </a:prstGeom>
          <a:noFill/>
        </p:spPr>
        <p:txBody>
          <a:bodyPr wrap="none" rtlCol="0">
            <a:spAutoFit/>
          </a:bodyPr>
          <a:lstStyle/>
          <a:p>
            <a:r>
              <a:rPr lang="en-US" dirty="0" smtClean="0"/>
              <a:t>2ms / div,    2v/div</a:t>
            </a:r>
            <a:endParaRPr lang="en-US" dirty="0"/>
          </a:p>
        </p:txBody>
      </p:sp>
      <p:sp>
        <p:nvSpPr>
          <p:cNvPr id="17" name="TextBox 16"/>
          <p:cNvSpPr txBox="1"/>
          <p:nvPr/>
        </p:nvSpPr>
        <p:spPr>
          <a:xfrm>
            <a:off x="7805557" y="3876247"/>
            <a:ext cx="953787" cy="369332"/>
          </a:xfrm>
          <a:prstGeom prst="rect">
            <a:avLst/>
          </a:prstGeom>
          <a:noFill/>
        </p:spPr>
        <p:txBody>
          <a:bodyPr wrap="none" rtlCol="0">
            <a:spAutoFit/>
          </a:bodyPr>
          <a:lstStyle/>
          <a:p>
            <a:r>
              <a:rPr lang="en-US" dirty="0" smtClean="0"/>
              <a:t>Encoder</a:t>
            </a:r>
            <a:endParaRPr lang="en-US" dirty="0"/>
          </a:p>
        </p:txBody>
      </p:sp>
      <p:sp>
        <p:nvSpPr>
          <p:cNvPr id="18" name="TextBox 17"/>
          <p:cNvSpPr txBox="1"/>
          <p:nvPr/>
        </p:nvSpPr>
        <p:spPr>
          <a:xfrm>
            <a:off x="8015658" y="5518258"/>
            <a:ext cx="705642" cy="369332"/>
          </a:xfrm>
          <a:prstGeom prst="rect">
            <a:avLst/>
          </a:prstGeom>
          <a:noFill/>
        </p:spPr>
        <p:txBody>
          <a:bodyPr wrap="none" rtlCol="0">
            <a:spAutoFit/>
          </a:bodyPr>
          <a:lstStyle/>
          <a:p>
            <a:r>
              <a:rPr lang="en-US" dirty="0" smtClean="0"/>
              <a:t>PWM</a:t>
            </a:r>
            <a:endParaRPr lang="en-US" dirty="0"/>
          </a:p>
        </p:txBody>
      </p:sp>
      <p:sp>
        <p:nvSpPr>
          <p:cNvPr id="19" name="TextBox 18"/>
          <p:cNvSpPr txBox="1"/>
          <p:nvPr/>
        </p:nvSpPr>
        <p:spPr>
          <a:xfrm>
            <a:off x="4791822" y="2359504"/>
            <a:ext cx="2566921" cy="369332"/>
          </a:xfrm>
          <a:prstGeom prst="rect">
            <a:avLst/>
          </a:prstGeom>
          <a:noFill/>
        </p:spPr>
        <p:txBody>
          <a:bodyPr wrap="none" rtlCol="0">
            <a:spAutoFit/>
          </a:bodyPr>
          <a:lstStyle/>
          <a:p>
            <a:r>
              <a:rPr lang="en-US" dirty="0" smtClean="0">
                <a:solidFill>
                  <a:srgbClr val="FF0000"/>
                </a:solidFill>
              </a:rPr>
              <a:t>80% PWM  freq. = 100 Hz</a:t>
            </a:r>
            <a:endParaRPr lang="en-US" dirty="0">
              <a:solidFill>
                <a:srgbClr val="FF0000"/>
              </a:solidFill>
            </a:endParaRPr>
          </a:p>
        </p:txBody>
      </p:sp>
      <p:sp>
        <p:nvSpPr>
          <p:cNvPr id="20" name="TextBox 19"/>
          <p:cNvSpPr txBox="1"/>
          <p:nvPr/>
        </p:nvSpPr>
        <p:spPr>
          <a:xfrm>
            <a:off x="4651628" y="5426739"/>
            <a:ext cx="1157689" cy="369332"/>
          </a:xfrm>
          <a:prstGeom prst="rect">
            <a:avLst/>
          </a:prstGeom>
          <a:noFill/>
        </p:spPr>
        <p:txBody>
          <a:bodyPr wrap="none" rtlCol="0">
            <a:spAutoFit/>
          </a:bodyPr>
          <a:lstStyle/>
          <a:p>
            <a:r>
              <a:rPr lang="en-US" dirty="0">
                <a:solidFill>
                  <a:srgbClr val="FF0000"/>
                </a:solidFill>
              </a:rPr>
              <a:t>4</a:t>
            </a:r>
            <a:r>
              <a:rPr lang="en-US" dirty="0" smtClean="0">
                <a:solidFill>
                  <a:srgbClr val="FF0000"/>
                </a:solidFill>
              </a:rPr>
              <a:t>0% PWM</a:t>
            </a:r>
            <a:endParaRPr lang="en-US" dirty="0">
              <a:solidFill>
                <a:srgbClr val="FF0000"/>
              </a:solidFill>
            </a:endParaRPr>
          </a:p>
        </p:txBody>
      </p:sp>
      <p:sp>
        <p:nvSpPr>
          <p:cNvPr id="21" name="TextBox 20"/>
          <p:cNvSpPr txBox="1"/>
          <p:nvPr/>
        </p:nvSpPr>
        <p:spPr>
          <a:xfrm>
            <a:off x="3909671" y="312759"/>
            <a:ext cx="3435621" cy="1077218"/>
          </a:xfrm>
          <a:prstGeom prst="rect">
            <a:avLst/>
          </a:prstGeom>
          <a:solidFill>
            <a:schemeClr val="bg1">
              <a:lumMod val="95000"/>
            </a:schemeClr>
          </a:solidFill>
          <a:ln w="19050">
            <a:solidFill>
              <a:schemeClr val="accent1"/>
            </a:solidFill>
          </a:ln>
        </p:spPr>
        <p:txBody>
          <a:bodyPr wrap="none" rtlCol="0">
            <a:spAutoFit/>
          </a:bodyPr>
          <a:lstStyle/>
          <a:p>
            <a:r>
              <a:rPr lang="en-US" sz="1600" dirty="0" smtClean="0">
                <a:solidFill>
                  <a:srgbClr val="FF0000"/>
                </a:solidFill>
              </a:rPr>
              <a:t>AVG DC Volts to motor when EN = High</a:t>
            </a:r>
          </a:p>
          <a:p>
            <a:r>
              <a:rPr lang="en-US" sz="1600" dirty="0" smtClean="0">
                <a:solidFill>
                  <a:srgbClr val="FF0000"/>
                </a:solidFill>
              </a:rPr>
              <a:t>= 8.5 V, when EN = 0  AVG DC = 0 volts</a:t>
            </a:r>
          </a:p>
          <a:p>
            <a:r>
              <a:rPr lang="en-US" sz="1600" dirty="0" smtClean="0">
                <a:solidFill>
                  <a:srgbClr val="FF0000"/>
                </a:solidFill>
              </a:rPr>
              <a:t>Encoder = 6ms when EN = 1 </a:t>
            </a:r>
          </a:p>
          <a:p>
            <a:r>
              <a:rPr lang="en-US" sz="1600" dirty="0" smtClean="0">
                <a:solidFill>
                  <a:srgbClr val="FF0000"/>
                </a:solidFill>
              </a:rPr>
              <a:t>motor = 3333 RPM when EN = 1</a:t>
            </a:r>
            <a:endParaRPr lang="en-US" sz="1600" dirty="0">
              <a:solidFill>
                <a:srgbClr val="FF0000"/>
              </a:solidFill>
            </a:endParaRPr>
          </a:p>
        </p:txBody>
      </p:sp>
      <p:sp>
        <p:nvSpPr>
          <p:cNvPr id="23" name="Rounded Rectangle 22"/>
          <p:cNvSpPr/>
          <p:nvPr/>
        </p:nvSpPr>
        <p:spPr>
          <a:xfrm>
            <a:off x="3512240" y="1629015"/>
            <a:ext cx="606402" cy="484094"/>
          </a:xfrm>
          <a:prstGeom prst="roundRect">
            <a:avLst/>
          </a:prstGeom>
          <a:solidFill>
            <a:srgbClr val="FFFF0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3432198" y="4644953"/>
            <a:ext cx="606402" cy="484094"/>
          </a:xfrm>
          <a:prstGeom prst="roundRect">
            <a:avLst/>
          </a:prstGeom>
          <a:solidFill>
            <a:srgbClr val="FFFF0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50362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CAM8302E  F2018 Week 9</a:t>
            </a:r>
            <a:endParaRPr lang="en-US"/>
          </a:p>
        </p:txBody>
      </p:sp>
      <p:sp>
        <p:nvSpPr>
          <p:cNvPr id="3" name="Slide Number Placeholder 2"/>
          <p:cNvSpPr>
            <a:spLocks noGrp="1"/>
          </p:cNvSpPr>
          <p:nvPr>
            <p:ph type="sldNum" sz="quarter" idx="12"/>
          </p:nvPr>
        </p:nvSpPr>
        <p:spPr/>
        <p:txBody>
          <a:bodyPr/>
          <a:lstStyle/>
          <a:p>
            <a:fld id="{ACB88EEA-209C-4598-B68F-AE8C8CE50CEF}" type="slidenum">
              <a:rPr lang="en-US" smtClean="0"/>
              <a:pPr/>
              <a:t>21</a:t>
            </a:fld>
            <a:endParaRPr lang="en-US"/>
          </a:p>
        </p:txBody>
      </p:sp>
      <p:pic>
        <p:nvPicPr>
          <p:cNvPr id="4" name="Picture 3"/>
          <p:cNvPicPr>
            <a:picLocks noChangeAspect="1"/>
          </p:cNvPicPr>
          <p:nvPr/>
        </p:nvPicPr>
        <p:blipFill>
          <a:blip r:embed="rId2"/>
          <a:stretch>
            <a:fillRect/>
          </a:stretch>
        </p:blipFill>
        <p:spPr>
          <a:xfrm>
            <a:off x="401615" y="1739414"/>
            <a:ext cx="11169252" cy="4773690"/>
          </a:xfrm>
          <a:prstGeom prst="rect">
            <a:avLst/>
          </a:prstGeom>
        </p:spPr>
      </p:pic>
      <p:sp>
        <p:nvSpPr>
          <p:cNvPr id="5" name="TextBox 4"/>
          <p:cNvSpPr txBox="1"/>
          <p:nvPr/>
        </p:nvSpPr>
        <p:spPr>
          <a:xfrm>
            <a:off x="370704" y="262086"/>
            <a:ext cx="10766854" cy="1477328"/>
          </a:xfrm>
          <a:prstGeom prst="rect">
            <a:avLst/>
          </a:prstGeom>
          <a:noFill/>
        </p:spPr>
        <p:txBody>
          <a:bodyPr wrap="square" rtlCol="0">
            <a:spAutoFit/>
          </a:bodyPr>
          <a:lstStyle/>
          <a:p>
            <a:r>
              <a:rPr lang="en-US" dirty="0" smtClean="0">
                <a:solidFill>
                  <a:srgbClr val="FF0000"/>
                </a:solidFill>
              </a:rPr>
              <a:t>A flat sequence structure </a:t>
            </a:r>
            <a:r>
              <a:rPr lang="en-US" dirty="0" smtClean="0"/>
              <a:t>controls the sequence of execution of a LabVIEW program. In this example the left box is executed for 0.5 seconds, the second box executes until the user </a:t>
            </a:r>
            <a:r>
              <a:rPr lang="en-US" dirty="0" smtClean="0"/>
              <a:t>presses the front panel </a:t>
            </a:r>
            <a:r>
              <a:rPr lang="en-US" dirty="0" smtClean="0"/>
              <a:t>stop. The box on the right is executed and then the program stops running. The output of the Quadrature DAQ assist is output degrees of revolution.  For each rotation of 360 degrees </a:t>
            </a:r>
            <a:r>
              <a:rPr lang="en-US" dirty="0" smtClean="0"/>
              <a:t>of the output shaft the </a:t>
            </a:r>
            <a:r>
              <a:rPr lang="en-US" dirty="0" smtClean="0"/>
              <a:t>motor turns one </a:t>
            </a:r>
            <a:r>
              <a:rPr lang="en-US" dirty="0" smtClean="0"/>
              <a:t>revolution and produces 90 encoder pulses.</a:t>
            </a:r>
            <a:endParaRPr lang="en-US" dirty="0"/>
          </a:p>
        </p:txBody>
      </p:sp>
    </p:spTree>
    <p:extLst>
      <p:ext uri="{BB962C8B-B14F-4D97-AF65-F5344CB8AC3E}">
        <p14:creationId xmlns:p14="http://schemas.microsoft.com/office/powerpoint/2010/main" val="13104909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CAM8302E  F2018 Week 9</a:t>
            </a:r>
            <a:endParaRPr lang="en-US"/>
          </a:p>
        </p:txBody>
      </p:sp>
      <p:sp>
        <p:nvSpPr>
          <p:cNvPr id="3" name="Slide Number Placeholder 2"/>
          <p:cNvSpPr>
            <a:spLocks noGrp="1"/>
          </p:cNvSpPr>
          <p:nvPr>
            <p:ph type="sldNum" sz="quarter" idx="12"/>
          </p:nvPr>
        </p:nvSpPr>
        <p:spPr/>
        <p:txBody>
          <a:bodyPr/>
          <a:lstStyle/>
          <a:p>
            <a:fld id="{ACB88EEA-209C-4598-B68F-AE8C8CE50CEF}" type="slidenum">
              <a:rPr lang="en-US" smtClean="0"/>
              <a:pPr/>
              <a:t>22</a:t>
            </a:fld>
            <a:endParaRPr lang="en-US"/>
          </a:p>
        </p:txBody>
      </p:sp>
      <p:pic>
        <p:nvPicPr>
          <p:cNvPr id="4" name="Picture 3"/>
          <p:cNvPicPr>
            <a:picLocks noChangeAspect="1"/>
          </p:cNvPicPr>
          <p:nvPr/>
        </p:nvPicPr>
        <p:blipFill>
          <a:blip r:embed="rId2"/>
          <a:stretch>
            <a:fillRect/>
          </a:stretch>
        </p:blipFill>
        <p:spPr>
          <a:xfrm>
            <a:off x="625923" y="1155700"/>
            <a:ext cx="10506075" cy="5200650"/>
          </a:xfrm>
          <a:prstGeom prst="rect">
            <a:avLst/>
          </a:prstGeom>
        </p:spPr>
      </p:pic>
      <p:sp>
        <p:nvSpPr>
          <p:cNvPr id="5" name="Rectangle 4"/>
          <p:cNvSpPr/>
          <p:nvPr/>
        </p:nvSpPr>
        <p:spPr>
          <a:xfrm>
            <a:off x="672495" y="476334"/>
            <a:ext cx="10412932" cy="646331"/>
          </a:xfrm>
          <a:prstGeom prst="rect">
            <a:avLst/>
          </a:prstGeom>
        </p:spPr>
        <p:txBody>
          <a:bodyPr wrap="square">
            <a:spAutoFit/>
          </a:bodyPr>
          <a:lstStyle/>
          <a:p>
            <a:r>
              <a:rPr lang="en-US" dirty="0" smtClean="0"/>
              <a:t>Lab 6 Part B – measuring angular rotation. Increases in one direction, decreases in the opposite.  Stops when a minimum and maximum value is reached.</a:t>
            </a:r>
            <a:endParaRPr lang="en-US" dirty="0"/>
          </a:p>
        </p:txBody>
      </p:sp>
    </p:spTree>
    <p:extLst>
      <p:ext uri="{BB962C8B-B14F-4D97-AF65-F5344CB8AC3E}">
        <p14:creationId xmlns:p14="http://schemas.microsoft.com/office/powerpoint/2010/main" val="10039367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CAM8302E  F2018 Week 9</a:t>
            </a:r>
            <a:endParaRPr lang="en-US"/>
          </a:p>
        </p:txBody>
      </p:sp>
      <p:sp>
        <p:nvSpPr>
          <p:cNvPr id="3" name="Slide Number Placeholder 2"/>
          <p:cNvSpPr>
            <a:spLocks noGrp="1"/>
          </p:cNvSpPr>
          <p:nvPr>
            <p:ph type="sldNum" sz="quarter" idx="12"/>
          </p:nvPr>
        </p:nvSpPr>
        <p:spPr/>
        <p:txBody>
          <a:bodyPr/>
          <a:lstStyle/>
          <a:p>
            <a:fld id="{ACB88EEA-209C-4598-B68F-AE8C8CE50CEF}" type="slidenum">
              <a:rPr lang="en-US" smtClean="0"/>
              <a:pPr/>
              <a:t>23</a:t>
            </a:fld>
            <a:endParaRPr lang="en-US"/>
          </a:p>
        </p:txBody>
      </p:sp>
      <p:pic>
        <p:nvPicPr>
          <p:cNvPr id="4" name="Picture 3"/>
          <p:cNvPicPr>
            <a:picLocks noChangeAspect="1"/>
          </p:cNvPicPr>
          <p:nvPr/>
        </p:nvPicPr>
        <p:blipFill>
          <a:blip r:embed="rId3"/>
          <a:stretch>
            <a:fillRect/>
          </a:stretch>
        </p:blipFill>
        <p:spPr>
          <a:xfrm>
            <a:off x="597198" y="2465276"/>
            <a:ext cx="5836551" cy="3772545"/>
          </a:xfrm>
          <a:prstGeom prst="rect">
            <a:avLst/>
          </a:prstGeom>
        </p:spPr>
      </p:pic>
      <p:pic>
        <p:nvPicPr>
          <p:cNvPr id="5" name="Picture 4"/>
          <p:cNvPicPr/>
          <p:nvPr/>
        </p:nvPicPr>
        <p:blipFill>
          <a:blip r:embed="rId4"/>
          <a:stretch>
            <a:fillRect/>
          </a:stretch>
        </p:blipFill>
        <p:spPr>
          <a:xfrm>
            <a:off x="7026874" y="315423"/>
            <a:ext cx="3707027" cy="2938523"/>
          </a:xfrm>
          <a:prstGeom prst="rect">
            <a:avLst/>
          </a:prstGeom>
        </p:spPr>
      </p:pic>
      <p:pic>
        <p:nvPicPr>
          <p:cNvPr id="6" name="Picture 5"/>
          <p:cNvPicPr/>
          <p:nvPr/>
        </p:nvPicPr>
        <p:blipFill>
          <a:blip r:embed="rId5"/>
          <a:stretch>
            <a:fillRect/>
          </a:stretch>
        </p:blipFill>
        <p:spPr>
          <a:xfrm>
            <a:off x="7026873" y="3385511"/>
            <a:ext cx="3707027" cy="2636349"/>
          </a:xfrm>
          <a:prstGeom prst="rect">
            <a:avLst/>
          </a:prstGeom>
        </p:spPr>
      </p:pic>
      <p:sp>
        <p:nvSpPr>
          <p:cNvPr id="7" name="TextBox 6"/>
          <p:cNvSpPr txBox="1"/>
          <p:nvPr/>
        </p:nvSpPr>
        <p:spPr>
          <a:xfrm>
            <a:off x="675503" y="315423"/>
            <a:ext cx="5165124" cy="2031325"/>
          </a:xfrm>
          <a:prstGeom prst="rect">
            <a:avLst/>
          </a:prstGeom>
          <a:noFill/>
        </p:spPr>
        <p:txBody>
          <a:bodyPr wrap="square" rtlCol="0">
            <a:spAutoFit/>
          </a:bodyPr>
          <a:lstStyle/>
          <a:p>
            <a:r>
              <a:rPr lang="en-US" dirty="0" smtClean="0"/>
              <a:t>Quadrature Encoder:</a:t>
            </a:r>
          </a:p>
          <a:p>
            <a:endParaRPr lang="en-US" dirty="0"/>
          </a:p>
          <a:p>
            <a:r>
              <a:rPr lang="en-US" dirty="0" smtClean="0"/>
              <a:t>The myDAQ has a DAQ assist to measure the signals from a quadrature encoder.  The two signals connect to DIO0 and DIO2 inputs.  The angular encoder produces 90 pulses per revolution of the motor output shaft.</a:t>
            </a:r>
            <a:endParaRPr lang="en-US" dirty="0"/>
          </a:p>
        </p:txBody>
      </p:sp>
      <p:sp>
        <p:nvSpPr>
          <p:cNvPr id="8" name="Rounded Rectangle 7"/>
          <p:cNvSpPr/>
          <p:nvPr/>
        </p:nvSpPr>
        <p:spPr>
          <a:xfrm>
            <a:off x="3212272" y="3649403"/>
            <a:ext cx="826328" cy="469751"/>
          </a:xfrm>
          <a:prstGeom prst="roundRect">
            <a:avLst/>
          </a:prstGeom>
          <a:solidFill>
            <a:srgbClr val="FFFF0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84235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Footer Placeholder 4"/>
          <p:cNvSpPr>
            <a:spLocks noGrp="1"/>
          </p:cNvSpPr>
          <p:nvPr>
            <p:ph type="ftr" sz="quarter" idx="11"/>
          </p:nvPr>
        </p:nvSpPr>
        <p:spPr>
          <a:noFill/>
        </p:spPr>
        <p:txBody>
          <a:bodyPr/>
          <a:lstStyle/>
          <a:p>
            <a:r>
              <a:rPr lang="en-US" smtClean="0"/>
              <a:t>CAM8302E  F2018 Week 9</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24</a:t>
            </a:fld>
            <a:endParaRPr lang="en-US"/>
          </a:p>
        </p:txBody>
      </p:sp>
      <p:sp>
        <p:nvSpPr>
          <p:cNvPr id="8" name="Rectangle 7"/>
          <p:cNvSpPr/>
          <p:nvPr/>
        </p:nvSpPr>
        <p:spPr>
          <a:xfrm>
            <a:off x="783843" y="87765"/>
            <a:ext cx="7949835" cy="1446550"/>
          </a:xfrm>
          <a:prstGeom prst="rect">
            <a:avLst/>
          </a:prstGeom>
          <a:noFill/>
        </p:spPr>
        <p:txBody>
          <a:bodyPr wrap="square" lIns="91440" tIns="45720" rIns="91440" bIns="45720">
            <a:spAutoFit/>
          </a:bodyPr>
          <a:lstStyle/>
          <a:p>
            <a:pPr algn="ctr"/>
            <a:r>
              <a:rPr lang="en-US" sz="4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Motor Speed with Optical Sensor (video)</a:t>
            </a:r>
          </a:p>
        </p:txBody>
      </p:sp>
      <p:pic>
        <p:nvPicPr>
          <p:cNvPr id="2" name="MAH0362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9674" y="2239923"/>
            <a:ext cx="5333152" cy="2999898"/>
          </a:xfrm>
          <a:prstGeom prst="rect">
            <a:avLst/>
          </a:prstGeom>
        </p:spPr>
      </p:pic>
      <p:sp>
        <p:nvSpPr>
          <p:cNvPr id="6" name="TextBox 5"/>
          <p:cNvSpPr txBox="1"/>
          <p:nvPr/>
        </p:nvSpPr>
        <p:spPr>
          <a:xfrm>
            <a:off x="6706057" y="1082538"/>
            <a:ext cx="4883192" cy="1794226"/>
          </a:xfrm>
          <a:prstGeom prst="rect">
            <a:avLst/>
          </a:prstGeom>
          <a:noFill/>
        </p:spPr>
        <p:txBody>
          <a:bodyPr wrap="square" rtlCol="0">
            <a:spAutoFit/>
          </a:bodyPr>
          <a:lstStyle/>
          <a:p>
            <a:r>
              <a:rPr lang="en-US" sz="1200" b="1" dirty="0" smtClean="0">
                <a:latin typeface="Cambria" panose="02040503050406030204" pitchFamily="18" charset="0"/>
              </a:rPr>
              <a:t>In this example and optical </a:t>
            </a:r>
            <a:r>
              <a:rPr lang="en-US" sz="1200" b="1" dirty="0" err="1" smtClean="0">
                <a:latin typeface="Cambria" panose="02040503050406030204" pitchFamily="18" charset="0"/>
              </a:rPr>
              <a:t>s;otted</a:t>
            </a:r>
            <a:r>
              <a:rPr lang="en-US" sz="1200" b="1" dirty="0" smtClean="0">
                <a:latin typeface="Cambria" panose="02040503050406030204" pitchFamily="18" charset="0"/>
              </a:rPr>
              <a:t> switch </a:t>
            </a:r>
            <a:r>
              <a:rPr lang="en-US" sz="1200" b="1" dirty="0" smtClean="0">
                <a:latin typeface="Cambria" panose="02040503050406030204" pitchFamily="18" charset="0"/>
              </a:rPr>
              <a:t>measures the rotation speed of the output shaft.  1 hole is drilled into the aluminum plate.  As the </a:t>
            </a:r>
            <a:r>
              <a:rPr lang="en-US" sz="1200" b="1" dirty="0" smtClean="0">
                <a:latin typeface="Cambria" panose="02040503050406030204" pitchFamily="18" charset="0"/>
              </a:rPr>
              <a:t>motor is </a:t>
            </a:r>
            <a:r>
              <a:rPr lang="en-US" sz="1200" b="1" dirty="0" smtClean="0">
                <a:latin typeface="Cambria" panose="02040503050406030204" pitchFamily="18" charset="0"/>
              </a:rPr>
              <a:t>rotated the optical switch gap is blocked or opened.  The rotation causes 1 pulse per revolution.</a:t>
            </a:r>
          </a:p>
          <a:p>
            <a:endParaRPr lang="en-US" sz="1200" b="1" dirty="0">
              <a:latin typeface="Cambria" panose="02040503050406030204" pitchFamily="18" charset="0"/>
            </a:endParaRPr>
          </a:p>
          <a:p>
            <a:endParaRPr lang="en-US" sz="1200" b="1" dirty="0" smtClean="0">
              <a:latin typeface="Cambria" panose="02040503050406030204" pitchFamily="18" charset="0"/>
            </a:endParaRPr>
          </a:p>
          <a:p>
            <a:r>
              <a:rPr lang="en-US" sz="1200" b="1" dirty="0" smtClean="0">
                <a:latin typeface="Cambria" panose="02040503050406030204" pitchFamily="18" charset="0"/>
              </a:rPr>
              <a:t>The output signal is shown on the next slide</a:t>
            </a:r>
            <a:r>
              <a:rPr lang="en-US" sz="1200" b="1" dirty="0" smtClean="0">
                <a:latin typeface="Cambria" panose="02040503050406030204" pitchFamily="18" charset="0"/>
              </a:rPr>
              <a:t>. As the hole in the disk passes the optical sensor a logic high is produced at the output of the Schmitt trigger.</a:t>
            </a:r>
            <a:endParaRPr lang="en-US" sz="1200" b="1" dirty="0" smtClean="0">
              <a:latin typeface="Cambria" panose="02040503050406030204" pitchFamily="18" charset="0"/>
            </a:endParaRPr>
          </a:p>
        </p:txBody>
      </p:sp>
      <p:pic>
        <p:nvPicPr>
          <p:cNvPr id="3" name="Picture 2"/>
          <p:cNvPicPr>
            <a:picLocks noChangeAspect="1"/>
          </p:cNvPicPr>
          <p:nvPr/>
        </p:nvPicPr>
        <p:blipFill>
          <a:blip r:embed="rId5"/>
          <a:stretch>
            <a:fillRect/>
          </a:stretch>
        </p:blipFill>
        <p:spPr>
          <a:xfrm>
            <a:off x="6467101" y="3157102"/>
            <a:ext cx="5376498" cy="2773862"/>
          </a:xfrm>
          <a:prstGeom prst="rect">
            <a:avLst/>
          </a:prstGeom>
        </p:spPr>
      </p:pic>
      <p:pic>
        <p:nvPicPr>
          <p:cNvPr id="4" name="Picture 3"/>
          <p:cNvPicPr>
            <a:picLocks noChangeAspect="1"/>
          </p:cNvPicPr>
          <p:nvPr/>
        </p:nvPicPr>
        <p:blipFill>
          <a:blip r:embed="rId6"/>
          <a:stretch>
            <a:fillRect/>
          </a:stretch>
        </p:blipFill>
        <p:spPr>
          <a:xfrm>
            <a:off x="1318667" y="5416791"/>
            <a:ext cx="2657475" cy="1057275"/>
          </a:xfrm>
          <a:prstGeom prst="rect">
            <a:avLst/>
          </a:prstGeom>
        </p:spPr>
      </p:pic>
    </p:spTree>
    <p:extLst>
      <p:ext uri="{BB962C8B-B14F-4D97-AF65-F5344CB8AC3E}">
        <p14:creationId xmlns:p14="http://schemas.microsoft.com/office/powerpoint/2010/main" val="16471420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981200" y="1676400"/>
            <a:ext cx="8229600" cy="1143000"/>
          </a:xfrm>
          <a:prstGeom prst="rect">
            <a:avLst/>
          </a:prstGeom>
        </p:spPr>
        <p:txBody>
          <a:bodyPr anchor="ctr">
            <a:normAutofit/>
          </a:bodyPr>
          <a:lstStyle/>
          <a:p>
            <a:pPr algn="ctr">
              <a:defRPr/>
            </a:pPr>
            <a:r>
              <a:rPr lang="en-US" sz="4400" dirty="0">
                <a:latin typeface="+mj-lt"/>
                <a:ea typeface="+mj-ea"/>
                <a:cs typeface="+mj-cs"/>
              </a:rPr>
              <a:t> </a:t>
            </a:r>
            <a:endParaRPr lang="en-US" sz="4400" dirty="0">
              <a:solidFill>
                <a:srgbClr val="0000CC"/>
              </a:solidFill>
              <a:latin typeface="Calibri" panose="020F0502020204030204" pitchFamily="34" charset="0"/>
              <a:ea typeface="+mj-ea"/>
              <a:cs typeface="+mj-cs"/>
            </a:endParaRPr>
          </a:p>
        </p:txBody>
      </p:sp>
      <p:sp>
        <p:nvSpPr>
          <p:cNvPr id="16389" name="Footer Placeholder 4"/>
          <p:cNvSpPr>
            <a:spLocks noGrp="1"/>
          </p:cNvSpPr>
          <p:nvPr>
            <p:ph type="ftr" sz="quarter" idx="11"/>
          </p:nvPr>
        </p:nvSpPr>
        <p:spPr>
          <a:noFill/>
        </p:spPr>
        <p:txBody>
          <a:bodyPr/>
          <a:lstStyle/>
          <a:p>
            <a:r>
              <a:rPr lang="en-US" smtClean="0"/>
              <a:t>CAM8302E  F2018 Week 9</a:t>
            </a:r>
            <a:endParaRPr lang="en-US"/>
          </a:p>
        </p:txBody>
      </p:sp>
      <p:sp>
        <p:nvSpPr>
          <p:cNvPr id="6" name="Rectangle 5"/>
          <p:cNvSpPr/>
          <p:nvPr/>
        </p:nvSpPr>
        <p:spPr>
          <a:xfrm>
            <a:off x="1871450" y="202980"/>
            <a:ext cx="8232830" cy="923330"/>
          </a:xfrm>
          <a:prstGeom prst="rect">
            <a:avLst/>
          </a:prstGeom>
          <a:noFill/>
        </p:spPr>
        <p:txBody>
          <a:bodyPr wrap="none" lIns="91440" tIns="45720" rIns="91440" bIns="45720">
            <a:spAutoFit/>
          </a:bodyPr>
          <a:lstStyle/>
          <a:p>
            <a:pPr algn="ct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Encoder and Optical Sensor</a:t>
            </a:r>
          </a:p>
        </p:txBody>
      </p:sp>
      <p:sp>
        <p:nvSpPr>
          <p:cNvPr id="8" name="Slide Number Placeholder 7"/>
          <p:cNvSpPr>
            <a:spLocks noGrp="1"/>
          </p:cNvSpPr>
          <p:nvPr>
            <p:ph type="sldNum" sz="quarter" idx="12"/>
          </p:nvPr>
        </p:nvSpPr>
        <p:spPr/>
        <p:txBody>
          <a:bodyPr/>
          <a:lstStyle/>
          <a:p>
            <a:fld id="{ACB88EEA-209C-4598-B68F-AE8C8CE50CEF}" type="slidenum">
              <a:rPr lang="en-US" smtClean="0"/>
              <a:pPr/>
              <a:t>25</a:t>
            </a:fld>
            <a:endParaRPr lang="en-US"/>
          </a:p>
        </p:txBody>
      </p:sp>
      <p:pic>
        <p:nvPicPr>
          <p:cNvPr id="2" name="Picture 1"/>
          <p:cNvPicPr>
            <a:picLocks noChangeAspect="1"/>
          </p:cNvPicPr>
          <p:nvPr/>
        </p:nvPicPr>
        <p:blipFill>
          <a:blip r:embed="rId2"/>
          <a:stretch>
            <a:fillRect/>
          </a:stretch>
        </p:blipFill>
        <p:spPr>
          <a:xfrm>
            <a:off x="729196" y="1218650"/>
            <a:ext cx="7302625" cy="5004122"/>
          </a:xfrm>
          <a:prstGeom prst="rect">
            <a:avLst/>
          </a:prstGeom>
        </p:spPr>
      </p:pic>
      <p:sp>
        <p:nvSpPr>
          <p:cNvPr id="11" name="Rectangle 10"/>
          <p:cNvSpPr/>
          <p:nvPr/>
        </p:nvSpPr>
        <p:spPr>
          <a:xfrm>
            <a:off x="1201339" y="3720711"/>
            <a:ext cx="1973297" cy="369332"/>
          </a:xfrm>
          <a:prstGeom prst="rect">
            <a:avLst/>
          </a:prstGeom>
        </p:spPr>
        <p:txBody>
          <a:bodyPr wrap="none">
            <a:spAutoFit/>
          </a:bodyPr>
          <a:lstStyle/>
          <a:p>
            <a:r>
              <a:rPr lang="en-US" dirty="0" smtClean="0">
                <a:solidFill>
                  <a:srgbClr val="FF0000"/>
                </a:solidFill>
                <a:latin typeface="Calibri" panose="020F0502020204030204" pitchFamily="34" charset="0"/>
              </a:rPr>
              <a:t>Hall Encoder </a:t>
            </a:r>
            <a:r>
              <a:rPr lang="en-US" dirty="0">
                <a:solidFill>
                  <a:srgbClr val="FF0000"/>
                </a:solidFill>
                <a:latin typeface="Calibri" panose="020F0502020204030204" pitchFamily="34" charset="0"/>
              </a:rPr>
              <a:t>Signal</a:t>
            </a:r>
            <a:endParaRPr lang="en-US" dirty="0">
              <a:solidFill>
                <a:srgbClr val="FF0000"/>
              </a:solidFill>
            </a:endParaRPr>
          </a:p>
        </p:txBody>
      </p:sp>
      <p:sp>
        <p:nvSpPr>
          <p:cNvPr id="12" name="Rectangle 11"/>
          <p:cNvSpPr/>
          <p:nvPr/>
        </p:nvSpPr>
        <p:spPr>
          <a:xfrm>
            <a:off x="1478741" y="2450068"/>
            <a:ext cx="2193870" cy="369332"/>
          </a:xfrm>
          <a:prstGeom prst="rect">
            <a:avLst/>
          </a:prstGeom>
        </p:spPr>
        <p:txBody>
          <a:bodyPr wrap="none">
            <a:spAutoFit/>
          </a:bodyPr>
          <a:lstStyle/>
          <a:p>
            <a:r>
              <a:rPr lang="en-US" dirty="0" smtClean="0">
                <a:solidFill>
                  <a:srgbClr val="FF0000"/>
                </a:solidFill>
                <a:latin typeface="Calibri" panose="020F0502020204030204" pitchFamily="34" charset="0"/>
              </a:rPr>
              <a:t>Slotted Disk Opening</a:t>
            </a:r>
            <a:endParaRPr lang="en-US" dirty="0">
              <a:solidFill>
                <a:srgbClr val="FF0000"/>
              </a:solidFill>
            </a:endParaRPr>
          </a:p>
        </p:txBody>
      </p:sp>
      <p:sp>
        <p:nvSpPr>
          <p:cNvPr id="13" name="Rectangle 12"/>
          <p:cNvSpPr/>
          <p:nvPr/>
        </p:nvSpPr>
        <p:spPr>
          <a:xfrm>
            <a:off x="8031821" y="1157236"/>
            <a:ext cx="3655081" cy="4770537"/>
          </a:xfrm>
          <a:prstGeom prst="rect">
            <a:avLst/>
          </a:prstGeom>
        </p:spPr>
        <p:txBody>
          <a:bodyPr wrap="square">
            <a:spAutoFit/>
          </a:bodyPr>
          <a:lstStyle/>
          <a:p>
            <a:r>
              <a:rPr lang="en-US" sz="1600" dirty="0">
                <a:latin typeface="Calibri" panose="020F0502020204030204" pitchFamily="34" charset="0"/>
              </a:rPr>
              <a:t>Encoder </a:t>
            </a:r>
            <a:r>
              <a:rPr lang="en-US" sz="1600" dirty="0" smtClean="0">
                <a:latin typeface="Calibri" panose="020F0502020204030204" pitchFamily="34" charset="0"/>
              </a:rPr>
              <a:t>freq</a:t>
            </a:r>
            <a:r>
              <a:rPr lang="en-US" sz="1600" dirty="0" smtClean="0">
                <a:latin typeface="Calibri" panose="020F0502020204030204" pitchFamily="34" charset="0"/>
              </a:rPr>
              <a:t>. 161 Hz</a:t>
            </a:r>
            <a:r>
              <a:rPr lang="en-US" sz="1600" dirty="0" smtClean="0">
                <a:latin typeface="Calibri" panose="020F0502020204030204" pitchFamily="34" charset="0"/>
              </a:rPr>
              <a:t>.</a:t>
            </a:r>
            <a:endParaRPr lang="en-US" sz="1600" dirty="0">
              <a:latin typeface="Calibri" panose="020F0502020204030204" pitchFamily="34" charset="0"/>
            </a:endParaRPr>
          </a:p>
          <a:p>
            <a:endParaRPr lang="en-US" sz="1600" dirty="0">
              <a:latin typeface="Calibri" panose="020F0502020204030204" pitchFamily="34" charset="0"/>
            </a:endParaRPr>
          </a:p>
          <a:p>
            <a:r>
              <a:rPr lang="en-US" sz="1600" dirty="0">
                <a:latin typeface="Calibri" panose="020F0502020204030204" pitchFamily="34" charset="0"/>
              </a:rPr>
              <a:t>There are 3 pulses per revolution.</a:t>
            </a:r>
          </a:p>
          <a:p>
            <a:endParaRPr lang="en-US" sz="1600" dirty="0">
              <a:latin typeface="Calibri" panose="020F0502020204030204" pitchFamily="34" charset="0"/>
            </a:endParaRPr>
          </a:p>
          <a:p>
            <a:r>
              <a:rPr lang="en-US" sz="1600" dirty="0" smtClean="0">
                <a:latin typeface="Calibri" panose="020F0502020204030204" pitchFamily="34" charset="0"/>
              </a:rPr>
              <a:t>1/161 = 6.2 ms</a:t>
            </a:r>
            <a:r>
              <a:rPr lang="en-US" sz="1600" dirty="0" smtClean="0">
                <a:latin typeface="Calibri" panose="020F0502020204030204" pitchFamily="34" charset="0"/>
              </a:rPr>
              <a:t>.</a:t>
            </a:r>
            <a:endParaRPr lang="en-US" sz="1600" dirty="0">
              <a:latin typeface="Calibri" panose="020F0502020204030204" pitchFamily="34" charset="0"/>
            </a:endParaRPr>
          </a:p>
          <a:p>
            <a:endParaRPr lang="en-US" sz="1600" dirty="0">
              <a:latin typeface="Calibri" panose="020F0502020204030204" pitchFamily="34" charset="0"/>
            </a:endParaRPr>
          </a:p>
          <a:p>
            <a:r>
              <a:rPr lang="en-US" sz="1600" dirty="0">
                <a:latin typeface="Calibri" panose="020F0502020204030204" pitchFamily="34" charset="0"/>
              </a:rPr>
              <a:t>Motor rotates at </a:t>
            </a:r>
            <a:r>
              <a:rPr lang="en-US" sz="1600" dirty="0" smtClean="0">
                <a:latin typeface="Calibri" panose="020F0502020204030204" pitchFamily="34" charset="0"/>
              </a:rPr>
              <a:t>6.2 ms x 3 = 18.6 ms.</a:t>
            </a:r>
            <a:endParaRPr lang="en-US" sz="1600" dirty="0">
              <a:latin typeface="Calibri" panose="020F0502020204030204" pitchFamily="34" charset="0"/>
            </a:endParaRPr>
          </a:p>
          <a:p>
            <a:endParaRPr lang="en-US" sz="1600" dirty="0">
              <a:latin typeface="Calibri" panose="020F0502020204030204" pitchFamily="34" charset="0"/>
            </a:endParaRPr>
          </a:p>
          <a:p>
            <a:r>
              <a:rPr lang="en-US" sz="1600" dirty="0" smtClean="0">
                <a:latin typeface="Calibri" panose="020F0502020204030204" pitchFamily="34" charset="0"/>
              </a:rPr>
              <a:t>1/18.6 ms = 54 Hertz.</a:t>
            </a:r>
          </a:p>
          <a:p>
            <a:endParaRPr lang="en-US" sz="1600" dirty="0">
              <a:latin typeface="Calibri" panose="020F0502020204030204" pitchFamily="34" charset="0"/>
            </a:endParaRPr>
          </a:p>
          <a:p>
            <a:r>
              <a:rPr lang="en-US" sz="1600" dirty="0" smtClean="0">
                <a:latin typeface="Calibri" panose="020F0502020204030204" pitchFamily="34" charset="0"/>
              </a:rPr>
              <a:t>54 Hz x 60 = 3226 Hz (DC motor).</a:t>
            </a:r>
            <a:endParaRPr lang="en-US" sz="1600" dirty="0">
              <a:latin typeface="Calibri" panose="020F0502020204030204" pitchFamily="34" charset="0"/>
            </a:endParaRPr>
          </a:p>
          <a:p>
            <a:endParaRPr lang="en-US" sz="1600" dirty="0">
              <a:latin typeface="Calibri" panose="020F0502020204030204" pitchFamily="34" charset="0"/>
            </a:endParaRPr>
          </a:p>
          <a:p>
            <a:r>
              <a:rPr lang="en-US" sz="1600" dirty="0">
                <a:latin typeface="Calibri" panose="020F0502020204030204" pitchFamily="34" charset="0"/>
              </a:rPr>
              <a:t>Gear Ratio is 30:1</a:t>
            </a:r>
          </a:p>
          <a:p>
            <a:endParaRPr lang="en-US" sz="1600" dirty="0">
              <a:latin typeface="Calibri" panose="020F0502020204030204" pitchFamily="34" charset="0"/>
            </a:endParaRPr>
          </a:p>
          <a:p>
            <a:r>
              <a:rPr lang="en-US" sz="1600" dirty="0">
                <a:latin typeface="Calibri" panose="020F0502020204030204" pitchFamily="34" charset="0"/>
              </a:rPr>
              <a:t>Divide RPM by 30 equals </a:t>
            </a:r>
            <a:r>
              <a:rPr lang="en-US" sz="1600" dirty="0" smtClean="0">
                <a:latin typeface="Calibri" panose="020F0502020204030204" pitchFamily="34" charset="0"/>
              </a:rPr>
              <a:t>108 RPM</a:t>
            </a:r>
            <a:endParaRPr lang="en-US" sz="1600" dirty="0">
              <a:latin typeface="Calibri" panose="020F0502020204030204" pitchFamily="34" charset="0"/>
            </a:endParaRPr>
          </a:p>
          <a:p>
            <a:endParaRPr lang="en-US" sz="1600" dirty="0">
              <a:latin typeface="Calibri" panose="020F0502020204030204" pitchFamily="34" charset="0"/>
            </a:endParaRPr>
          </a:p>
          <a:p>
            <a:r>
              <a:rPr lang="en-US" sz="1600" dirty="0">
                <a:latin typeface="Calibri" panose="020F0502020204030204" pitchFamily="34" charset="0"/>
              </a:rPr>
              <a:t>Divide by 60 equals </a:t>
            </a:r>
            <a:r>
              <a:rPr lang="en-US" sz="1600" dirty="0" smtClean="0">
                <a:latin typeface="Calibri" panose="020F0502020204030204" pitchFamily="34" charset="0"/>
              </a:rPr>
              <a:t>1.8 </a:t>
            </a:r>
            <a:r>
              <a:rPr lang="en-US" sz="1600" dirty="0">
                <a:latin typeface="Calibri" panose="020F0502020204030204" pitchFamily="34" charset="0"/>
              </a:rPr>
              <a:t>rev/second</a:t>
            </a:r>
            <a:r>
              <a:rPr lang="en-US" sz="1600" dirty="0" smtClean="0">
                <a:latin typeface="Calibri" panose="020F0502020204030204" pitchFamily="34" charset="0"/>
              </a:rPr>
              <a:t>.</a:t>
            </a:r>
          </a:p>
          <a:p>
            <a:endParaRPr lang="en-US" sz="1600" dirty="0">
              <a:latin typeface="Calibri" panose="020F0502020204030204" pitchFamily="34" charset="0"/>
            </a:endParaRPr>
          </a:p>
          <a:p>
            <a:r>
              <a:rPr lang="en-US" sz="1600" dirty="0" smtClean="0">
                <a:latin typeface="Calibri" panose="020F0502020204030204" pitchFamily="34" charset="0"/>
              </a:rPr>
              <a:t>1/1.8 Hz = 0.56 seconds.</a:t>
            </a:r>
            <a:endParaRPr lang="en-US" sz="1600" dirty="0">
              <a:latin typeface="Calibri" panose="020F0502020204030204" pitchFamily="34" charset="0"/>
            </a:endParaRPr>
          </a:p>
        </p:txBody>
      </p:sp>
    </p:spTree>
    <p:extLst>
      <p:ext uri="{BB962C8B-B14F-4D97-AF65-F5344CB8AC3E}">
        <p14:creationId xmlns:p14="http://schemas.microsoft.com/office/powerpoint/2010/main" val="35240373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981200" y="1676400"/>
            <a:ext cx="8229600" cy="1143000"/>
          </a:xfrm>
          <a:prstGeom prst="rect">
            <a:avLst/>
          </a:prstGeom>
        </p:spPr>
        <p:txBody>
          <a:bodyPr anchor="ctr">
            <a:normAutofit/>
          </a:bodyPr>
          <a:lstStyle/>
          <a:p>
            <a:pPr algn="ctr">
              <a:defRPr/>
            </a:pPr>
            <a:r>
              <a:rPr lang="en-US" sz="4400" dirty="0">
                <a:latin typeface="+mj-lt"/>
                <a:ea typeface="+mj-ea"/>
                <a:cs typeface="+mj-cs"/>
              </a:rPr>
              <a:t> </a:t>
            </a:r>
            <a:endParaRPr lang="en-US" sz="4400" dirty="0">
              <a:solidFill>
                <a:srgbClr val="0000CC"/>
              </a:solidFill>
              <a:latin typeface="Calibri" panose="020F0502020204030204" pitchFamily="34" charset="0"/>
              <a:ea typeface="+mj-ea"/>
              <a:cs typeface="+mj-cs"/>
            </a:endParaRPr>
          </a:p>
        </p:txBody>
      </p:sp>
      <p:sp>
        <p:nvSpPr>
          <p:cNvPr id="16389" name="Footer Placeholder 4"/>
          <p:cNvSpPr>
            <a:spLocks noGrp="1"/>
          </p:cNvSpPr>
          <p:nvPr>
            <p:ph type="ftr" sz="quarter" idx="11"/>
          </p:nvPr>
        </p:nvSpPr>
        <p:spPr>
          <a:noFill/>
        </p:spPr>
        <p:txBody>
          <a:bodyPr/>
          <a:lstStyle/>
          <a:p>
            <a:r>
              <a:rPr lang="en-US" smtClean="0"/>
              <a:t>CAM8302E  F2018 Week 9</a:t>
            </a:r>
            <a:endParaRPr lang="en-US"/>
          </a:p>
        </p:txBody>
      </p:sp>
      <p:sp>
        <p:nvSpPr>
          <p:cNvPr id="6" name="Rectangle 5"/>
          <p:cNvSpPr/>
          <p:nvPr/>
        </p:nvSpPr>
        <p:spPr>
          <a:xfrm>
            <a:off x="1871450" y="202980"/>
            <a:ext cx="8232830" cy="923330"/>
          </a:xfrm>
          <a:prstGeom prst="rect">
            <a:avLst/>
          </a:prstGeom>
          <a:noFill/>
        </p:spPr>
        <p:txBody>
          <a:bodyPr wrap="none" lIns="91440" tIns="45720" rIns="91440" bIns="45720">
            <a:spAutoFit/>
          </a:bodyPr>
          <a:lstStyle/>
          <a:p>
            <a:pPr algn="ct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Encoder and Optical Sensor</a:t>
            </a:r>
          </a:p>
        </p:txBody>
      </p:sp>
      <p:sp>
        <p:nvSpPr>
          <p:cNvPr id="8" name="Slide Number Placeholder 7"/>
          <p:cNvSpPr>
            <a:spLocks noGrp="1"/>
          </p:cNvSpPr>
          <p:nvPr>
            <p:ph type="sldNum" sz="quarter" idx="12"/>
          </p:nvPr>
        </p:nvSpPr>
        <p:spPr/>
        <p:txBody>
          <a:bodyPr/>
          <a:lstStyle/>
          <a:p>
            <a:fld id="{ACB88EEA-209C-4598-B68F-AE8C8CE50CEF}" type="slidenum">
              <a:rPr lang="en-US" smtClean="0"/>
              <a:pPr/>
              <a:t>26</a:t>
            </a:fld>
            <a:endParaRPr lang="en-US"/>
          </a:p>
        </p:txBody>
      </p:sp>
      <p:sp>
        <p:nvSpPr>
          <p:cNvPr id="3" name="Rectangle 2"/>
          <p:cNvSpPr/>
          <p:nvPr/>
        </p:nvSpPr>
        <p:spPr>
          <a:xfrm>
            <a:off x="7239616" y="1176197"/>
            <a:ext cx="3103726" cy="4524315"/>
          </a:xfrm>
          <a:prstGeom prst="rect">
            <a:avLst/>
          </a:prstGeom>
        </p:spPr>
        <p:txBody>
          <a:bodyPr wrap="square">
            <a:spAutoFit/>
          </a:bodyPr>
          <a:lstStyle/>
          <a:p>
            <a:r>
              <a:rPr lang="en-US" dirty="0" smtClean="0">
                <a:latin typeface="Calibri" panose="020F0502020204030204" pitchFamily="34" charset="0"/>
              </a:rPr>
              <a:t>Period of the output shaft is 560 ms.</a:t>
            </a:r>
          </a:p>
          <a:p>
            <a:endParaRPr lang="en-US" dirty="0">
              <a:latin typeface="Calibri" panose="020F0502020204030204" pitchFamily="34" charset="0"/>
            </a:endParaRPr>
          </a:p>
          <a:p>
            <a:r>
              <a:rPr lang="en-US" dirty="0" smtClean="0">
                <a:latin typeface="Calibri" panose="020F0502020204030204" pitchFamily="34" charset="0"/>
              </a:rPr>
              <a:t>Therefore the motor output shaft is turning at 1.8 rev/second.</a:t>
            </a:r>
          </a:p>
          <a:p>
            <a:endParaRPr lang="en-US" dirty="0">
              <a:latin typeface="Calibri" panose="020F0502020204030204" pitchFamily="34" charset="0"/>
            </a:endParaRPr>
          </a:p>
          <a:p>
            <a:r>
              <a:rPr lang="en-US" dirty="0" smtClean="0">
                <a:latin typeface="Calibri" panose="020F0502020204030204" pitchFamily="34" charset="0"/>
              </a:rPr>
              <a:t>The DC motor is turning at 54 rev/second or 3214 RPM.</a:t>
            </a:r>
          </a:p>
          <a:p>
            <a:endParaRPr lang="en-US" dirty="0">
              <a:latin typeface="Calibri" panose="020F0502020204030204" pitchFamily="34" charset="0"/>
            </a:endParaRPr>
          </a:p>
          <a:p>
            <a:r>
              <a:rPr lang="en-US" dirty="0" smtClean="0">
                <a:latin typeface="Calibri" panose="020F0502020204030204" pitchFamily="34" charset="0"/>
              </a:rPr>
              <a:t>1/54 = 18.5 ms</a:t>
            </a:r>
          </a:p>
          <a:p>
            <a:endParaRPr lang="en-US" dirty="0">
              <a:latin typeface="Calibri" panose="020F0502020204030204" pitchFamily="34" charset="0"/>
            </a:endParaRPr>
          </a:p>
          <a:p>
            <a:r>
              <a:rPr lang="en-US" dirty="0" smtClean="0">
                <a:latin typeface="Calibri" panose="020F0502020204030204" pitchFamily="34" charset="0"/>
              </a:rPr>
              <a:t>There are 3 pulses per DC motor revolution.</a:t>
            </a:r>
          </a:p>
          <a:p>
            <a:endParaRPr lang="en-US" dirty="0">
              <a:latin typeface="Calibri" panose="020F0502020204030204" pitchFamily="34" charset="0"/>
            </a:endParaRPr>
          </a:p>
          <a:p>
            <a:r>
              <a:rPr lang="en-US" dirty="0" smtClean="0">
                <a:latin typeface="Calibri" panose="020F0502020204030204" pitchFamily="34" charset="0"/>
              </a:rPr>
              <a:t>18.5 ms/3 = 6.2 ms.</a:t>
            </a:r>
            <a:endParaRPr lang="en-US" dirty="0">
              <a:latin typeface="Calibri" panose="020F0502020204030204" pitchFamily="34" charset="0"/>
            </a:endParaRPr>
          </a:p>
        </p:txBody>
      </p:sp>
      <p:sp>
        <p:nvSpPr>
          <p:cNvPr id="5" name="Rectangle 4"/>
          <p:cNvSpPr/>
          <p:nvPr/>
        </p:nvSpPr>
        <p:spPr>
          <a:xfrm>
            <a:off x="5662673" y="5674081"/>
            <a:ext cx="4276940" cy="369332"/>
          </a:xfrm>
          <a:prstGeom prst="rect">
            <a:avLst/>
          </a:prstGeom>
        </p:spPr>
        <p:txBody>
          <a:bodyPr wrap="none">
            <a:spAutoFit/>
          </a:bodyPr>
          <a:lstStyle/>
          <a:p>
            <a:r>
              <a:rPr lang="en-US" dirty="0" smtClean="0">
                <a:latin typeface="Calibri" panose="020F0502020204030204" pitchFamily="34" charset="0"/>
              </a:rPr>
              <a:t>o/p shaft rotation </a:t>
            </a:r>
            <a:r>
              <a:rPr lang="en-US" dirty="0">
                <a:latin typeface="Calibri" panose="020F0502020204030204" pitchFamily="34" charset="0"/>
              </a:rPr>
              <a:t>frequency = </a:t>
            </a:r>
            <a:r>
              <a:rPr lang="en-US" dirty="0" smtClean="0">
                <a:latin typeface="Calibri" panose="020F0502020204030204" pitchFamily="34" charset="0"/>
              </a:rPr>
              <a:t>1.8 rev/sec.</a:t>
            </a:r>
            <a:endParaRPr lang="en-US" dirty="0"/>
          </a:p>
        </p:txBody>
      </p:sp>
      <p:sp>
        <p:nvSpPr>
          <p:cNvPr id="9" name="Rectangle 8"/>
          <p:cNvSpPr/>
          <p:nvPr/>
        </p:nvSpPr>
        <p:spPr>
          <a:xfrm>
            <a:off x="1871451" y="5678603"/>
            <a:ext cx="3392467" cy="369332"/>
          </a:xfrm>
          <a:prstGeom prst="rect">
            <a:avLst/>
          </a:prstGeom>
        </p:spPr>
        <p:txBody>
          <a:bodyPr wrap="none">
            <a:spAutoFit/>
          </a:bodyPr>
          <a:lstStyle/>
          <a:p>
            <a:r>
              <a:rPr lang="en-US" dirty="0" smtClean="0">
                <a:latin typeface="Calibri" panose="020F0502020204030204" pitchFamily="34" charset="0"/>
              </a:rPr>
              <a:t>o/ shaft rotation </a:t>
            </a:r>
            <a:r>
              <a:rPr lang="en-US" dirty="0">
                <a:latin typeface="Calibri" panose="020F0502020204030204" pitchFamily="34" charset="0"/>
              </a:rPr>
              <a:t>period = </a:t>
            </a:r>
            <a:r>
              <a:rPr lang="en-US" dirty="0" smtClean="0">
                <a:latin typeface="Calibri" panose="020F0502020204030204" pitchFamily="34" charset="0"/>
              </a:rPr>
              <a:t>560 </a:t>
            </a:r>
            <a:r>
              <a:rPr lang="en-US" dirty="0">
                <a:latin typeface="Calibri" panose="020F0502020204030204" pitchFamily="34" charset="0"/>
              </a:rPr>
              <a:t>ms.</a:t>
            </a:r>
            <a:endParaRPr lang="en-US" dirty="0"/>
          </a:p>
        </p:txBody>
      </p:sp>
      <p:pic>
        <p:nvPicPr>
          <p:cNvPr id="7" name="Picture 6"/>
          <p:cNvPicPr>
            <a:picLocks noChangeAspect="1"/>
          </p:cNvPicPr>
          <p:nvPr/>
        </p:nvPicPr>
        <p:blipFill>
          <a:blip r:embed="rId2"/>
          <a:stretch>
            <a:fillRect/>
          </a:stretch>
        </p:blipFill>
        <p:spPr>
          <a:xfrm>
            <a:off x="731058" y="1126310"/>
            <a:ext cx="6392018" cy="4349816"/>
          </a:xfrm>
          <a:prstGeom prst="rect">
            <a:avLst/>
          </a:prstGeom>
        </p:spPr>
      </p:pic>
      <p:sp>
        <p:nvSpPr>
          <p:cNvPr id="13" name="TextBox 12"/>
          <p:cNvSpPr txBox="1"/>
          <p:nvPr/>
        </p:nvSpPr>
        <p:spPr>
          <a:xfrm>
            <a:off x="847597" y="2247900"/>
            <a:ext cx="771365" cy="276999"/>
          </a:xfrm>
          <a:prstGeom prst="rect">
            <a:avLst/>
          </a:prstGeom>
          <a:noFill/>
        </p:spPr>
        <p:txBody>
          <a:bodyPr wrap="none" rtlCol="0">
            <a:spAutoFit/>
          </a:bodyPr>
          <a:lstStyle/>
          <a:p>
            <a:r>
              <a:rPr lang="en-US" sz="1200" dirty="0" smtClean="0"/>
              <a:t>Disk Hole</a:t>
            </a:r>
            <a:endParaRPr lang="en-US" sz="1200" dirty="0"/>
          </a:p>
        </p:txBody>
      </p:sp>
      <p:sp>
        <p:nvSpPr>
          <p:cNvPr id="15" name="TextBox 14"/>
          <p:cNvSpPr txBox="1"/>
          <p:nvPr/>
        </p:nvSpPr>
        <p:spPr>
          <a:xfrm>
            <a:off x="1731174" y="2743870"/>
            <a:ext cx="1281120" cy="276999"/>
          </a:xfrm>
          <a:prstGeom prst="rect">
            <a:avLst/>
          </a:prstGeom>
          <a:noFill/>
        </p:spPr>
        <p:txBody>
          <a:bodyPr wrap="none" rtlCol="0">
            <a:spAutoFit/>
          </a:bodyPr>
          <a:lstStyle/>
          <a:p>
            <a:r>
              <a:rPr lang="en-US" sz="1200" dirty="0" smtClean="0"/>
              <a:t>Disk Solid Section</a:t>
            </a:r>
            <a:endParaRPr lang="en-US" sz="1200" dirty="0"/>
          </a:p>
        </p:txBody>
      </p:sp>
      <p:sp>
        <p:nvSpPr>
          <p:cNvPr id="16" name="TextBox 15"/>
          <p:cNvSpPr txBox="1"/>
          <p:nvPr/>
        </p:nvSpPr>
        <p:spPr>
          <a:xfrm>
            <a:off x="1226867" y="4018014"/>
            <a:ext cx="696344" cy="276999"/>
          </a:xfrm>
          <a:prstGeom prst="rect">
            <a:avLst/>
          </a:prstGeom>
          <a:noFill/>
        </p:spPr>
        <p:txBody>
          <a:bodyPr wrap="none" rtlCol="0">
            <a:spAutoFit/>
          </a:bodyPr>
          <a:lstStyle/>
          <a:p>
            <a:r>
              <a:rPr lang="en-US" sz="1200" dirty="0" smtClean="0"/>
              <a:t>Encoder</a:t>
            </a:r>
            <a:endParaRPr lang="en-US" sz="1200" dirty="0"/>
          </a:p>
        </p:txBody>
      </p:sp>
    </p:spTree>
    <p:extLst>
      <p:ext uri="{BB962C8B-B14F-4D97-AF65-F5344CB8AC3E}">
        <p14:creationId xmlns:p14="http://schemas.microsoft.com/office/powerpoint/2010/main" val="29671207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CAM8302E  F2018 Week 9</a:t>
            </a:r>
            <a:endParaRPr lang="en-US"/>
          </a:p>
        </p:txBody>
      </p:sp>
      <p:sp>
        <p:nvSpPr>
          <p:cNvPr id="5" name="Slide Number Placeholder 4"/>
          <p:cNvSpPr>
            <a:spLocks noGrp="1"/>
          </p:cNvSpPr>
          <p:nvPr>
            <p:ph type="sldNum" sz="quarter" idx="12"/>
          </p:nvPr>
        </p:nvSpPr>
        <p:spPr/>
        <p:txBody>
          <a:bodyPr/>
          <a:lstStyle/>
          <a:p>
            <a:fld id="{4D6577E5-DC54-444B-A5E8-421A12BAAF2D}" type="slidenum">
              <a:rPr lang="en-US" smtClean="0"/>
              <a:t>27</a:t>
            </a:fld>
            <a:endParaRPr lang="en-US"/>
          </a:p>
        </p:txBody>
      </p:sp>
      <p:pic>
        <p:nvPicPr>
          <p:cNvPr id="6" name="Picture 5"/>
          <p:cNvPicPr>
            <a:picLocks noChangeAspect="1"/>
          </p:cNvPicPr>
          <p:nvPr/>
        </p:nvPicPr>
        <p:blipFill>
          <a:blip r:embed="rId2"/>
          <a:stretch>
            <a:fillRect/>
          </a:stretch>
        </p:blipFill>
        <p:spPr>
          <a:xfrm>
            <a:off x="2486346" y="3173360"/>
            <a:ext cx="7054078" cy="3015379"/>
          </a:xfrm>
          <a:prstGeom prst="rect">
            <a:avLst/>
          </a:prstGeom>
        </p:spPr>
      </p:pic>
      <p:sp>
        <p:nvSpPr>
          <p:cNvPr id="7" name="TextBox 6"/>
          <p:cNvSpPr txBox="1"/>
          <p:nvPr/>
        </p:nvSpPr>
        <p:spPr>
          <a:xfrm>
            <a:off x="1253448" y="420426"/>
            <a:ext cx="9340065" cy="2585323"/>
          </a:xfrm>
          <a:prstGeom prst="rect">
            <a:avLst/>
          </a:prstGeom>
          <a:noFill/>
        </p:spPr>
        <p:txBody>
          <a:bodyPr wrap="square" rtlCol="0">
            <a:spAutoFit/>
          </a:bodyPr>
          <a:lstStyle/>
          <a:p>
            <a:r>
              <a:rPr lang="en-US" dirty="0" smtClean="0">
                <a:solidFill>
                  <a:srgbClr val="FF0000"/>
                </a:solidFill>
              </a:rPr>
              <a:t>When setting up the lab power supply </a:t>
            </a:r>
            <a:r>
              <a:rPr lang="en-US" dirty="0" smtClean="0"/>
              <a:t>you should configure the current limit to a value of about 1.5 times the value you expect the typical current to be when your circuit is operating normally.</a:t>
            </a:r>
          </a:p>
          <a:p>
            <a:endParaRPr lang="en-US" dirty="0"/>
          </a:p>
          <a:p>
            <a:r>
              <a:rPr lang="en-US" dirty="0" smtClean="0"/>
              <a:t>If the current is not exceeded the letters “</a:t>
            </a:r>
            <a:r>
              <a:rPr lang="en-US" dirty="0" smtClean="0">
                <a:solidFill>
                  <a:srgbClr val="FF0000"/>
                </a:solidFill>
              </a:rPr>
              <a:t>CV</a:t>
            </a:r>
            <a:r>
              <a:rPr lang="en-US" dirty="0" smtClean="0"/>
              <a:t>”  (Constant voltage) will appear near the circuit current reading.</a:t>
            </a:r>
          </a:p>
          <a:p>
            <a:endParaRPr lang="en-US" dirty="0"/>
          </a:p>
          <a:p>
            <a:r>
              <a:rPr lang="en-US" dirty="0" smtClean="0"/>
              <a:t>If your circuit has a problem or it is trying to draw more current than the maximum you have set the letters “</a:t>
            </a:r>
            <a:r>
              <a:rPr lang="en-US" dirty="0" smtClean="0">
                <a:solidFill>
                  <a:srgbClr val="FF0000"/>
                </a:solidFill>
              </a:rPr>
              <a:t>CC</a:t>
            </a:r>
            <a:r>
              <a:rPr lang="en-US" dirty="0" smtClean="0"/>
              <a:t>” (constant current) will appear near the circuit current reading.  You may also notice that the DC voltage drops when in “</a:t>
            </a:r>
            <a:r>
              <a:rPr lang="en-US" dirty="0" smtClean="0">
                <a:solidFill>
                  <a:srgbClr val="FF0000"/>
                </a:solidFill>
              </a:rPr>
              <a:t>CC</a:t>
            </a:r>
            <a:r>
              <a:rPr lang="en-US" dirty="0" smtClean="0"/>
              <a:t>” mode.</a:t>
            </a:r>
            <a:endParaRPr lang="en-US" dirty="0"/>
          </a:p>
        </p:txBody>
      </p:sp>
    </p:spTree>
    <p:extLst>
      <p:ext uri="{BB962C8B-B14F-4D97-AF65-F5344CB8AC3E}">
        <p14:creationId xmlns:p14="http://schemas.microsoft.com/office/powerpoint/2010/main" val="771391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CAM8302E  F2018 Week 9</a:t>
            </a:r>
            <a:endParaRPr lang="en-US"/>
          </a:p>
        </p:txBody>
      </p:sp>
      <p:sp>
        <p:nvSpPr>
          <p:cNvPr id="5" name="Slide Number Placeholder 4"/>
          <p:cNvSpPr>
            <a:spLocks noGrp="1"/>
          </p:cNvSpPr>
          <p:nvPr>
            <p:ph type="sldNum" sz="quarter" idx="12"/>
          </p:nvPr>
        </p:nvSpPr>
        <p:spPr/>
        <p:txBody>
          <a:bodyPr/>
          <a:lstStyle/>
          <a:p>
            <a:fld id="{4D6577E5-DC54-444B-A5E8-421A12BAAF2D}" type="slidenum">
              <a:rPr lang="en-US" smtClean="0"/>
              <a:t>28</a:t>
            </a:fld>
            <a:endParaRPr lang="en-US"/>
          </a:p>
        </p:txBody>
      </p:sp>
      <p:sp>
        <p:nvSpPr>
          <p:cNvPr id="8" name="Rectangle 7"/>
          <p:cNvSpPr/>
          <p:nvPr/>
        </p:nvSpPr>
        <p:spPr>
          <a:xfrm>
            <a:off x="1981200" y="115669"/>
            <a:ext cx="7505644" cy="646331"/>
          </a:xfrm>
          <a:prstGeom prst="rect">
            <a:avLst/>
          </a:prstGeom>
          <a:noFill/>
        </p:spPr>
        <p:txBody>
          <a:bodyPr wrap="none" lIns="91440" tIns="45720" rIns="91440" bIns="45720">
            <a:spAutoFit/>
          </a:bodyPr>
          <a:lstStyle/>
          <a:p>
            <a:pPr algn="ctr"/>
            <a:r>
              <a:rPr lang="en-US" sz="36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Scope </a:t>
            </a:r>
            <a:r>
              <a:rPr lang="en-US" sz="36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Configuration Video (no audio)</a:t>
            </a:r>
            <a:endParaRPr lang="en-US" sz="3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2" name="Scope Configu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50422" y="846423"/>
            <a:ext cx="8085909" cy="5240867"/>
          </a:xfrm>
          <a:prstGeom prst="rect">
            <a:avLst/>
          </a:prstGeom>
        </p:spPr>
      </p:pic>
    </p:spTree>
    <p:extLst>
      <p:ext uri="{BB962C8B-B14F-4D97-AF65-F5344CB8AC3E}">
        <p14:creationId xmlns:p14="http://schemas.microsoft.com/office/powerpoint/2010/main" val="28402077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Footer Placeholder 4"/>
          <p:cNvSpPr>
            <a:spLocks noGrp="1"/>
          </p:cNvSpPr>
          <p:nvPr>
            <p:ph type="ftr" sz="quarter" idx="11"/>
          </p:nvPr>
        </p:nvSpPr>
        <p:spPr>
          <a:noFill/>
        </p:spPr>
        <p:txBody>
          <a:bodyPr/>
          <a:lstStyle/>
          <a:p>
            <a:r>
              <a:rPr lang="en-US" smtClean="0"/>
              <a:t>CAM8302E  F2018 Week 9</a:t>
            </a:r>
            <a:endParaRPr lang="en-US"/>
          </a:p>
        </p:txBody>
      </p:sp>
      <p:sp>
        <p:nvSpPr>
          <p:cNvPr id="6" name="Rectangle 5"/>
          <p:cNvSpPr/>
          <p:nvPr/>
        </p:nvSpPr>
        <p:spPr>
          <a:xfrm>
            <a:off x="2156177" y="202980"/>
            <a:ext cx="7663380"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Slotted Wheel 3D Printed.</a:t>
            </a:r>
            <a:endPar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8" name="Slide Number Placeholder 7"/>
          <p:cNvSpPr>
            <a:spLocks noGrp="1"/>
          </p:cNvSpPr>
          <p:nvPr>
            <p:ph type="sldNum" sz="quarter" idx="12"/>
          </p:nvPr>
        </p:nvSpPr>
        <p:spPr/>
        <p:txBody>
          <a:bodyPr/>
          <a:lstStyle/>
          <a:p>
            <a:fld id="{ACB88EEA-209C-4598-B68F-AE8C8CE50CEF}" type="slidenum">
              <a:rPr lang="en-US" smtClean="0"/>
              <a:pPr/>
              <a:t>29</a:t>
            </a:fld>
            <a:endParaRPr lang="en-US"/>
          </a:p>
        </p:txBody>
      </p:sp>
      <p:pic>
        <p:nvPicPr>
          <p:cNvPr id="15" name="Picture 14"/>
          <p:cNvPicPr/>
          <p:nvPr/>
        </p:nvPicPr>
        <p:blipFill>
          <a:blip r:embed="rId2"/>
          <a:stretch>
            <a:fillRect/>
          </a:stretch>
        </p:blipFill>
        <p:spPr>
          <a:xfrm>
            <a:off x="6769735" y="1227437"/>
            <a:ext cx="4584065" cy="4381500"/>
          </a:xfrm>
          <a:prstGeom prst="rect">
            <a:avLst/>
          </a:prstGeom>
        </p:spPr>
      </p:pic>
      <p:pic>
        <p:nvPicPr>
          <p:cNvPr id="16" name="Picture 15"/>
          <p:cNvPicPr/>
          <p:nvPr/>
        </p:nvPicPr>
        <p:blipFill>
          <a:blip r:embed="rId3"/>
          <a:stretch>
            <a:fillRect/>
          </a:stretch>
        </p:blipFill>
        <p:spPr>
          <a:xfrm>
            <a:off x="648489" y="2080242"/>
            <a:ext cx="5447511" cy="3528695"/>
          </a:xfrm>
          <a:prstGeom prst="rect">
            <a:avLst/>
          </a:prstGeom>
        </p:spPr>
      </p:pic>
      <p:sp>
        <p:nvSpPr>
          <p:cNvPr id="2" name="TextBox 1"/>
          <p:cNvSpPr txBox="1"/>
          <p:nvPr/>
        </p:nvSpPr>
        <p:spPr>
          <a:xfrm>
            <a:off x="583474" y="1288869"/>
            <a:ext cx="5172892" cy="646331"/>
          </a:xfrm>
          <a:prstGeom prst="rect">
            <a:avLst/>
          </a:prstGeom>
          <a:noFill/>
        </p:spPr>
        <p:txBody>
          <a:bodyPr wrap="square" rtlCol="0">
            <a:spAutoFit/>
          </a:bodyPr>
          <a:lstStyle/>
          <a:p>
            <a:r>
              <a:rPr lang="en-US" dirty="0" smtClean="0"/>
              <a:t>A slotted wheel along with slotted optical sensor can be used to measure output shaft speed.</a:t>
            </a:r>
            <a:endParaRPr lang="en-US" dirty="0"/>
          </a:p>
        </p:txBody>
      </p:sp>
    </p:spTree>
    <p:extLst>
      <p:ext uri="{BB962C8B-B14F-4D97-AF65-F5344CB8AC3E}">
        <p14:creationId xmlns:p14="http://schemas.microsoft.com/office/powerpoint/2010/main" val="9969441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CAM8302E  F2018 Week 9</a:t>
            </a:r>
            <a:endParaRPr lang="en-US"/>
          </a:p>
        </p:txBody>
      </p:sp>
      <p:sp>
        <p:nvSpPr>
          <p:cNvPr id="6" name="Slide Number Placeholder 5"/>
          <p:cNvSpPr>
            <a:spLocks noGrp="1"/>
          </p:cNvSpPr>
          <p:nvPr>
            <p:ph type="sldNum" sz="quarter" idx="12"/>
          </p:nvPr>
        </p:nvSpPr>
        <p:spPr/>
        <p:txBody>
          <a:bodyPr/>
          <a:lstStyle/>
          <a:p>
            <a:fld id="{4D6577E5-DC54-444B-A5E8-421A12BAAF2D}" type="slidenum">
              <a:rPr lang="en-US" smtClean="0"/>
              <a:t>3</a:t>
            </a:fld>
            <a:endParaRPr lang="en-US"/>
          </a:p>
        </p:txBody>
      </p:sp>
      <p:sp>
        <p:nvSpPr>
          <p:cNvPr id="7" name="Rectangle 6"/>
          <p:cNvSpPr/>
          <p:nvPr/>
        </p:nvSpPr>
        <p:spPr>
          <a:xfrm>
            <a:off x="1025579" y="575819"/>
            <a:ext cx="9965775" cy="2308324"/>
          </a:xfrm>
          <a:prstGeom prst="rect">
            <a:avLst/>
          </a:prstGeom>
        </p:spPr>
        <p:txBody>
          <a:bodyPr wrap="square">
            <a:spAutoFit/>
          </a:bodyPr>
          <a:lstStyle/>
          <a:p>
            <a:r>
              <a:rPr lang="en-US" dirty="0" smtClean="0">
                <a:solidFill>
                  <a:srgbClr val="FF0000"/>
                </a:solidFill>
              </a:rPr>
              <a:t>The speed of the DC motor </a:t>
            </a:r>
            <a:r>
              <a:rPr lang="en-US" dirty="0" smtClean="0"/>
              <a:t>will be controlled using a PWM signal applied to pin 1 of the L293D motor controller.</a:t>
            </a:r>
          </a:p>
          <a:p>
            <a:endParaRPr lang="en-US" b="1" dirty="0" smtClean="0"/>
          </a:p>
          <a:p>
            <a:r>
              <a:rPr lang="en-US" dirty="0" smtClean="0">
                <a:solidFill>
                  <a:srgbClr val="FF0000"/>
                </a:solidFill>
              </a:rPr>
              <a:t>With the Enable pin at a logic high </a:t>
            </a:r>
            <a:r>
              <a:rPr lang="en-US" b="1" dirty="0" smtClean="0"/>
              <a:t>t</a:t>
            </a:r>
            <a:r>
              <a:rPr lang="en-US" dirty="0" smtClean="0"/>
              <a:t>he motor terminals receive the maximum voltage. For example with a motor supply of 10 volts DC the motor voltage will equal about 8.5 volts.  The drop is due to the voltage drop across the two internal BJT transistor collector emitter junctions.</a:t>
            </a:r>
          </a:p>
          <a:p>
            <a:endParaRPr lang="en-US" dirty="0"/>
          </a:p>
          <a:p>
            <a:r>
              <a:rPr lang="en-US" dirty="0" smtClean="0">
                <a:solidFill>
                  <a:srgbClr val="FF0000"/>
                </a:solidFill>
              </a:rPr>
              <a:t>The IN1 and IN2 pins </a:t>
            </a:r>
            <a:r>
              <a:rPr lang="en-US" dirty="0" smtClean="0"/>
              <a:t>determine the operation of the motor: CW, CCW, coast or brake.</a:t>
            </a:r>
            <a:endParaRPr lang="en-US" dirty="0"/>
          </a:p>
        </p:txBody>
      </p:sp>
      <p:pic>
        <p:nvPicPr>
          <p:cNvPr id="9" name="Picture 8"/>
          <p:cNvPicPr>
            <a:picLocks noChangeAspect="1"/>
          </p:cNvPicPr>
          <p:nvPr/>
        </p:nvPicPr>
        <p:blipFill>
          <a:blip r:embed="rId2"/>
          <a:stretch>
            <a:fillRect/>
          </a:stretch>
        </p:blipFill>
        <p:spPr>
          <a:xfrm>
            <a:off x="2035149" y="2884143"/>
            <a:ext cx="7303290" cy="3550501"/>
          </a:xfrm>
          <a:prstGeom prst="rect">
            <a:avLst/>
          </a:prstGeom>
        </p:spPr>
      </p:pic>
      <p:sp>
        <p:nvSpPr>
          <p:cNvPr id="10" name="Rectangle 9"/>
          <p:cNvSpPr/>
          <p:nvPr/>
        </p:nvSpPr>
        <p:spPr>
          <a:xfrm>
            <a:off x="4038600" y="2978464"/>
            <a:ext cx="3296389" cy="276999"/>
          </a:xfrm>
          <a:prstGeom prst="rect">
            <a:avLst/>
          </a:prstGeom>
        </p:spPr>
        <p:txBody>
          <a:bodyPr wrap="square">
            <a:spAutoFit/>
          </a:bodyPr>
          <a:lstStyle/>
          <a:p>
            <a:r>
              <a:rPr lang="en-US" sz="1200" dirty="0" smtClean="0"/>
              <a:t>Note: At times the PWM signal connects to DIO3</a:t>
            </a:r>
            <a:endParaRPr lang="en-US" sz="1200" dirty="0"/>
          </a:p>
        </p:txBody>
      </p:sp>
      <p:sp>
        <p:nvSpPr>
          <p:cNvPr id="11" name="Rectangle 10"/>
          <p:cNvSpPr/>
          <p:nvPr/>
        </p:nvSpPr>
        <p:spPr>
          <a:xfrm>
            <a:off x="3686598" y="5179108"/>
            <a:ext cx="1547048" cy="461665"/>
          </a:xfrm>
          <a:prstGeom prst="rect">
            <a:avLst/>
          </a:prstGeom>
        </p:spPr>
        <p:txBody>
          <a:bodyPr wrap="square">
            <a:spAutoFit/>
          </a:bodyPr>
          <a:lstStyle/>
          <a:p>
            <a:r>
              <a:rPr lang="en-US" sz="1200" dirty="0" smtClean="0"/>
              <a:t>8.5 volts when EN = 1</a:t>
            </a:r>
          </a:p>
          <a:p>
            <a:r>
              <a:rPr lang="en-US" sz="1200" dirty="0" smtClean="0"/>
              <a:t>Lower with PWM</a:t>
            </a:r>
            <a:endParaRPr lang="en-US" sz="1200" dirty="0"/>
          </a:p>
        </p:txBody>
      </p:sp>
    </p:spTree>
    <p:extLst>
      <p:ext uri="{BB962C8B-B14F-4D97-AF65-F5344CB8AC3E}">
        <p14:creationId xmlns:p14="http://schemas.microsoft.com/office/powerpoint/2010/main" val="13940594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8291" y="247134"/>
            <a:ext cx="7687582" cy="5898292"/>
          </a:xfrm>
          <a:prstGeom prst="rect">
            <a:avLst/>
          </a:prstGeom>
        </p:spPr>
      </p:pic>
      <p:pic>
        <p:nvPicPr>
          <p:cNvPr id="3" name="Picture 2"/>
          <p:cNvPicPr>
            <a:picLocks noChangeAspect="1"/>
          </p:cNvPicPr>
          <p:nvPr/>
        </p:nvPicPr>
        <p:blipFill>
          <a:blip r:embed="rId3"/>
          <a:stretch>
            <a:fillRect/>
          </a:stretch>
        </p:blipFill>
        <p:spPr>
          <a:xfrm>
            <a:off x="8906648" y="1331889"/>
            <a:ext cx="2106004" cy="3728781"/>
          </a:xfrm>
          <a:prstGeom prst="rect">
            <a:avLst/>
          </a:prstGeom>
        </p:spPr>
      </p:pic>
      <p:sp>
        <p:nvSpPr>
          <p:cNvPr id="4" name="Footer Placeholder 3"/>
          <p:cNvSpPr>
            <a:spLocks noGrp="1"/>
          </p:cNvSpPr>
          <p:nvPr>
            <p:ph type="ftr" sz="quarter" idx="11"/>
          </p:nvPr>
        </p:nvSpPr>
        <p:spPr/>
        <p:txBody>
          <a:bodyPr/>
          <a:lstStyle/>
          <a:p>
            <a:r>
              <a:rPr lang="en-US" smtClean="0"/>
              <a:t>CAM8302E  F2018 Week 9</a:t>
            </a:r>
            <a:endParaRPr lang="en-US"/>
          </a:p>
        </p:txBody>
      </p:sp>
      <p:sp>
        <p:nvSpPr>
          <p:cNvPr id="5" name="Slide Number Placeholder 4"/>
          <p:cNvSpPr>
            <a:spLocks noGrp="1"/>
          </p:cNvSpPr>
          <p:nvPr>
            <p:ph type="sldNum" sz="quarter" idx="12"/>
          </p:nvPr>
        </p:nvSpPr>
        <p:spPr/>
        <p:txBody>
          <a:bodyPr/>
          <a:lstStyle/>
          <a:p>
            <a:fld id="{4D6577E5-DC54-444B-A5E8-421A12BAAF2D}" type="slidenum">
              <a:rPr lang="en-US" smtClean="0"/>
              <a:t>30</a:t>
            </a:fld>
            <a:endParaRPr lang="en-US"/>
          </a:p>
        </p:txBody>
      </p:sp>
      <p:sp>
        <p:nvSpPr>
          <p:cNvPr id="6" name="TextBox 5"/>
          <p:cNvSpPr txBox="1"/>
          <p:nvPr/>
        </p:nvSpPr>
        <p:spPr>
          <a:xfrm>
            <a:off x="3274423" y="1331889"/>
            <a:ext cx="3526971" cy="646331"/>
          </a:xfrm>
          <a:prstGeom prst="rect">
            <a:avLst/>
          </a:prstGeom>
          <a:noFill/>
        </p:spPr>
        <p:txBody>
          <a:bodyPr wrap="square" rtlCol="0">
            <a:spAutoFit/>
          </a:bodyPr>
          <a:lstStyle/>
          <a:p>
            <a:r>
              <a:rPr lang="en-US" dirty="0" smtClean="0">
                <a:solidFill>
                  <a:srgbClr val="FF0000"/>
                </a:solidFill>
              </a:rPr>
              <a:t>Notes: Suppressing spikes when using inductive loads. Page 1</a:t>
            </a:r>
            <a:endParaRPr lang="en-US" dirty="0">
              <a:solidFill>
                <a:srgbClr val="FF0000"/>
              </a:solidFill>
            </a:endParaRPr>
          </a:p>
        </p:txBody>
      </p:sp>
    </p:spTree>
    <p:extLst>
      <p:ext uri="{BB962C8B-B14F-4D97-AF65-F5344CB8AC3E}">
        <p14:creationId xmlns:p14="http://schemas.microsoft.com/office/powerpoint/2010/main" val="731652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8381" y="263610"/>
            <a:ext cx="8343773" cy="6161903"/>
          </a:xfrm>
          <a:prstGeom prst="rect">
            <a:avLst/>
          </a:prstGeom>
        </p:spPr>
      </p:pic>
      <p:pic>
        <p:nvPicPr>
          <p:cNvPr id="3" name="Picture 2"/>
          <p:cNvPicPr>
            <a:picLocks noChangeAspect="1"/>
          </p:cNvPicPr>
          <p:nvPr/>
        </p:nvPicPr>
        <p:blipFill>
          <a:blip r:embed="rId3"/>
          <a:stretch>
            <a:fillRect/>
          </a:stretch>
        </p:blipFill>
        <p:spPr>
          <a:xfrm>
            <a:off x="8967747" y="1358084"/>
            <a:ext cx="2445180" cy="3461051"/>
          </a:xfrm>
          <a:prstGeom prst="rect">
            <a:avLst/>
          </a:prstGeom>
        </p:spPr>
      </p:pic>
      <p:sp>
        <p:nvSpPr>
          <p:cNvPr id="4" name="Footer Placeholder 3"/>
          <p:cNvSpPr>
            <a:spLocks noGrp="1"/>
          </p:cNvSpPr>
          <p:nvPr>
            <p:ph type="ftr" sz="quarter" idx="11"/>
          </p:nvPr>
        </p:nvSpPr>
        <p:spPr/>
        <p:txBody>
          <a:bodyPr/>
          <a:lstStyle/>
          <a:p>
            <a:r>
              <a:rPr lang="en-US" smtClean="0"/>
              <a:t>CAM8302E  F2018 Week 9</a:t>
            </a:r>
            <a:endParaRPr lang="en-US"/>
          </a:p>
        </p:txBody>
      </p:sp>
      <p:sp>
        <p:nvSpPr>
          <p:cNvPr id="5" name="Slide Number Placeholder 4"/>
          <p:cNvSpPr>
            <a:spLocks noGrp="1"/>
          </p:cNvSpPr>
          <p:nvPr>
            <p:ph type="sldNum" sz="quarter" idx="12"/>
          </p:nvPr>
        </p:nvSpPr>
        <p:spPr/>
        <p:txBody>
          <a:bodyPr/>
          <a:lstStyle/>
          <a:p>
            <a:fld id="{4D6577E5-DC54-444B-A5E8-421A12BAAF2D}" type="slidenum">
              <a:rPr lang="en-US" smtClean="0"/>
              <a:t>31</a:t>
            </a:fld>
            <a:endParaRPr lang="en-US"/>
          </a:p>
        </p:txBody>
      </p:sp>
      <p:sp>
        <p:nvSpPr>
          <p:cNvPr id="6" name="TextBox 5"/>
          <p:cNvSpPr txBox="1"/>
          <p:nvPr/>
        </p:nvSpPr>
        <p:spPr>
          <a:xfrm>
            <a:off x="2725783" y="2698230"/>
            <a:ext cx="3526971" cy="646331"/>
          </a:xfrm>
          <a:prstGeom prst="rect">
            <a:avLst/>
          </a:prstGeom>
          <a:noFill/>
        </p:spPr>
        <p:txBody>
          <a:bodyPr wrap="square" rtlCol="0">
            <a:spAutoFit/>
          </a:bodyPr>
          <a:lstStyle/>
          <a:p>
            <a:r>
              <a:rPr lang="en-US" dirty="0" smtClean="0">
                <a:solidFill>
                  <a:srgbClr val="FF0000"/>
                </a:solidFill>
              </a:rPr>
              <a:t>Notes: Suppressing spikes when using inductive loads. Page 2.</a:t>
            </a:r>
            <a:endParaRPr lang="en-US" dirty="0">
              <a:solidFill>
                <a:srgbClr val="FF0000"/>
              </a:solidFill>
            </a:endParaRPr>
          </a:p>
        </p:txBody>
      </p:sp>
    </p:spTree>
    <p:extLst>
      <p:ext uri="{BB962C8B-B14F-4D97-AF65-F5344CB8AC3E}">
        <p14:creationId xmlns:p14="http://schemas.microsoft.com/office/powerpoint/2010/main" val="19535898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9" name="Picture 3"/>
          <p:cNvPicPr>
            <a:picLocks noChangeAspect="1" noChangeArrowheads="1"/>
          </p:cNvPicPr>
          <p:nvPr/>
        </p:nvPicPr>
        <p:blipFill>
          <a:blip r:embed="rId2" cstate="print"/>
          <a:srcRect/>
          <a:stretch>
            <a:fillRect/>
          </a:stretch>
        </p:blipFill>
        <p:spPr bwMode="auto">
          <a:xfrm>
            <a:off x="1832534" y="1824886"/>
            <a:ext cx="4914900" cy="4241627"/>
          </a:xfrm>
          <a:prstGeom prst="rect">
            <a:avLst/>
          </a:prstGeom>
          <a:noFill/>
          <a:ln w="9525">
            <a:noFill/>
            <a:miter lim="800000"/>
            <a:headEnd/>
            <a:tailEnd/>
          </a:ln>
        </p:spPr>
      </p:pic>
      <p:sp>
        <p:nvSpPr>
          <p:cNvPr id="4" name="TextBox 3"/>
          <p:cNvSpPr txBox="1"/>
          <p:nvPr/>
        </p:nvSpPr>
        <p:spPr>
          <a:xfrm>
            <a:off x="5286375" y="2752726"/>
            <a:ext cx="1052852" cy="646331"/>
          </a:xfrm>
          <a:prstGeom prst="rect">
            <a:avLst/>
          </a:prstGeom>
          <a:noFill/>
        </p:spPr>
        <p:txBody>
          <a:bodyPr wrap="none" rtlCol="0">
            <a:spAutoFit/>
          </a:bodyPr>
          <a:lstStyle/>
          <a:p>
            <a:r>
              <a:rPr lang="en-US" dirty="0"/>
              <a:t>Inductive</a:t>
            </a:r>
          </a:p>
          <a:p>
            <a:r>
              <a:rPr lang="en-US" dirty="0"/>
              <a:t>Load</a:t>
            </a:r>
          </a:p>
        </p:txBody>
      </p:sp>
      <p:sp>
        <p:nvSpPr>
          <p:cNvPr id="14" name="Curved Down Arrow 13"/>
          <p:cNvSpPr/>
          <p:nvPr/>
        </p:nvSpPr>
        <p:spPr>
          <a:xfrm>
            <a:off x="4391026" y="2714625"/>
            <a:ext cx="762000" cy="5715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9"/>
          <p:cNvSpPr txBox="1">
            <a:spLocks noChangeArrowheads="1"/>
          </p:cNvSpPr>
          <p:nvPr/>
        </p:nvSpPr>
        <p:spPr bwMode="auto">
          <a:xfrm>
            <a:off x="6747435" y="270434"/>
            <a:ext cx="3587191" cy="5632311"/>
          </a:xfrm>
          <a:prstGeom prst="rect">
            <a:avLst/>
          </a:prstGeom>
          <a:noFill/>
          <a:ln w="9525">
            <a:noFill/>
            <a:miter lim="800000"/>
            <a:headEnd/>
            <a:tailEnd/>
          </a:ln>
        </p:spPr>
        <p:txBody>
          <a:bodyPr wrap="square">
            <a:spAutoFit/>
          </a:bodyPr>
          <a:lstStyle/>
          <a:p>
            <a:r>
              <a:rPr lang="en-US" dirty="0">
                <a:solidFill>
                  <a:srgbClr val="FF0000"/>
                </a:solidFill>
                <a:latin typeface="Calibri" panose="020F0502020204030204" pitchFamily="34" charset="0"/>
              </a:rPr>
              <a:t>Back EMF – Back Electromotive Force.</a:t>
            </a:r>
          </a:p>
          <a:p>
            <a:endParaRPr lang="en-US" dirty="0">
              <a:solidFill>
                <a:srgbClr val="FF0000"/>
              </a:solidFill>
              <a:latin typeface="Calibri" panose="020F0502020204030204" pitchFamily="34" charset="0"/>
            </a:endParaRPr>
          </a:p>
          <a:p>
            <a:r>
              <a:rPr lang="en-US" dirty="0">
                <a:latin typeface="Calibri" panose="020F0502020204030204" pitchFamily="34" charset="0"/>
              </a:rPr>
              <a:t>When inductive loads such as relays, solenoids and motors are switched off the stored energy in the magnetic field around the inductor collapses.  The collapsing field produces a current in the opposite direction than when the coil is energized. Without the diode a high voltage spike may damage electronic circuits used to drive the coil.  Adding the diode provides a path for the current to flow through the diode and </a:t>
            </a:r>
            <a:r>
              <a:rPr lang="en-US" dirty="0" smtClean="0">
                <a:latin typeface="Calibri" panose="020F0502020204030204" pitchFamily="34" charset="0"/>
              </a:rPr>
              <a:t>through the load</a:t>
            </a:r>
            <a:r>
              <a:rPr lang="en-US" dirty="0">
                <a:latin typeface="Calibri" panose="020F0502020204030204" pitchFamily="34" charset="0"/>
              </a:rPr>
              <a:t>, preventing damage to the electronic circuits. </a:t>
            </a:r>
          </a:p>
          <a:p>
            <a:r>
              <a:rPr lang="en-US" dirty="0">
                <a:latin typeface="Calibri" panose="020F0502020204030204" pitchFamily="34" charset="0"/>
              </a:rPr>
              <a:t>During normal operation the diode is reverse biased.</a:t>
            </a:r>
          </a:p>
        </p:txBody>
      </p:sp>
      <p:sp>
        <p:nvSpPr>
          <p:cNvPr id="16" name="Rectangle 15"/>
          <p:cNvSpPr/>
          <p:nvPr/>
        </p:nvSpPr>
        <p:spPr>
          <a:xfrm>
            <a:off x="1037791" y="270434"/>
            <a:ext cx="3806429" cy="646331"/>
          </a:xfrm>
          <a:prstGeom prst="rect">
            <a:avLst/>
          </a:prstGeom>
        </p:spPr>
        <p:txBody>
          <a:bodyPr wrap="square">
            <a:spAutoFit/>
          </a:bodyPr>
          <a:lstStyle/>
          <a:p>
            <a:r>
              <a:rPr lang="en-US" dirty="0">
                <a:solidFill>
                  <a:srgbClr val="FF0000"/>
                </a:solidFill>
                <a:latin typeface="Calibri" panose="020F0502020204030204" pitchFamily="34" charset="0"/>
              </a:rPr>
              <a:t>Flyback, Flywheel</a:t>
            </a:r>
            <a:r>
              <a:rPr lang="en-US" dirty="0" smtClean="0">
                <a:solidFill>
                  <a:srgbClr val="FF0000"/>
                </a:solidFill>
                <a:latin typeface="Calibri" panose="020F0502020204030204" pitchFamily="34" charset="0"/>
              </a:rPr>
              <a:t>, Transient </a:t>
            </a:r>
            <a:r>
              <a:rPr lang="en-US" dirty="0">
                <a:solidFill>
                  <a:srgbClr val="FF0000"/>
                </a:solidFill>
                <a:latin typeface="Calibri" panose="020F0502020204030204" pitchFamily="34" charset="0"/>
              </a:rPr>
              <a:t>Suppression Diode.</a:t>
            </a:r>
          </a:p>
        </p:txBody>
      </p:sp>
      <p:sp>
        <p:nvSpPr>
          <p:cNvPr id="17" name="Up Arrow 16"/>
          <p:cNvSpPr/>
          <p:nvPr/>
        </p:nvSpPr>
        <p:spPr>
          <a:xfrm>
            <a:off x="6429375" y="2600326"/>
            <a:ext cx="247650" cy="7715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17"/>
          <p:cNvSpPr>
            <a:spLocks noGrp="1"/>
          </p:cNvSpPr>
          <p:nvPr>
            <p:ph type="sldNum" sz="quarter" idx="12"/>
          </p:nvPr>
        </p:nvSpPr>
        <p:spPr/>
        <p:txBody>
          <a:bodyPr/>
          <a:lstStyle/>
          <a:p>
            <a:fld id="{ACB88EEA-209C-4598-B68F-AE8C8CE50CEF}" type="slidenum">
              <a:rPr lang="en-US" smtClean="0"/>
              <a:pPr/>
              <a:t>32</a:t>
            </a:fld>
            <a:endParaRPr lang="en-US"/>
          </a:p>
        </p:txBody>
      </p:sp>
      <p:sp>
        <p:nvSpPr>
          <p:cNvPr id="19" name="Footer Placeholder 18"/>
          <p:cNvSpPr>
            <a:spLocks noGrp="1"/>
          </p:cNvSpPr>
          <p:nvPr>
            <p:ph type="ftr" sz="quarter" idx="11"/>
          </p:nvPr>
        </p:nvSpPr>
        <p:spPr/>
        <p:txBody>
          <a:bodyPr/>
          <a:lstStyle/>
          <a:p>
            <a:r>
              <a:rPr lang="en-US" smtClean="0"/>
              <a:t>CAM8302E  F2018 Week 9</a:t>
            </a:r>
            <a:endParaRPr lang="en-US"/>
          </a:p>
        </p:txBody>
      </p:sp>
    </p:spTree>
    <p:extLst>
      <p:ext uri="{BB962C8B-B14F-4D97-AF65-F5344CB8AC3E}">
        <p14:creationId xmlns:p14="http://schemas.microsoft.com/office/powerpoint/2010/main" val="30278022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p:cNvPicPr>
            <a:picLocks noChangeAspect="1" noChangeArrowheads="1"/>
          </p:cNvPicPr>
          <p:nvPr/>
        </p:nvPicPr>
        <p:blipFill>
          <a:blip r:embed="rId2" cstate="print"/>
          <a:srcRect/>
          <a:stretch>
            <a:fillRect/>
          </a:stretch>
        </p:blipFill>
        <p:spPr bwMode="auto">
          <a:xfrm>
            <a:off x="1665763" y="578232"/>
            <a:ext cx="7288576" cy="5150897"/>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CAM8302E  F2018 Week 9</a:t>
            </a:r>
            <a:endParaRPr lang="en-US"/>
          </a:p>
        </p:txBody>
      </p:sp>
      <p:sp>
        <p:nvSpPr>
          <p:cNvPr id="3" name="Slide Number Placeholder 2"/>
          <p:cNvSpPr>
            <a:spLocks noGrp="1"/>
          </p:cNvSpPr>
          <p:nvPr>
            <p:ph type="sldNum" sz="quarter" idx="12"/>
          </p:nvPr>
        </p:nvSpPr>
        <p:spPr/>
        <p:txBody>
          <a:bodyPr/>
          <a:lstStyle/>
          <a:p>
            <a:fld id="{ACB88EEA-209C-4598-B68F-AE8C8CE50CEF}" type="slidenum">
              <a:rPr lang="en-US" smtClean="0"/>
              <a:pPr/>
              <a:t>33</a:t>
            </a:fld>
            <a:endParaRPr lang="en-US"/>
          </a:p>
        </p:txBody>
      </p:sp>
    </p:spTree>
    <p:extLst>
      <p:ext uri="{BB962C8B-B14F-4D97-AF65-F5344CB8AC3E}">
        <p14:creationId xmlns:p14="http://schemas.microsoft.com/office/powerpoint/2010/main" val="18371166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p:cNvPicPr>
            <a:picLocks noChangeAspect="1" noChangeArrowheads="1"/>
          </p:cNvPicPr>
          <p:nvPr/>
        </p:nvPicPr>
        <p:blipFill>
          <a:blip r:embed="rId2" cstate="print"/>
          <a:srcRect/>
          <a:stretch>
            <a:fillRect/>
          </a:stretch>
        </p:blipFill>
        <p:spPr bwMode="auto">
          <a:xfrm>
            <a:off x="1844857" y="688249"/>
            <a:ext cx="8233747" cy="398145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CAM8302E  F2018 Week 9</a:t>
            </a:r>
            <a:endParaRPr lang="en-US"/>
          </a:p>
        </p:txBody>
      </p:sp>
      <p:sp>
        <p:nvSpPr>
          <p:cNvPr id="3" name="Slide Number Placeholder 2"/>
          <p:cNvSpPr>
            <a:spLocks noGrp="1"/>
          </p:cNvSpPr>
          <p:nvPr>
            <p:ph type="sldNum" sz="quarter" idx="12"/>
          </p:nvPr>
        </p:nvSpPr>
        <p:spPr/>
        <p:txBody>
          <a:bodyPr/>
          <a:lstStyle/>
          <a:p>
            <a:fld id="{ACB88EEA-209C-4598-B68F-AE8C8CE50CEF}" type="slidenum">
              <a:rPr lang="en-US" smtClean="0"/>
              <a:pPr/>
              <a:t>34</a:t>
            </a:fld>
            <a:endParaRPr lang="en-US"/>
          </a:p>
        </p:txBody>
      </p:sp>
      <p:sp>
        <p:nvSpPr>
          <p:cNvPr id="4" name="Rectangle 3"/>
          <p:cNvSpPr/>
          <p:nvPr/>
        </p:nvSpPr>
        <p:spPr>
          <a:xfrm>
            <a:off x="2346960" y="4788354"/>
            <a:ext cx="7380515" cy="1200329"/>
          </a:xfrm>
          <a:prstGeom prst="rect">
            <a:avLst/>
          </a:prstGeom>
        </p:spPr>
        <p:txBody>
          <a:bodyPr wrap="square">
            <a:spAutoFit/>
          </a:bodyPr>
          <a:lstStyle/>
          <a:p>
            <a:r>
              <a:rPr lang="en-US" dirty="0">
                <a:latin typeface="Calibri" panose="020F0502020204030204" pitchFamily="34" charset="0"/>
              </a:rPr>
              <a:t>The snubber circuit reduces the peak voltages when an inductive load is removed.  If the control is a switch it reduces the spark across the switch.  If the control is an electronic circuit (transistor) the snubber prevents damage to the electronics.</a:t>
            </a:r>
            <a:endParaRPr lang="en-US" dirty="0"/>
          </a:p>
        </p:txBody>
      </p:sp>
    </p:spTree>
    <p:extLst>
      <p:ext uri="{BB962C8B-B14F-4D97-AF65-F5344CB8AC3E}">
        <p14:creationId xmlns:p14="http://schemas.microsoft.com/office/powerpoint/2010/main" val="9974656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smtClean="0"/>
              <a:t>CAM8302E  F2018 Week 9</a:t>
            </a:r>
            <a:endParaRPr lang="en-US"/>
          </a:p>
        </p:txBody>
      </p:sp>
      <p:sp>
        <p:nvSpPr>
          <p:cNvPr id="7" name="Slide Number Placeholder 6"/>
          <p:cNvSpPr>
            <a:spLocks noGrp="1"/>
          </p:cNvSpPr>
          <p:nvPr>
            <p:ph type="sldNum" sz="quarter" idx="12"/>
          </p:nvPr>
        </p:nvSpPr>
        <p:spPr/>
        <p:txBody>
          <a:bodyPr/>
          <a:lstStyle/>
          <a:p>
            <a:fld id="{4D6577E5-DC54-444B-A5E8-421A12BAAF2D}" type="slidenum">
              <a:rPr lang="en-US" smtClean="0"/>
              <a:t>4</a:t>
            </a:fld>
            <a:endParaRPr lang="en-US"/>
          </a:p>
        </p:txBody>
      </p:sp>
      <p:sp>
        <p:nvSpPr>
          <p:cNvPr id="8" name="TextBox 7"/>
          <p:cNvSpPr txBox="1"/>
          <p:nvPr/>
        </p:nvSpPr>
        <p:spPr>
          <a:xfrm>
            <a:off x="1431128" y="444704"/>
            <a:ext cx="8603143" cy="369332"/>
          </a:xfrm>
          <a:prstGeom prst="rect">
            <a:avLst/>
          </a:prstGeom>
          <a:noFill/>
        </p:spPr>
        <p:txBody>
          <a:bodyPr wrap="square" rtlCol="0">
            <a:spAutoFit/>
          </a:bodyPr>
          <a:lstStyle/>
          <a:p>
            <a:r>
              <a:rPr lang="en-US" dirty="0" smtClean="0">
                <a:solidFill>
                  <a:srgbClr val="FF0000"/>
                </a:solidFill>
              </a:rPr>
              <a:t>L293D Motor </a:t>
            </a:r>
            <a:r>
              <a:rPr lang="en-US" dirty="0" smtClean="0">
                <a:solidFill>
                  <a:srgbClr val="FF0000"/>
                </a:solidFill>
              </a:rPr>
              <a:t>Control </a:t>
            </a:r>
            <a:r>
              <a:rPr lang="en-US" dirty="0" smtClean="0">
                <a:solidFill>
                  <a:srgbClr val="FF0000"/>
                </a:solidFill>
              </a:rPr>
              <a:t>IC description </a:t>
            </a:r>
            <a:r>
              <a:rPr lang="en-US" dirty="0" smtClean="0">
                <a:solidFill>
                  <a:srgbClr val="FF0000"/>
                </a:solidFill>
              </a:rPr>
              <a:t>– Control speed using PWM, Mode using IN1 and IN2</a:t>
            </a:r>
            <a:endParaRPr lang="en-US" dirty="0">
              <a:solidFill>
                <a:srgbClr val="FF0000"/>
              </a:solidFill>
            </a:endParaRPr>
          </a:p>
        </p:txBody>
      </p:sp>
      <p:pic>
        <p:nvPicPr>
          <p:cNvPr id="2" name="Picture 1"/>
          <p:cNvPicPr>
            <a:picLocks noChangeAspect="1"/>
          </p:cNvPicPr>
          <p:nvPr/>
        </p:nvPicPr>
        <p:blipFill>
          <a:blip r:embed="rId2"/>
          <a:stretch>
            <a:fillRect/>
          </a:stretch>
        </p:blipFill>
        <p:spPr>
          <a:xfrm>
            <a:off x="1184577" y="906934"/>
            <a:ext cx="9096246" cy="4315856"/>
          </a:xfrm>
          <a:prstGeom prst="rect">
            <a:avLst/>
          </a:prstGeom>
        </p:spPr>
      </p:pic>
      <p:pic>
        <p:nvPicPr>
          <p:cNvPr id="3" name="Picture 2"/>
          <p:cNvPicPr>
            <a:picLocks noChangeAspect="1"/>
          </p:cNvPicPr>
          <p:nvPr/>
        </p:nvPicPr>
        <p:blipFill>
          <a:blip r:embed="rId3"/>
          <a:stretch>
            <a:fillRect/>
          </a:stretch>
        </p:blipFill>
        <p:spPr>
          <a:xfrm>
            <a:off x="1457320" y="5183786"/>
            <a:ext cx="6571984" cy="1211569"/>
          </a:xfrm>
          <a:prstGeom prst="rect">
            <a:avLst/>
          </a:prstGeom>
        </p:spPr>
      </p:pic>
      <p:sp>
        <p:nvSpPr>
          <p:cNvPr id="9" name="Rounded Rectangle 8"/>
          <p:cNvSpPr/>
          <p:nvPr/>
        </p:nvSpPr>
        <p:spPr>
          <a:xfrm>
            <a:off x="1436914" y="2978331"/>
            <a:ext cx="3753395" cy="365760"/>
          </a:xfrm>
          <a:prstGeom prst="roundRect">
            <a:avLst/>
          </a:prstGeom>
          <a:solidFill>
            <a:srgbClr val="FFFF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436914" y="3796937"/>
            <a:ext cx="3753395" cy="365760"/>
          </a:xfrm>
          <a:prstGeom prst="roundRect">
            <a:avLst/>
          </a:prstGeom>
          <a:solidFill>
            <a:srgbClr val="FFFF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913121" y="2612571"/>
            <a:ext cx="4232366" cy="627018"/>
          </a:xfrm>
          <a:prstGeom prst="roundRect">
            <a:avLst/>
          </a:prstGeom>
          <a:solidFill>
            <a:srgbClr val="FFFF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436913" y="5741134"/>
            <a:ext cx="6479178" cy="289096"/>
          </a:xfrm>
          <a:prstGeom prst="roundRect">
            <a:avLst/>
          </a:prstGeom>
          <a:solidFill>
            <a:srgbClr val="FFFF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457320" y="6048742"/>
            <a:ext cx="6479178" cy="289096"/>
          </a:xfrm>
          <a:prstGeom prst="roundRect">
            <a:avLst/>
          </a:prstGeom>
          <a:solidFill>
            <a:srgbClr val="FFFF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5830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smtClean="0"/>
              <a:t>CAM8302E  F2018 Week 9</a:t>
            </a:r>
            <a:endParaRPr lang="en-US"/>
          </a:p>
        </p:txBody>
      </p:sp>
      <p:sp>
        <p:nvSpPr>
          <p:cNvPr id="7" name="Slide Number Placeholder 6"/>
          <p:cNvSpPr>
            <a:spLocks noGrp="1"/>
          </p:cNvSpPr>
          <p:nvPr>
            <p:ph type="sldNum" sz="quarter" idx="12"/>
          </p:nvPr>
        </p:nvSpPr>
        <p:spPr/>
        <p:txBody>
          <a:bodyPr/>
          <a:lstStyle/>
          <a:p>
            <a:fld id="{4D6577E5-DC54-444B-A5E8-421A12BAAF2D}" type="slidenum">
              <a:rPr lang="en-US" smtClean="0"/>
              <a:t>5</a:t>
            </a:fld>
            <a:endParaRPr lang="en-US"/>
          </a:p>
        </p:txBody>
      </p:sp>
      <p:sp>
        <p:nvSpPr>
          <p:cNvPr id="8" name="TextBox 7"/>
          <p:cNvSpPr txBox="1"/>
          <p:nvPr/>
        </p:nvSpPr>
        <p:spPr>
          <a:xfrm>
            <a:off x="2833816" y="453081"/>
            <a:ext cx="7578811" cy="369332"/>
          </a:xfrm>
          <a:prstGeom prst="rect">
            <a:avLst/>
          </a:prstGeom>
          <a:noFill/>
        </p:spPr>
        <p:txBody>
          <a:bodyPr wrap="square" rtlCol="0">
            <a:spAutoFit/>
          </a:bodyPr>
          <a:lstStyle/>
          <a:p>
            <a:r>
              <a:rPr lang="en-US" dirty="0" smtClean="0"/>
              <a:t>Motor Control IC – Control speed using PWM, Mode using IN1 and IN2</a:t>
            </a:r>
            <a:endParaRPr lang="en-US" dirty="0"/>
          </a:p>
        </p:txBody>
      </p:sp>
      <p:pic>
        <p:nvPicPr>
          <p:cNvPr id="3" name="Picture 2"/>
          <p:cNvPicPr>
            <a:picLocks noChangeAspect="1"/>
          </p:cNvPicPr>
          <p:nvPr/>
        </p:nvPicPr>
        <p:blipFill>
          <a:blip r:embed="rId2"/>
          <a:stretch>
            <a:fillRect/>
          </a:stretch>
        </p:blipFill>
        <p:spPr>
          <a:xfrm>
            <a:off x="5125608" y="1246231"/>
            <a:ext cx="5400675" cy="4686300"/>
          </a:xfrm>
          <a:prstGeom prst="rect">
            <a:avLst/>
          </a:prstGeom>
        </p:spPr>
      </p:pic>
      <p:pic>
        <p:nvPicPr>
          <p:cNvPr id="4" name="Picture 3"/>
          <p:cNvPicPr>
            <a:picLocks noChangeAspect="1"/>
          </p:cNvPicPr>
          <p:nvPr/>
        </p:nvPicPr>
        <p:blipFill>
          <a:blip r:embed="rId3"/>
          <a:stretch>
            <a:fillRect/>
          </a:stretch>
        </p:blipFill>
        <p:spPr>
          <a:xfrm>
            <a:off x="5993412" y="909253"/>
            <a:ext cx="3286125" cy="342900"/>
          </a:xfrm>
          <a:prstGeom prst="rect">
            <a:avLst/>
          </a:prstGeom>
          <a:ln w="22225">
            <a:solidFill>
              <a:srgbClr val="FF0000"/>
            </a:solidFill>
          </a:ln>
        </p:spPr>
      </p:pic>
      <p:pic>
        <p:nvPicPr>
          <p:cNvPr id="5" name="Picture 4"/>
          <p:cNvPicPr>
            <a:picLocks noChangeAspect="1"/>
          </p:cNvPicPr>
          <p:nvPr/>
        </p:nvPicPr>
        <p:blipFill>
          <a:blip r:embed="rId4"/>
          <a:stretch>
            <a:fillRect/>
          </a:stretch>
        </p:blipFill>
        <p:spPr>
          <a:xfrm>
            <a:off x="359246" y="1159391"/>
            <a:ext cx="5200264" cy="630205"/>
          </a:xfrm>
          <a:prstGeom prst="rect">
            <a:avLst/>
          </a:prstGeom>
        </p:spPr>
      </p:pic>
      <p:pic>
        <p:nvPicPr>
          <p:cNvPr id="9" name="Picture 8"/>
          <p:cNvPicPr>
            <a:picLocks noChangeAspect="1"/>
          </p:cNvPicPr>
          <p:nvPr/>
        </p:nvPicPr>
        <p:blipFill>
          <a:blip r:embed="rId5"/>
          <a:stretch>
            <a:fillRect/>
          </a:stretch>
        </p:blipFill>
        <p:spPr>
          <a:xfrm>
            <a:off x="559143" y="1808394"/>
            <a:ext cx="4037570" cy="4529157"/>
          </a:xfrm>
          <a:prstGeom prst="rect">
            <a:avLst/>
          </a:prstGeom>
        </p:spPr>
      </p:pic>
      <p:sp>
        <p:nvSpPr>
          <p:cNvPr id="10" name="Rounded Rectangle 9"/>
          <p:cNvSpPr/>
          <p:nvPr/>
        </p:nvSpPr>
        <p:spPr>
          <a:xfrm>
            <a:off x="8223067" y="1675970"/>
            <a:ext cx="616133" cy="1223983"/>
          </a:xfrm>
          <a:prstGeom prst="roundRect">
            <a:avLst/>
          </a:prstGeom>
          <a:solidFill>
            <a:srgbClr val="FFFF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8397238" y="3887947"/>
            <a:ext cx="616133" cy="1223983"/>
          </a:xfrm>
          <a:prstGeom prst="roundRect">
            <a:avLst/>
          </a:prstGeom>
          <a:solidFill>
            <a:srgbClr val="FFFF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6"/>
          <a:stretch>
            <a:fillRect/>
          </a:stretch>
        </p:blipFill>
        <p:spPr>
          <a:xfrm>
            <a:off x="5993412" y="5745634"/>
            <a:ext cx="4210050" cy="523875"/>
          </a:xfrm>
          <a:prstGeom prst="rect">
            <a:avLst/>
          </a:prstGeom>
        </p:spPr>
      </p:pic>
    </p:spTree>
    <p:extLst>
      <p:ext uri="{BB962C8B-B14F-4D97-AF65-F5344CB8AC3E}">
        <p14:creationId xmlns:p14="http://schemas.microsoft.com/office/powerpoint/2010/main" val="18471110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719" y="444844"/>
            <a:ext cx="9612945" cy="2031325"/>
          </a:xfrm>
          <a:prstGeom prst="rect">
            <a:avLst/>
          </a:prstGeom>
          <a:noFill/>
        </p:spPr>
        <p:txBody>
          <a:bodyPr wrap="square" rtlCol="0">
            <a:spAutoFit/>
          </a:bodyPr>
          <a:lstStyle/>
          <a:p>
            <a:r>
              <a:rPr lang="en-US" dirty="0" smtClean="0">
                <a:solidFill>
                  <a:srgbClr val="FF0000"/>
                </a:solidFill>
              </a:rPr>
              <a:t>In free run </a:t>
            </a:r>
            <a:r>
              <a:rPr lang="en-US" dirty="0" smtClean="0">
                <a:solidFill>
                  <a:srgbClr val="FF0000"/>
                </a:solidFill>
              </a:rPr>
              <a:t>mode (coast)  </a:t>
            </a:r>
            <a:r>
              <a:rPr lang="en-US" dirty="0" smtClean="0"/>
              <a:t>all four transistors are turned off and the motor coasts to a stop.</a:t>
            </a:r>
          </a:p>
          <a:p>
            <a:endParaRPr lang="en-US" dirty="0"/>
          </a:p>
          <a:p>
            <a:r>
              <a:rPr lang="en-US" dirty="0" smtClean="0">
                <a:solidFill>
                  <a:srgbClr val="FF0000"/>
                </a:solidFill>
              </a:rPr>
              <a:t>In brake mode</a:t>
            </a:r>
            <a:r>
              <a:rPr lang="en-US" dirty="0" smtClean="0"/>
              <a:t> the motor leads are </a:t>
            </a:r>
            <a:r>
              <a:rPr lang="en-US" dirty="0" smtClean="0"/>
              <a:t>shorted to ground or the supply. </a:t>
            </a:r>
            <a:r>
              <a:rPr lang="en-US" dirty="0" smtClean="0"/>
              <a:t>The motor acts as a generator and stops quickly. </a:t>
            </a:r>
            <a:r>
              <a:rPr lang="en-US" dirty="0" smtClean="0"/>
              <a:t> </a:t>
            </a:r>
          </a:p>
          <a:p>
            <a:endParaRPr lang="en-US" dirty="0"/>
          </a:p>
          <a:p>
            <a:r>
              <a:rPr lang="en-US" dirty="0" smtClean="0">
                <a:solidFill>
                  <a:srgbClr val="FF0000"/>
                </a:solidFill>
              </a:rPr>
              <a:t>Note:</a:t>
            </a:r>
            <a:r>
              <a:rPr lang="en-US" dirty="0" smtClean="0"/>
              <a:t> This diagrams shows the concepts of the four modes of operation of the motor control IC, the actual L293 uses BJT transistors not MOSFETS as shown in the image below.</a:t>
            </a:r>
            <a:endParaRPr lang="en-US" dirty="0"/>
          </a:p>
        </p:txBody>
      </p:sp>
      <p:pic>
        <p:nvPicPr>
          <p:cNvPr id="4" name="Picture 3"/>
          <p:cNvPicPr>
            <a:picLocks noChangeAspect="1"/>
          </p:cNvPicPr>
          <p:nvPr/>
        </p:nvPicPr>
        <p:blipFill>
          <a:blip r:embed="rId2"/>
          <a:stretch>
            <a:fillRect/>
          </a:stretch>
        </p:blipFill>
        <p:spPr>
          <a:xfrm>
            <a:off x="582597" y="2755516"/>
            <a:ext cx="9812126" cy="3197415"/>
          </a:xfrm>
          <a:prstGeom prst="rect">
            <a:avLst/>
          </a:prstGeom>
        </p:spPr>
      </p:pic>
      <p:sp>
        <p:nvSpPr>
          <p:cNvPr id="5" name="Footer Placeholder 4"/>
          <p:cNvSpPr>
            <a:spLocks noGrp="1"/>
          </p:cNvSpPr>
          <p:nvPr>
            <p:ph type="ftr" sz="quarter" idx="11"/>
          </p:nvPr>
        </p:nvSpPr>
        <p:spPr/>
        <p:txBody>
          <a:bodyPr/>
          <a:lstStyle/>
          <a:p>
            <a:r>
              <a:rPr lang="en-US" smtClean="0"/>
              <a:t>CAM8302E  F2018 Week 9</a:t>
            </a:r>
            <a:endParaRPr lang="en-US"/>
          </a:p>
        </p:txBody>
      </p:sp>
      <p:sp>
        <p:nvSpPr>
          <p:cNvPr id="6" name="Slide Number Placeholder 5"/>
          <p:cNvSpPr>
            <a:spLocks noGrp="1"/>
          </p:cNvSpPr>
          <p:nvPr>
            <p:ph type="sldNum" sz="quarter" idx="12"/>
          </p:nvPr>
        </p:nvSpPr>
        <p:spPr/>
        <p:txBody>
          <a:bodyPr/>
          <a:lstStyle/>
          <a:p>
            <a:fld id="{4D6577E5-DC54-444B-A5E8-421A12BAAF2D}" type="slidenum">
              <a:rPr lang="en-US" smtClean="0"/>
              <a:t>6</a:t>
            </a:fld>
            <a:endParaRPr lang="en-US"/>
          </a:p>
        </p:txBody>
      </p:sp>
      <p:sp>
        <p:nvSpPr>
          <p:cNvPr id="7" name="TextBox 6"/>
          <p:cNvSpPr txBox="1"/>
          <p:nvPr/>
        </p:nvSpPr>
        <p:spPr>
          <a:xfrm>
            <a:off x="4407321" y="4060629"/>
            <a:ext cx="212349" cy="369332"/>
          </a:xfrm>
          <a:prstGeom prst="rect">
            <a:avLst/>
          </a:prstGeom>
          <a:noFill/>
        </p:spPr>
        <p:txBody>
          <a:bodyPr wrap="square" rtlCol="0">
            <a:spAutoFit/>
          </a:bodyPr>
          <a:lstStyle/>
          <a:p>
            <a:r>
              <a:rPr lang="en-US" dirty="0" smtClean="0">
                <a:solidFill>
                  <a:srgbClr val="FF0000"/>
                </a:solidFill>
              </a:rPr>
              <a:t>+</a:t>
            </a:r>
            <a:endParaRPr lang="en-US" dirty="0">
              <a:solidFill>
                <a:srgbClr val="FF0000"/>
              </a:solidFill>
            </a:endParaRPr>
          </a:p>
        </p:txBody>
      </p:sp>
      <p:sp>
        <p:nvSpPr>
          <p:cNvPr id="8" name="TextBox 7"/>
          <p:cNvSpPr txBox="1"/>
          <p:nvPr/>
        </p:nvSpPr>
        <p:spPr>
          <a:xfrm>
            <a:off x="3770275" y="4025960"/>
            <a:ext cx="212349" cy="369332"/>
          </a:xfrm>
          <a:prstGeom prst="rect">
            <a:avLst/>
          </a:prstGeom>
          <a:noFill/>
        </p:spPr>
        <p:txBody>
          <a:bodyPr wrap="square" rtlCol="0">
            <a:spAutoFit/>
          </a:bodyPr>
          <a:lstStyle/>
          <a:p>
            <a:r>
              <a:rPr lang="en-US" dirty="0" smtClean="0"/>
              <a:t>-</a:t>
            </a:r>
            <a:endParaRPr lang="en-US" dirty="0"/>
          </a:p>
        </p:txBody>
      </p:sp>
      <p:sp>
        <p:nvSpPr>
          <p:cNvPr id="9" name="TextBox 8"/>
          <p:cNvSpPr txBox="1"/>
          <p:nvPr/>
        </p:nvSpPr>
        <p:spPr>
          <a:xfrm>
            <a:off x="2006480" y="3994530"/>
            <a:ext cx="212349" cy="369332"/>
          </a:xfrm>
          <a:prstGeom prst="rect">
            <a:avLst/>
          </a:prstGeom>
          <a:noFill/>
        </p:spPr>
        <p:txBody>
          <a:bodyPr wrap="square" rtlCol="0">
            <a:spAutoFit/>
          </a:bodyPr>
          <a:lstStyle/>
          <a:p>
            <a:r>
              <a:rPr lang="en-US" dirty="0" smtClean="0"/>
              <a:t>-</a:t>
            </a:r>
            <a:endParaRPr lang="en-US" dirty="0"/>
          </a:p>
        </p:txBody>
      </p:sp>
      <p:sp>
        <p:nvSpPr>
          <p:cNvPr id="10" name="TextBox 9"/>
          <p:cNvSpPr txBox="1"/>
          <p:nvPr/>
        </p:nvSpPr>
        <p:spPr>
          <a:xfrm>
            <a:off x="1313096" y="4026931"/>
            <a:ext cx="212349" cy="369332"/>
          </a:xfrm>
          <a:prstGeom prst="rect">
            <a:avLst/>
          </a:prstGeom>
          <a:noFill/>
        </p:spPr>
        <p:txBody>
          <a:bodyPr wrap="square" rtlCol="0">
            <a:spAutoFit/>
          </a:bodyPr>
          <a:lstStyle/>
          <a:p>
            <a:r>
              <a:rPr lang="en-US" dirty="0" smtClean="0">
                <a:solidFill>
                  <a:srgbClr val="FF0000"/>
                </a:solidFill>
              </a:rPr>
              <a:t>+</a:t>
            </a:r>
            <a:endParaRPr lang="en-US" dirty="0">
              <a:solidFill>
                <a:srgbClr val="FF0000"/>
              </a:solidFill>
            </a:endParaRPr>
          </a:p>
        </p:txBody>
      </p:sp>
      <p:sp>
        <p:nvSpPr>
          <p:cNvPr id="11" name="TextBox 10"/>
          <p:cNvSpPr txBox="1"/>
          <p:nvPr/>
        </p:nvSpPr>
        <p:spPr>
          <a:xfrm>
            <a:off x="1556864" y="4238807"/>
            <a:ext cx="457201" cy="230832"/>
          </a:xfrm>
          <a:prstGeom prst="rect">
            <a:avLst/>
          </a:prstGeom>
          <a:noFill/>
        </p:spPr>
        <p:txBody>
          <a:bodyPr wrap="square" rtlCol="0">
            <a:spAutoFit/>
          </a:bodyPr>
          <a:lstStyle/>
          <a:p>
            <a:r>
              <a:rPr lang="en-US" sz="900" dirty="0" smtClean="0">
                <a:solidFill>
                  <a:srgbClr val="0070C0"/>
                </a:solidFill>
              </a:rPr>
              <a:t>10.5V</a:t>
            </a:r>
            <a:endParaRPr lang="en-US" sz="900" dirty="0">
              <a:solidFill>
                <a:srgbClr val="0070C0"/>
              </a:solidFill>
            </a:endParaRPr>
          </a:p>
        </p:txBody>
      </p:sp>
      <p:sp>
        <p:nvSpPr>
          <p:cNvPr id="12" name="TextBox 11"/>
          <p:cNvSpPr txBox="1"/>
          <p:nvPr/>
        </p:nvSpPr>
        <p:spPr>
          <a:xfrm>
            <a:off x="4014764" y="4279876"/>
            <a:ext cx="498731" cy="230832"/>
          </a:xfrm>
          <a:prstGeom prst="rect">
            <a:avLst/>
          </a:prstGeom>
          <a:noFill/>
        </p:spPr>
        <p:txBody>
          <a:bodyPr wrap="square" rtlCol="0">
            <a:spAutoFit/>
          </a:bodyPr>
          <a:lstStyle/>
          <a:p>
            <a:r>
              <a:rPr lang="en-US" sz="900" dirty="0" smtClean="0">
                <a:solidFill>
                  <a:srgbClr val="0070C0"/>
                </a:solidFill>
              </a:rPr>
              <a:t>-10.5V</a:t>
            </a:r>
            <a:endParaRPr lang="en-US" sz="900" dirty="0">
              <a:solidFill>
                <a:srgbClr val="0070C0"/>
              </a:solidFill>
            </a:endParaRPr>
          </a:p>
        </p:txBody>
      </p:sp>
    </p:spTree>
    <p:extLst>
      <p:ext uri="{BB962C8B-B14F-4D97-AF65-F5344CB8AC3E}">
        <p14:creationId xmlns:p14="http://schemas.microsoft.com/office/powerpoint/2010/main" val="12938649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1062" y="758839"/>
            <a:ext cx="4149031" cy="4213860"/>
          </a:xfrm>
          <a:prstGeom prst="rect">
            <a:avLst/>
          </a:prstGeom>
        </p:spPr>
      </p:pic>
      <p:sp>
        <p:nvSpPr>
          <p:cNvPr id="5" name="TextBox 4"/>
          <p:cNvSpPr txBox="1"/>
          <p:nvPr/>
        </p:nvSpPr>
        <p:spPr>
          <a:xfrm>
            <a:off x="5108028" y="546618"/>
            <a:ext cx="6663843" cy="5355312"/>
          </a:xfrm>
          <a:prstGeom prst="rect">
            <a:avLst/>
          </a:prstGeom>
          <a:noFill/>
        </p:spPr>
        <p:txBody>
          <a:bodyPr wrap="square" rtlCol="0">
            <a:spAutoFit/>
          </a:bodyPr>
          <a:lstStyle/>
          <a:p>
            <a:r>
              <a:rPr lang="en-US" dirty="0" smtClean="0"/>
              <a:t>Gear Ratio = Driven Gear </a:t>
            </a:r>
            <a:r>
              <a:rPr lang="en-US" dirty="0" smtClean="0"/>
              <a:t># teeth</a:t>
            </a:r>
            <a:r>
              <a:rPr lang="en-US" dirty="0" smtClean="0"/>
              <a:t>/ Drive gear </a:t>
            </a:r>
            <a:r>
              <a:rPr lang="en-US" dirty="0" smtClean="0"/>
              <a:t># teeth</a:t>
            </a:r>
            <a:r>
              <a:rPr lang="en-US" dirty="0" smtClean="0"/>
              <a:t>.</a:t>
            </a:r>
          </a:p>
          <a:p>
            <a:endParaRPr lang="en-US" dirty="0"/>
          </a:p>
          <a:p>
            <a:r>
              <a:rPr lang="en-US" dirty="0" smtClean="0"/>
              <a:t>Gear Ratio = 75/25  = 3:1</a:t>
            </a:r>
          </a:p>
          <a:p>
            <a:endParaRPr lang="en-US" dirty="0"/>
          </a:p>
          <a:p>
            <a:r>
              <a:rPr lang="en-US" dirty="0" smtClean="0"/>
              <a:t>Assume the drive gear is rotating a 360 RPM with a torque of </a:t>
            </a:r>
            <a:r>
              <a:rPr lang="en-US" dirty="0" smtClean="0"/>
              <a:t>2.0 </a:t>
            </a:r>
            <a:r>
              <a:rPr lang="en-US" dirty="0" smtClean="0"/>
              <a:t>Newton meters (Nm). </a:t>
            </a:r>
          </a:p>
          <a:p>
            <a:endParaRPr lang="en-US" dirty="0"/>
          </a:p>
          <a:p>
            <a:r>
              <a:rPr lang="en-US" dirty="0" smtClean="0"/>
              <a:t>Determine </a:t>
            </a:r>
            <a:r>
              <a:rPr lang="en-US" dirty="0" smtClean="0"/>
              <a:t>the speed and torque </a:t>
            </a:r>
            <a:r>
              <a:rPr lang="en-US" dirty="0" smtClean="0"/>
              <a:t>of </a:t>
            </a:r>
            <a:r>
              <a:rPr lang="en-US" dirty="0" smtClean="0"/>
              <a:t>the driven gear?</a:t>
            </a:r>
          </a:p>
          <a:p>
            <a:endParaRPr lang="en-US" dirty="0"/>
          </a:p>
          <a:p>
            <a:r>
              <a:rPr lang="en-US" dirty="0" smtClean="0"/>
              <a:t>To convert to </a:t>
            </a:r>
            <a:r>
              <a:rPr lang="en-US" dirty="0" smtClean="0"/>
              <a:t>REV/SECOND from REV/MIN </a:t>
            </a:r>
            <a:r>
              <a:rPr lang="en-US" dirty="0" smtClean="0"/>
              <a:t>divide by 60.</a:t>
            </a:r>
          </a:p>
          <a:p>
            <a:endParaRPr lang="en-US" dirty="0"/>
          </a:p>
          <a:p>
            <a:endParaRPr lang="en-US" dirty="0" smtClean="0"/>
          </a:p>
          <a:p>
            <a:r>
              <a:rPr lang="en-US" dirty="0" smtClean="0"/>
              <a:t>_______________ </a:t>
            </a:r>
            <a:r>
              <a:rPr lang="en-US" dirty="0" smtClean="0"/>
              <a:t>Nm (torque)</a:t>
            </a:r>
            <a:endParaRPr lang="en-US" dirty="0" smtClean="0"/>
          </a:p>
          <a:p>
            <a:endParaRPr lang="en-US" dirty="0"/>
          </a:p>
          <a:p>
            <a:r>
              <a:rPr lang="en-US" dirty="0" smtClean="0"/>
              <a:t>_______________ RPMs</a:t>
            </a:r>
          </a:p>
          <a:p>
            <a:endParaRPr lang="en-US" dirty="0"/>
          </a:p>
          <a:p>
            <a:r>
              <a:rPr lang="en-US" dirty="0" smtClean="0"/>
              <a:t>_______________ RPSs </a:t>
            </a:r>
          </a:p>
          <a:p>
            <a:endParaRPr lang="en-US" dirty="0"/>
          </a:p>
          <a:p>
            <a:r>
              <a:rPr lang="en-US" dirty="0" smtClean="0"/>
              <a:t>Time/Revolution = ___________</a:t>
            </a:r>
            <a:endParaRPr lang="en-US" dirty="0"/>
          </a:p>
        </p:txBody>
      </p:sp>
      <p:sp>
        <p:nvSpPr>
          <p:cNvPr id="6" name="TextBox 5"/>
          <p:cNvSpPr txBox="1"/>
          <p:nvPr/>
        </p:nvSpPr>
        <p:spPr>
          <a:xfrm>
            <a:off x="453081" y="235619"/>
            <a:ext cx="4744995" cy="523220"/>
          </a:xfrm>
          <a:prstGeom prst="rect">
            <a:avLst/>
          </a:prstGeom>
          <a:noFill/>
        </p:spPr>
        <p:txBody>
          <a:bodyPr wrap="square" rtlCol="0">
            <a:spAutoFit/>
          </a:bodyPr>
          <a:lstStyle/>
          <a:p>
            <a:r>
              <a:rPr lang="en-US" sz="2800" dirty="0" smtClean="0">
                <a:solidFill>
                  <a:srgbClr val="FF0000"/>
                </a:solidFill>
              </a:rPr>
              <a:t>Gear Ratios - Calculations </a:t>
            </a:r>
            <a:endParaRPr lang="en-US" sz="2800" dirty="0">
              <a:solidFill>
                <a:srgbClr val="FF0000"/>
              </a:solidFill>
            </a:endParaRPr>
          </a:p>
        </p:txBody>
      </p:sp>
      <p:sp>
        <p:nvSpPr>
          <p:cNvPr id="7" name="Footer Placeholder 6"/>
          <p:cNvSpPr>
            <a:spLocks noGrp="1"/>
          </p:cNvSpPr>
          <p:nvPr>
            <p:ph type="ftr" sz="quarter" idx="11"/>
          </p:nvPr>
        </p:nvSpPr>
        <p:spPr/>
        <p:txBody>
          <a:bodyPr/>
          <a:lstStyle/>
          <a:p>
            <a:r>
              <a:rPr lang="en-US" smtClean="0"/>
              <a:t>CAM8302E  F2018 Week 9</a:t>
            </a:r>
            <a:endParaRPr lang="en-US"/>
          </a:p>
        </p:txBody>
      </p:sp>
      <p:sp>
        <p:nvSpPr>
          <p:cNvPr id="8" name="Slide Number Placeholder 7"/>
          <p:cNvSpPr>
            <a:spLocks noGrp="1"/>
          </p:cNvSpPr>
          <p:nvPr>
            <p:ph type="sldNum" sz="quarter" idx="12"/>
          </p:nvPr>
        </p:nvSpPr>
        <p:spPr/>
        <p:txBody>
          <a:bodyPr/>
          <a:lstStyle/>
          <a:p>
            <a:fld id="{4D6577E5-DC54-444B-A5E8-421A12BAAF2D}" type="slidenum">
              <a:rPr lang="en-US" smtClean="0"/>
              <a:t>7</a:t>
            </a:fld>
            <a:endParaRPr lang="en-US"/>
          </a:p>
        </p:txBody>
      </p:sp>
      <p:sp>
        <p:nvSpPr>
          <p:cNvPr id="9" name="TextBox 8"/>
          <p:cNvSpPr txBox="1"/>
          <p:nvPr/>
        </p:nvSpPr>
        <p:spPr>
          <a:xfrm>
            <a:off x="724220" y="4971708"/>
            <a:ext cx="5074508" cy="1200329"/>
          </a:xfrm>
          <a:prstGeom prst="rect">
            <a:avLst/>
          </a:prstGeom>
          <a:noFill/>
        </p:spPr>
        <p:txBody>
          <a:bodyPr wrap="square" rtlCol="0">
            <a:spAutoFit/>
          </a:bodyPr>
          <a:lstStyle/>
          <a:p>
            <a:r>
              <a:rPr lang="en-US" dirty="0" smtClean="0"/>
              <a:t>Adding gears are used to:</a:t>
            </a:r>
          </a:p>
          <a:p>
            <a:pPr marL="342900" indent="-342900">
              <a:buAutoNum type="arabicParenR"/>
            </a:pPr>
            <a:r>
              <a:rPr lang="en-US" dirty="0" smtClean="0"/>
              <a:t>Increase or decrease speed.</a:t>
            </a:r>
          </a:p>
          <a:p>
            <a:pPr marL="342900" indent="-342900">
              <a:buAutoNum type="arabicParenR"/>
            </a:pPr>
            <a:r>
              <a:rPr lang="en-US" dirty="0" smtClean="0"/>
              <a:t>Increase or decrease torque</a:t>
            </a:r>
          </a:p>
          <a:p>
            <a:pPr marL="342900" indent="-342900">
              <a:buAutoNum type="arabicParenR"/>
            </a:pPr>
            <a:r>
              <a:rPr lang="en-US" dirty="0" smtClean="0"/>
              <a:t>Change direction</a:t>
            </a:r>
            <a:endParaRPr lang="en-US" dirty="0"/>
          </a:p>
        </p:txBody>
      </p:sp>
    </p:spTree>
    <p:extLst>
      <p:ext uri="{BB962C8B-B14F-4D97-AF65-F5344CB8AC3E}">
        <p14:creationId xmlns:p14="http://schemas.microsoft.com/office/powerpoint/2010/main" val="589121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41173" y="181490"/>
            <a:ext cx="7162800" cy="5947461"/>
          </a:xfrm>
          <a:prstGeom prst="rect">
            <a:avLst/>
          </a:prstGeom>
        </p:spPr>
      </p:pic>
      <p:sp>
        <p:nvSpPr>
          <p:cNvPr id="5" name="Footer Placeholder 4"/>
          <p:cNvSpPr>
            <a:spLocks noGrp="1"/>
          </p:cNvSpPr>
          <p:nvPr>
            <p:ph type="ftr" sz="quarter" idx="11"/>
          </p:nvPr>
        </p:nvSpPr>
        <p:spPr/>
        <p:txBody>
          <a:bodyPr/>
          <a:lstStyle/>
          <a:p>
            <a:r>
              <a:rPr lang="en-US" smtClean="0"/>
              <a:t>CAM8302E  F2018 Week 9</a:t>
            </a:r>
            <a:endParaRPr lang="en-US"/>
          </a:p>
        </p:txBody>
      </p:sp>
      <p:sp>
        <p:nvSpPr>
          <p:cNvPr id="6" name="Slide Number Placeholder 5"/>
          <p:cNvSpPr>
            <a:spLocks noGrp="1"/>
          </p:cNvSpPr>
          <p:nvPr>
            <p:ph type="sldNum" sz="quarter" idx="12"/>
          </p:nvPr>
        </p:nvSpPr>
        <p:spPr/>
        <p:txBody>
          <a:bodyPr/>
          <a:lstStyle/>
          <a:p>
            <a:fld id="{4D6577E5-DC54-444B-A5E8-421A12BAAF2D}" type="slidenum">
              <a:rPr lang="en-US" smtClean="0"/>
              <a:t>8</a:t>
            </a:fld>
            <a:endParaRPr lang="en-US"/>
          </a:p>
        </p:txBody>
      </p:sp>
      <p:sp>
        <p:nvSpPr>
          <p:cNvPr id="7" name="TextBox 6"/>
          <p:cNvSpPr txBox="1"/>
          <p:nvPr/>
        </p:nvSpPr>
        <p:spPr>
          <a:xfrm>
            <a:off x="7763069" y="708454"/>
            <a:ext cx="4021494" cy="3139321"/>
          </a:xfrm>
          <a:prstGeom prst="rect">
            <a:avLst/>
          </a:prstGeom>
          <a:noFill/>
        </p:spPr>
        <p:txBody>
          <a:bodyPr wrap="square" rtlCol="0">
            <a:spAutoFit/>
          </a:bodyPr>
          <a:lstStyle/>
          <a:p>
            <a:r>
              <a:rPr lang="en-US" dirty="0" smtClean="0"/>
              <a:t>Gears inside the lab DC brushed motor. </a:t>
            </a:r>
            <a:r>
              <a:rPr lang="en-US" dirty="0" smtClean="0"/>
              <a:t>In this example the applied DC </a:t>
            </a:r>
            <a:r>
              <a:rPr lang="en-US" dirty="0" smtClean="0"/>
              <a:t>voltage </a:t>
            </a:r>
            <a:r>
              <a:rPr lang="en-US" dirty="0" smtClean="0"/>
              <a:t>is at </a:t>
            </a:r>
            <a:r>
              <a:rPr lang="en-US" dirty="0" smtClean="0"/>
              <a:t>about </a:t>
            </a:r>
            <a:r>
              <a:rPr lang="en-US" dirty="0" smtClean="0"/>
              <a:t>12.0 </a:t>
            </a:r>
            <a:r>
              <a:rPr lang="en-US" dirty="0" smtClean="0"/>
              <a:t>volts.</a:t>
            </a:r>
          </a:p>
          <a:p>
            <a:endParaRPr lang="en-US" dirty="0"/>
          </a:p>
          <a:p>
            <a:r>
              <a:rPr lang="en-US" dirty="0" smtClean="0"/>
              <a:t>Gear train </a:t>
            </a:r>
            <a:r>
              <a:rPr lang="en-US" dirty="0" smtClean="0"/>
              <a:t>ratio of </a:t>
            </a:r>
            <a:r>
              <a:rPr lang="en-US" dirty="0" smtClean="0"/>
              <a:t>30:1</a:t>
            </a:r>
          </a:p>
          <a:p>
            <a:endParaRPr lang="en-US" dirty="0"/>
          </a:p>
          <a:p>
            <a:r>
              <a:rPr lang="en-US" dirty="0" smtClean="0"/>
              <a:t>When the </a:t>
            </a:r>
            <a:r>
              <a:rPr lang="en-US" dirty="0" smtClean="0">
                <a:solidFill>
                  <a:srgbClr val="FF0000"/>
                </a:solidFill>
              </a:rPr>
              <a:t>DC motor </a:t>
            </a:r>
            <a:r>
              <a:rPr lang="en-US" dirty="0" smtClean="0"/>
              <a:t>turns at 3600 RPMs </a:t>
            </a:r>
          </a:p>
          <a:p>
            <a:endParaRPr lang="en-US" dirty="0"/>
          </a:p>
          <a:p>
            <a:r>
              <a:rPr lang="en-US" dirty="0" smtClean="0"/>
              <a:t>The </a:t>
            </a:r>
            <a:r>
              <a:rPr lang="en-US" dirty="0" smtClean="0">
                <a:solidFill>
                  <a:srgbClr val="002060"/>
                </a:solidFill>
              </a:rPr>
              <a:t>output shaft</a:t>
            </a:r>
            <a:r>
              <a:rPr lang="en-US" dirty="0" smtClean="0"/>
              <a:t> turns at: 120 RPMs</a:t>
            </a:r>
          </a:p>
          <a:p>
            <a:r>
              <a:rPr lang="en-US" dirty="0" smtClean="0"/>
              <a:t>2 revolutions/ second</a:t>
            </a:r>
          </a:p>
          <a:p>
            <a:r>
              <a:rPr lang="en-US" dirty="0" smtClean="0"/>
              <a:t>1 revolution every 500 ms.</a:t>
            </a:r>
            <a:endParaRPr lang="en-US" dirty="0"/>
          </a:p>
        </p:txBody>
      </p:sp>
      <p:sp>
        <p:nvSpPr>
          <p:cNvPr id="8" name="TextBox 7"/>
          <p:cNvSpPr txBox="1"/>
          <p:nvPr/>
        </p:nvSpPr>
        <p:spPr>
          <a:xfrm>
            <a:off x="1558632" y="5451851"/>
            <a:ext cx="1252152" cy="276999"/>
          </a:xfrm>
          <a:prstGeom prst="rect">
            <a:avLst/>
          </a:prstGeom>
          <a:solidFill>
            <a:schemeClr val="bg1">
              <a:lumMod val="85000"/>
            </a:schemeClr>
          </a:solidFill>
        </p:spPr>
        <p:txBody>
          <a:bodyPr wrap="square" rtlCol="0">
            <a:spAutoFit/>
          </a:bodyPr>
          <a:lstStyle/>
          <a:p>
            <a:r>
              <a:rPr lang="en-US" sz="1200" dirty="0" smtClean="0"/>
              <a:t>Period = 5.55 ms</a:t>
            </a:r>
            <a:endParaRPr lang="en-US" sz="1200" dirty="0"/>
          </a:p>
        </p:txBody>
      </p:sp>
      <p:sp>
        <p:nvSpPr>
          <p:cNvPr id="9" name="TextBox 8"/>
          <p:cNvSpPr txBox="1"/>
          <p:nvPr/>
        </p:nvSpPr>
        <p:spPr>
          <a:xfrm>
            <a:off x="1745244" y="4774751"/>
            <a:ext cx="1252152" cy="276999"/>
          </a:xfrm>
          <a:prstGeom prst="rect">
            <a:avLst/>
          </a:prstGeom>
          <a:noFill/>
        </p:spPr>
        <p:txBody>
          <a:bodyPr wrap="square" rtlCol="0">
            <a:spAutoFit/>
          </a:bodyPr>
          <a:lstStyle/>
          <a:p>
            <a:r>
              <a:rPr lang="en-US" sz="1200" dirty="0" smtClean="0"/>
              <a:t>Encoder</a:t>
            </a:r>
            <a:endParaRPr lang="en-US" sz="1200" dirty="0"/>
          </a:p>
        </p:txBody>
      </p:sp>
      <p:sp>
        <p:nvSpPr>
          <p:cNvPr id="10" name="TextBox 9"/>
          <p:cNvSpPr txBox="1"/>
          <p:nvPr/>
        </p:nvSpPr>
        <p:spPr>
          <a:xfrm>
            <a:off x="8153399" y="4374739"/>
            <a:ext cx="3631163" cy="1754326"/>
          </a:xfrm>
          <a:prstGeom prst="rect">
            <a:avLst/>
          </a:prstGeom>
          <a:noFill/>
        </p:spPr>
        <p:txBody>
          <a:bodyPr wrap="square" rtlCol="0">
            <a:spAutoFit/>
          </a:bodyPr>
          <a:lstStyle/>
          <a:p>
            <a:r>
              <a:rPr lang="en-US" dirty="0" smtClean="0"/>
              <a:t>The Encoder </a:t>
            </a:r>
            <a:r>
              <a:rPr lang="en-US" dirty="0" smtClean="0"/>
              <a:t>produces 3 </a:t>
            </a:r>
            <a:r>
              <a:rPr lang="en-US" dirty="0" smtClean="0"/>
              <a:t>pulses for each revolution of the DC motor.</a:t>
            </a:r>
            <a:endParaRPr lang="en-US" dirty="0" smtClean="0"/>
          </a:p>
          <a:p>
            <a:endParaRPr lang="en-US" dirty="0"/>
          </a:p>
          <a:p>
            <a:r>
              <a:rPr lang="en-US" dirty="0" smtClean="0"/>
              <a:t>1 </a:t>
            </a:r>
            <a:r>
              <a:rPr lang="en-US" dirty="0" smtClean="0"/>
              <a:t>revolution of DC motor </a:t>
            </a:r>
            <a:r>
              <a:rPr lang="en-US" dirty="0" smtClean="0"/>
              <a:t>= 16.65 ms</a:t>
            </a:r>
          </a:p>
          <a:p>
            <a:endParaRPr lang="en-US" dirty="0"/>
          </a:p>
          <a:p>
            <a:r>
              <a:rPr lang="en-US" dirty="0" smtClean="0"/>
              <a:t>1/16.65 ms = 60 </a:t>
            </a:r>
            <a:r>
              <a:rPr lang="en-US" dirty="0" smtClean="0"/>
              <a:t>REV/SEC (DC motor)</a:t>
            </a:r>
            <a:endParaRPr lang="en-US" dirty="0" smtClean="0"/>
          </a:p>
        </p:txBody>
      </p:sp>
      <p:sp>
        <p:nvSpPr>
          <p:cNvPr id="2" name="TextBox 1"/>
          <p:cNvSpPr txBox="1"/>
          <p:nvPr/>
        </p:nvSpPr>
        <p:spPr>
          <a:xfrm>
            <a:off x="1558632" y="3676261"/>
            <a:ext cx="1252152" cy="923330"/>
          </a:xfrm>
          <a:prstGeom prst="rect">
            <a:avLst/>
          </a:prstGeom>
          <a:noFill/>
        </p:spPr>
        <p:txBody>
          <a:bodyPr wrap="square" rtlCol="0">
            <a:spAutoFit/>
          </a:bodyPr>
          <a:lstStyle/>
          <a:p>
            <a:r>
              <a:rPr lang="en-US" dirty="0" smtClean="0"/>
              <a:t>3600 RPM</a:t>
            </a:r>
          </a:p>
          <a:p>
            <a:r>
              <a:rPr lang="en-US" dirty="0" smtClean="0"/>
              <a:t>DC motor</a:t>
            </a:r>
          </a:p>
          <a:p>
            <a:r>
              <a:rPr lang="en-US" dirty="0" smtClean="0"/>
              <a:t>Speed.</a:t>
            </a:r>
            <a:endParaRPr lang="en-US" dirty="0"/>
          </a:p>
        </p:txBody>
      </p:sp>
      <p:sp>
        <p:nvSpPr>
          <p:cNvPr id="11" name="TextBox 10"/>
          <p:cNvSpPr txBox="1"/>
          <p:nvPr/>
        </p:nvSpPr>
        <p:spPr>
          <a:xfrm>
            <a:off x="5076272" y="607764"/>
            <a:ext cx="1252152" cy="369332"/>
          </a:xfrm>
          <a:prstGeom prst="rect">
            <a:avLst/>
          </a:prstGeom>
          <a:noFill/>
        </p:spPr>
        <p:txBody>
          <a:bodyPr wrap="square" rtlCol="0">
            <a:spAutoFit/>
          </a:bodyPr>
          <a:lstStyle/>
          <a:p>
            <a:r>
              <a:rPr lang="en-US" dirty="0" smtClean="0"/>
              <a:t>120 RPM</a:t>
            </a:r>
            <a:endParaRPr lang="en-US" dirty="0"/>
          </a:p>
        </p:txBody>
      </p:sp>
      <p:sp>
        <p:nvSpPr>
          <p:cNvPr id="12" name="TextBox 11"/>
          <p:cNvSpPr txBox="1"/>
          <p:nvPr/>
        </p:nvSpPr>
        <p:spPr>
          <a:xfrm>
            <a:off x="1558632" y="5790401"/>
            <a:ext cx="1252152" cy="276999"/>
          </a:xfrm>
          <a:prstGeom prst="rect">
            <a:avLst/>
          </a:prstGeom>
          <a:solidFill>
            <a:schemeClr val="bg1">
              <a:lumMod val="85000"/>
            </a:schemeClr>
          </a:solidFill>
        </p:spPr>
        <p:txBody>
          <a:bodyPr wrap="square" rtlCol="0">
            <a:spAutoFit/>
          </a:bodyPr>
          <a:lstStyle/>
          <a:p>
            <a:r>
              <a:rPr lang="en-US" sz="1200" dirty="0" smtClean="0"/>
              <a:t>180 Hertz</a:t>
            </a:r>
            <a:endParaRPr lang="en-US" sz="1200" dirty="0"/>
          </a:p>
        </p:txBody>
      </p:sp>
      <p:sp>
        <p:nvSpPr>
          <p:cNvPr id="3" name="Rectangle 2"/>
          <p:cNvSpPr/>
          <p:nvPr/>
        </p:nvSpPr>
        <p:spPr>
          <a:xfrm>
            <a:off x="688487" y="423098"/>
            <a:ext cx="4062189" cy="646331"/>
          </a:xfrm>
          <a:prstGeom prst="rect">
            <a:avLst/>
          </a:prstGeom>
        </p:spPr>
        <p:txBody>
          <a:bodyPr wrap="square">
            <a:spAutoFit/>
          </a:bodyPr>
          <a:lstStyle/>
          <a:p>
            <a:r>
              <a:rPr lang="en-US" dirty="0" smtClean="0">
                <a:solidFill>
                  <a:srgbClr val="FF0000"/>
                </a:solidFill>
              </a:rPr>
              <a:t>Lab 6 Brushed DC motor with Hall Effect </a:t>
            </a:r>
            <a:r>
              <a:rPr lang="en-US" dirty="0">
                <a:solidFill>
                  <a:srgbClr val="FF0000"/>
                </a:solidFill>
              </a:rPr>
              <a:t>e</a:t>
            </a:r>
            <a:r>
              <a:rPr lang="en-US" dirty="0" smtClean="0">
                <a:solidFill>
                  <a:srgbClr val="FF0000"/>
                </a:solidFill>
              </a:rPr>
              <a:t>ncoder and 30:1 gear train ratio.</a:t>
            </a:r>
            <a:endParaRPr lang="en-US" dirty="0"/>
          </a:p>
        </p:txBody>
      </p:sp>
    </p:spTree>
    <p:extLst>
      <p:ext uri="{BB962C8B-B14F-4D97-AF65-F5344CB8AC3E}">
        <p14:creationId xmlns:p14="http://schemas.microsoft.com/office/powerpoint/2010/main" val="28335173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741363" y="1142723"/>
            <a:ext cx="10334074" cy="5213627"/>
          </a:xfrm>
          <a:prstGeom prst="rect">
            <a:avLst/>
          </a:prstGeom>
        </p:spPr>
      </p:pic>
      <p:sp>
        <p:nvSpPr>
          <p:cNvPr id="3" name="Footer Placeholder 2"/>
          <p:cNvSpPr>
            <a:spLocks noGrp="1"/>
          </p:cNvSpPr>
          <p:nvPr>
            <p:ph type="ftr" sz="quarter" idx="11"/>
          </p:nvPr>
        </p:nvSpPr>
        <p:spPr/>
        <p:txBody>
          <a:bodyPr/>
          <a:lstStyle/>
          <a:p>
            <a:r>
              <a:rPr lang="en-US" smtClean="0"/>
              <a:t>CAM8302E  F2018 Week 9</a:t>
            </a:r>
            <a:endParaRPr lang="en-US"/>
          </a:p>
        </p:txBody>
      </p:sp>
      <p:sp>
        <p:nvSpPr>
          <p:cNvPr id="4" name="Slide Number Placeholder 3"/>
          <p:cNvSpPr>
            <a:spLocks noGrp="1"/>
          </p:cNvSpPr>
          <p:nvPr>
            <p:ph type="sldNum" sz="quarter" idx="12"/>
          </p:nvPr>
        </p:nvSpPr>
        <p:spPr/>
        <p:txBody>
          <a:bodyPr/>
          <a:lstStyle/>
          <a:p>
            <a:fld id="{4D6577E5-DC54-444B-A5E8-421A12BAAF2D}" type="slidenum">
              <a:rPr lang="en-US" smtClean="0"/>
              <a:t>9</a:t>
            </a:fld>
            <a:endParaRPr lang="en-US"/>
          </a:p>
        </p:txBody>
      </p:sp>
      <p:sp>
        <p:nvSpPr>
          <p:cNvPr id="6" name="TextBox 5"/>
          <p:cNvSpPr txBox="1"/>
          <p:nvPr/>
        </p:nvSpPr>
        <p:spPr>
          <a:xfrm>
            <a:off x="796865" y="515988"/>
            <a:ext cx="10278572" cy="523220"/>
          </a:xfrm>
          <a:prstGeom prst="rect">
            <a:avLst/>
          </a:prstGeom>
          <a:noFill/>
          <a:ln w="19050">
            <a:solidFill>
              <a:srgbClr val="0070C0"/>
            </a:solidFill>
          </a:ln>
        </p:spPr>
        <p:txBody>
          <a:bodyPr wrap="square" rtlCol="0">
            <a:spAutoFit/>
          </a:bodyPr>
          <a:lstStyle/>
          <a:p>
            <a:r>
              <a:rPr lang="en-US" sz="2800" dirty="0" smtClean="0">
                <a:solidFill>
                  <a:srgbClr val="FF0000"/>
                </a:solidFill>
              </a:rPr>
              <a:t>Brushed DC Motor with Gear Train and Hall </a:t>
            </a:r>
            <a:r>
              <a:rPr lang="en-US" sz="2800" dirty="0">
                <a:solidFill>
                  <a:srgbClr val="FF0000"/>
                </a:solidFill>
              </a:rPr>
              <a:t>E</a:t>
            </a:r>
            <a:r>
              <a:rPr lang="en-US" sz="2800" dirty="0" smtClean="0">
                <a:solidFill>
                  <a:srgbClr val="FF0000"/>
                </a:solidFill>
              </a:rPr>
              <a:t>ffect Encoder</a:t>
            </a:r>
            <a:endParaRPr lang="en-US" sz="2800" dirty="0">
              <a:solidFill>
                <a:srgbClr val="FF0000"/>
              </a:solidFill>
            </a:endParaRPr>
          </a:p>
        </p:txBody>
      </p:sp>
    </p:spTree>
    <p:extLst>
      <p:ext uri="{BB962C8B-B14F-4D97-AF65-F5344CB8AC3E}">
        <p14:creationId xmlns:p14="http://schemas.microsoft.com/office/powerpoint/2010/main" val="36867565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1605</TotalTime>
  <Words>2389</Words>
  <Application>Microsoft Office PowerPoint</Application>
  <PresentationFormat>Widescreen</PresentationFormat>
  <Paragraphs>318</Paragraphs>
  <Slides>34</Slides>
  <Notes>2</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Arial Black</vt:lpstr>
      <vt:lpstr>Calibri</vt:lpstr>
      <vt:lpstr>Calibri Light</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 Hanbury</dc:creator>
  <cp:lastModifiedBy>Michel Hanbury</cp:lastModifiedBy>
  <cp:revision>52</cp:revision>
  <cp:lastPrinted>2018-11-04T04:35:06Z</cp:lastPrinted>
  <dcterms:created xsi:type="dcterms:W3CDTF">2018-10-31T03:33:39Z</dcterms:created>
  <dcterms:modified xsi:type="dcterms:W3CDTF">2018-11-04T12:00:04Z</dcterms:modified>
</cp:coreProperties>
</file>